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72" r:id="rId1"/>
  </p:sldMasterIdLst>
  <p:notesMasterIdLst>
    <p:notesMasterId r:id="rId90"/>
  </p:notesMasterIdLst>
  <p:handoutMasterIdLst>
    <p:handoutMasterId r:id="rId91"/>
  </p:handoutMasterIdLst>
  <p:sldIdLst>
    <p:sldId id="952" r:id="rId2"/>
    <p:sldId id="968" r:id="rId3"/>
    <p:sldId id="971" r:id="rId4"/>
    <p:sldId id="1019" r:id="rId5"/>
    <p:sldId id="984" r:id="rId6"/>
    <p:sldId id="1003" r:id="rId7"/>
    <p:sldId id="1004" r:id="rId8"/>
    <p:sldId id="1005" r:id="rId9"/>
    <p:sldId id="1044" r:id="rId10"/>
    <p:sldId id="987" r:id="rId11"/>
    <p:sldId id="986" r:id="rId12"/>
    <p:sldId id="1067" r:id="rId13"/>
    <p:sldId id="1068" r:id="rId14"/>
    <p:sldId id="1007" r:id="rId15"/>
    <p:sldId id="1006" r:id="rId16"/>
    <p:sldId id="1023" r:id="rId17"/>
    <p:sldId id="1013" r:id="rId18"/>
    <p:sldId id="1024" r:id="rId19"/>
    <p:sldId id="1008" r:id="rId20"/>
    <p:sldId id="1009" r:id="rId21"/>
    <p:sldId id="1010" r:id="rId22"/>
    <p:sldId id="1011" r:id="rId23"/>
    <p:sldId id="1025" r:id="rId24"/>
    <p:sldId id="970" r:id="rId25"/>
    <p:sldId id="1012" r:id="rId26"/>
    <p:sldId id="1038" r:id="rId27"/>
    <p:sldId id="1033" r:id="rId28"/>
    <p:sldId id="1036" r:id="rId29"/>
    <p:sldId id="990" r:id="rId30"/>
    <p:sldId id="972" r:id="rId31"/>
    <p:sldId id="974" r:id="rId32"/>
    <p:sldId id="988" r:id="rId33"/>
    <p:sldId id="1026" r:id="rId34"/>
    <p:sldId id="989" r:id="rId35"/>
    <p:sldId id="991" r:id="rId36"/>
    <p:sldId id="1020" r:id="rId37"/>
    <p:sldId id="1015" r:id="rId38"/>
    <p:sldId id="1016" r:id="rId39"/>
    <p:sldId id="992" r:id="rId40"/>
    <p:sldId id="1059" r:id="rId41"/>
    <p:sldId id="1021" r:id="rId42"/>
    <p:sldId id="1027" r:id="rId43"/>
    <p:sldId id="1017" r:id="rId44"/>
    <p:sldId id="1034" r:id="rId45"/>
    <p:sldId id="1028" r:id="rId46"/>
    <p:sldId id="1029" r:id="rId47"/>
    <p:sldId id="1030" r:id="rId48"/>
    <p:sldId id="1018" r:id="rId49"/>
    <p:sldId id="1031" r:id="rId50"/>
    <p:sldId id="1032" r:id="rId51"/>
    <p:sldId id="1039" r:id="rId52"/>
    <p:sldId id="1040" r:id="rId53"/>
    <p:sldId id="1041" r:id="rId54"/>
    <p:sldId id="1035" r:id="rId55"/>
    <p:sldId id="977" r:id="rId56"/>
    <p:sldId id="976" r:id="rId57"/>
    <p:sldId id="1043" r:id="rId58"/>
    <p:sldId id="1042" r:id="rId59"/>
    <p:sldId id="1045" r:id="rId60"/>
    <p:sldId id="1048" r:id="rId61"/>
    <p:sldId id="1049" r:id="rId62"/>
    <p:sldId id="1050" r:id="rId63"/>
    <p:sldId id="1051" r:id="rId64"/>
    <p:sldId id="1052" r:id="rId65"/>
    <p:sldId id="980" r:id="rId66"/>
    <p:sldId id="979" r:id="rId67"/>
    <p:sldId id="1046" r:id="rId68"/>
    <p:sldId id="1047" r:id="rId69"/>
    <p:sldId id="978" r:id="rId70"/>
    <p:sldId id="983" r:id="rId71"/>
    <p:sldId id="1054" r:id="rId72"/>
    <p:sldId id="1053" r:id="rId73"/>
    <p:sldId id="1057" r:id="rId74"/>
    <p:sldId id="1055" r:id="rId75"/>
    <p:sldId id="1056" r:id="rId76"/>
    <p:sldId id="1058" r:id="rId77"/>
    <p:sldId id="1060" r:id="rId78"/>
    <p:sldId id="1061" r:id="rId79"/>
    <p:sldId id="1062" r:id="rId80"/>
    <p:sldId id="1063" r:id="rId81"/>
    <p:sldId id="1064" r:id="rId82"/>
    <p:sldId id="1066" r:id="rId83"/>
    <p:sldId id="1065" r:id="rId84"/>
    <p:sldId id="962" r:id="rId85"/>
    <p:sldId id="999" r:id="rId86"/>
    <p:sldId id="1001" r:id="rId87"/>
    <p:sldId id="1000" r:id="rId88"/>
    <p:sldId id="967" r:id="rId8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7287" userDrawn="1">
          <p15:clr>
            <a:srgbClr val="A4A3A4"/>
          </p15:clr>
        </p15:guide>
        <p15:guide id="5" orient="horz" pos="2137" userDrawn="1">
          <p15:clr>
            <a:srgbClr val="A4A3A4"/>
          </p15:clr>
        </p15:guide>
        <p15:guide id="6" pos="3840" userDrawn="1">
          <p15:clr>
            <a:srgbClr val="A4A3A4"/>
          </p15:clr>
        </p15:guide>
        <p15:guide id="7" orient="horz" pos="4020" userDrawn="1">
          <p15:clr>
            <a:srgbClr val="A4A3A4"/>
          </p15:clr>
        </p15:guide>
        <p15:guide id="8" pos="415" userDrawn="1">
          <p15:clr>
            <a:srgbClr val="A4A3A4"/>
          </p15:clr>
        </p15:guide>
        <p15:guide id="9" pos="4339" userDrawn="1">
          <p15:clr>
            <a:srgbClr val="A4A3A4"/>
          </p15:clr>
        </p15:guide>
        <p15:guide id="10" orient="horz" pos="30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Автор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030A0"/>
    <a:srgbClr val="C49500"/>
    <a:srgbClr val="FFE9A3"/>
    <a:srgbClr val="2770C1"/>
    <a:srgbClr val="283272"/>
    <a:srgbClr val="00AF87"/>
    <a:srgbClr val="BFBFBF"/>
    <a:srgbClr val="F5B21A"/>
    <a:srgbClr val="75CAF4"/>
    <a:srgbClr val="F9F8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009" autoAdjust="0"/>
    <p:restoredTop sz="92010" autoAdjust="0"/>
  </p:normalViewPr>
  <p:slideViewPr>
    <p:cSldViewPr snapToGrid="0" showGuides="1">
      <p:cViewPr varScale="1">
        <p:scale>
          <a:sx n="102" d="100"/>
          <a:sy n="102" d="100"/>
        </p:scale>
        <p:origin x="984" y="96"/>
      </p:cViewPr>
      <p:guideLst>
        <p:guide pos="7287"/>
        <p:guide orient="horz" pos="2137"/>
        <p:guide pos="3840"/>
        <p:guide orient="horz" pos="4020"/>
        <p:guide pos="415"/>
        <p:guide pos="4339"/>
        <p:guide orient="horz" pos="30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Grid="0" showGuides="1">
      <p:cViewPr varScale="1">
        <p:scale>
          <a:sx n="87" d="100"/>
          <a:sy n="87" d="100"/>
        </p:scale>
        <p:origin x="2778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notesMaster" Target="notesMasters/notesMaster1.xml"/><Relationship Id="rId95" Type="http://schemas.openxmlformats.org/officeDocument/2006/relationships/theme" Target="theme/theme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handoutMaster" Target="handoutMasters/handoutMaster1.xml"/><Relationship Id="rId9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commentAuthors" Target="commentAuthor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93C4A0A0-5400-438A-B559-8E108D3EEF3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>
              <a:latin typeface="Nunito Sans" pitchFamily="2" charset="77"/>
            </a:endParaRP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2F6CE3E7-0B28-417C-928E-E19E43157F1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AF1E2E-68FE-4AB8-BE52-C4B697CF3E0E}" type="datetimeFigureOut">
              <a:rPr lang="ru-RU" smtClean="0">
                <a:latin typeface="Nunito Sans" pitchFamily="2" charset="77"/>
              </a:rPr>
              <a:t>29.12.2023</a:t>
            </a:fld>
            <a:endParaRPr lang="ru-RU" dirty="0">
              <a:latin typeface="Nunito Sans" pitchFamily="2" charset="77"/>
            </a:endParaRP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77562519-ACE8-4A55-A805-A3C1132CFE1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>
              <a:latin typeface="Nunito Sans" pitchFamily="2" charset="77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3445ADFB-FD1A-478B-9414-F4C06F2A73F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A8102A-7417-46F5-98ED-1882D9AAB372}" type="slidenum">
              <a:rPr lang="ru-RU" smtClean="0">
                <a:latin typeface="Nunito Sans" pitchFamily="2" charset="77"/>
              </a:rPr>
              <a:t>‹#›</a:t>
            </a:fld>
            <a:endParaRPr lang="ru-RU" dirty="0">
              <a:latin typeface="Nunito Sa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731979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Nunito Sans" pitchFamily="2" charset="77"/>
              </a:defRPr>
            </a:lvl1pPr>
          </a:lstStyle>
          <a:p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Nunito Sans" pitchFamily="2" charset="77"/>
              </a:defRPr>
            </a:lvl1pPr>
          </a:lstStyle>
          <a:p>
            <a:fld id="{F77D539E-175E-4C2D-90A1-C654240FB7C9}" type="datetimeFigureOut">
              <a:rPr lang="ru-RU" smtClean="0"/>
              <a:pPr/>
              <a:t>29.12.2023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Nunito Sans" pitchFamily="2" charset="77"/>
              </a:defRPr>
            </a:lvl1pPr>
          </a:lstStyle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Nunito Sans" pitchFamily="2" charset="77"/>
              </a:defRPr>
            </a:lvl1pPr>
          </a:lstStyle>
          <a:p>
            <a:fld id="{81FAD9A6-5B12-495D-AC68-C121FA6E8191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48863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Nunito Sans" pitchFamily="2" charset="77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Nunito Sans" pitchFamily="2" charset="77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Nunito Sans" pitchFamily="2" charset="77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Nunito Sans" pitchFamily="2" charset="77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Nunito Sans" pitchFamily="2" charset="77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FAD9A6-5B12-495D-AC68-C121FA6E8191}" type="slidenum">
              <a:rPr lang="ru-RU" smtClean="0"/>
              <a:pPr/>
              <a:t>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185771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FAD9A6-5B12-495D-AC68-C121FA6E8191}" type="slidenum">
              <a:rPr lang="ru-RU" smtClean="0"/>
              <a:pPr/>
              <a:t>11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416868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FAD9A6-5B12-495D-AC68-C121FA6E8191}" type="slidenum">
              <a:rPr lang="ru-RU" smtClean="0"/>
              <a:pPr/>
              <a:t>12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759102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FAD9A6-5B12-495D-AC68-C121FA6E8191}" type="slidenum">
              <a:rPr lang="ru-RU" smtClean="0"/>
              <a:pPr/>
              <a:t>13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98076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FAD9A6-5B12-495D-AC68-C121FA6E8191}" type="slidenum">
              <a:rPr lang="ru-RU" smtClean="0"/>
              <a:pPr/>
              <a:t>14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919290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FAD9A6-5B12-495D-AC68-C121FA6E8191}" type="slidenum">
              <a:rPr lang="ru-RU" smtClean="0"/>
              <a:pPr/>
              <a:t>15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737045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FAD9A6-5B12-495D-AC68-C121FA6E8191}" type="slidenum">
              <a:rPr lang="ru-RU" smtClean="0"/>
              <a:pPr/>
              <a:t>16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956114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FAD9A6-5B12-495D-AC68-C121FA6E8191}" type="slidenum">
              <a:rPr lang="ru-RU" smtClean="0"/>
              <a:pPr/>
              <a:t>17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355668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FAD9A6-5B12-495D-AC68-C121FA6E8191}" type="slidenum">
              <a:rPr lang="ru-RU" smtClean="0"/>
              <a:pPr/>
              <a:t>18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5743532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FAD9A6-5B12-495D-AC68-C121FA6E8191}" type="slidenum">
              <a:rPr lang="ru-RU" smtClean="0"/>
              <a:pPr/>
              <a:t>19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6567204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FAD9A6-5B12-495D-AC68-C121FA6E8191}" type="slidenum">
              <a:rPr lang="ru-RU" smtClean="0"/>
              <a:pPr/>
              <a:t>20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719999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FAD9A6-5B12-495D-AC68-C121FA6E8191}" type="slidenum">
              <a:rPr lang="ru-RU" smtClean="0"/>
              <a:pPr/>
              <a:t>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476230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FAD9A6-5B12-495D-AC68-C121FA6E8191}" type="slidenum">
              <a:rPr lang="ru-RU" smtClean="0"/>
              <a:pPr/>
              <a:t>21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5026541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FAD9A6-5B12-495D-AC68-C121FA6E8191}" type="slidenum">
              <a:rPr lang="ru-RU" smtClean="0"/>
              <a:pPr/>
              <a:t>22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386395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FAD9A6-5B12-495D-AC68-C121FA6E8191}" type="slidenum">
              <a:rPr lang="ru-RU" smtClean="0"/>
              <a:pPr/>
              <a:t>25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9073823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FAD9A6-5B12-495D-AC68-C121FA6E8191}" type="slidenum">
              <a:rPr lang="ru-RU" smtClean="0"/>
              <a:pPr/>
              <a:t>26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7021086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FAD9A6-5B12-495D-AC68-C121FA6E8191}" type="slidenum">
              <a:rPr lang="ru-RU" smtClean="0"/>
              <a:pPr/>
              <a:t>27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0488223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FAD9A6-5B12-495D-AC68-C121FA6E8191}" type="slidenum">
              <a:rPr lang="ru-RU" smtClean="0"/>
              <a:pPr/>
              <a:t>28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4394893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FAD9A6-5B12-495D-AC68-C121FA6E8191}" type="slidenum">
              <a:rPr lang="ru-RU" smtClean="0"/>
              <a:pPr/>
              <a:t>29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0009631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FAD9A6-5B12-495D-AC68-C121FA6E8191}" type="slidenum">
              <a:rPr lang="ru-RU" smtClean="0"/>
              <a:pPr/>
              <a:t>30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0244094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FAD9A6-5B12-495D-AC68-C121FA6E8191}" type="slidenum">
              <a:rPr lang="ru-RU" smtClean="0"/>
              <a:pPr/>
              <a:t>31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3976165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FAD9A6-5B12-495D-AC68-C121FA6E8191}" type="slidenum">
              <a:rPr lang="ru-RU" smtClean="0"/>
              <a:pPr/>
              <a:t>32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526232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FAD9A6-5B12-495D-AC68-C121FA6E8191}" type="slidenum">
              <a:rPr lang="ru-RU" smtClean="0"/>
              <a:pPr/>
              <a:t>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909982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FAD9A6-5B12-495D-AC68-C121FA6E8191}" type="slidenum">
              <a:rPr lang="ru-RU" smtClean="0"/>
              <a:pPr/>
              <a:t>33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5141434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FAD9A6-5B12-495D-AC68-C121FA6E8191}" type="slidenum">
              <a:rPr lang="ru-RU" smtClean="0"/>
              <a:pPr/>
              <a:t>35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9872391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FAD9A6-5B12-495D-AC68-C121FA6E8191}" type="slidenum">
              <a:rPr lang="ru-RU" smtClean="0"/>
              <a:pPr/>
              <a:t>36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5025376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FAD9A6-5B12-495D-AC68-C121FA6E8191}" type="slidenum">
              <a:rPr lang="ru-RU" smtClean="0"/>
              <a:pPr/>
              <a:t>37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1716656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FAD9A6-5B12-495D-AC68-C121FA6E8191}" type="slidenum">
              <a:rPr lang="ru-RU" smtClean="0"/>
              <a:pPr/>
              <a:t>38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5569058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FAD9A6-5B12-495D-AC68-C121FA6E8191}" type="slidenum">
              <a:rPr lang="ru-RU" smtClean="0"/>
              <a:pPr/>
              <a:t>39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5025094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FAD9A6-5B12-495D-AC68-C121FA6E8191}" type="slidenum">
              <a:rPr lang="ru-RU" smtClean="0"/>
              <a:pPr/>
              <a:t>40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109959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FAD9A6-5B12-495D-AC68-C121FA6E8191}" type="slidenum">
              <a:rPr lang="ru-RU" smtClean="0"/>
              <a:pPr/>
              <a:t>41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2165592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FAD9A6-5B12-495D-AC68-C121FA6E8191}" type="slidenum">
              <a:rPr lang="ru-RU" smtClean="0"/>
              <a:pPr/>
              <a:t>42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5628588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FAD9A6-5B12-495D-AC68-C121FA6E8191}" type="slidenum">
              <a:rPr lang="ru-RU" smtClean="0"/>
              <a:pPr/>
              <a:t>43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862243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FAD9A6-5B12-495D-AC68-C121FA6E8191}" type="slidenum">
              <a:rPr lang="ru-RU" smtClean="0"/>
              <a:pPr/>
              <a:t>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4277579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FAD9A6-5B12-495D-AC68-C121FA6E8191}" type="slidenum">
              <a:rPr lang="ru-RU" smtClean="0"/>
              <a:pPr/>
              <a:t>44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5703645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FAD9A6-5B12-495D-AC68-C121FA6E8191}" type="slidenum">
              <a:rPr lang="ru-RU" smtClean="0"/>
              <a:pPr/>
              <a:t>45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7962108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FAD9A6-5B12-495D-AC68-C121FA6E8191}" type="slidenum">
              <a:rPr lang="ru-RU" smtClean="0"/>
              <a:pPr/>
              <a:t>46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6243633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FAD9A6-5B12-495D-AC68-C121FA6E8191}" type="slidenum">
              <a:rPr lang="ru-RU" smtClean="0"/>
              <a:pPr/>
              <a:t>47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7315097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FAD9A6-5B12-495D-AC68-C121FA6E8191}" type="slidenum">
              <a:rPr lang="ru-RU" smtClean="0"/>
              <a:pPr/>
              <a:t>48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114374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FAD9A6-5B12-495D-AC68-C121FA6E8191}" type="slidenum">
              <a:rPr lang="ru-RU" smtClean="0"/>
              <a:pPr/>
              <a:t>49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6747149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FAD9A6-5B12-495D-AC68-C121FA6E8191}" type="slidenum">
              <a:rPr lang="ru-RU" smtClean="0"/>
              <a:pPr/>
              <a:t>50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7465429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FAD9A6-5B12-495D-AC68-C121FA6E8191}" type="slidenum">
              <a:rPr lang="ru-RU" smtClean="0"/>
              <a:pPr/>
              <a:t>51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9228609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FAD9A6-5B12-495D-AC68-C121FA6E8191}" type="slidenum">
              <a:rPr lang="ru-RU" smtClean="0"/>
              <a:pPr/>
              <a:t>52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0351577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FAD9A6-5B12-495D-AC68-C121FA6E8191}" type="slidenum">
              <a:rPr lang="ru-RU" smtClean="0"/>
              <a:pPr/>
              <a:t>53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652455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FAD9A6-5B12-495D-AC68-C121FA6E8191}" type="slidenum">
              <a:rPr lang="ru-RU" smtClean="0"/>
              <a:pPr/>
              <a:t>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291311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FAD9A6-5B12-495D-AC68-C121FA6E8191}" type="slidenum">
              <a:rPr lang="ru-RU" smtClean="0"/>
              <a:pPr/>
              <a:t>54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6098878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FAD9A6-5B12-495D-AC68-C121FA6E8191}" type="slidenum">
              <a:rPr lang="ru-RU" smtClean="0"/>
              <a:pPr/>
              <a:t>55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2612591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FAD9A6-5B12-495D-AC68-C121FA6E8191}" type="slidenum">
              <a:rPr lang="ru-RU" smtClean="0"/>
              <a:pPr/>
              <a:t>56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6444163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FAD9A6-5B12-495D-AC68-C121FA6E8191}" type="slidenum">
              <a:rPr lang="ru-RU" smtClean="0"/>
              <a:pPr/>
              <a:t>57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9871227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FAD9A6-5B12-495D-AC68-C121FA6E8191}" type="slidenum">
              <a:rPr lang="ru-RU" smtClean="0"/>
              <a:pPr/>
              <a:t>58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3041274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FAD9A6-5B12-495D-AC68-C121FA6E8191}" type="slidenum">
              <a:rPr lang="ru-RU" smtClean="0"/>
              <a:pPr/>
              <a:t>59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1788625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FAD9A6-5B12-495D-AC68-C121FA6E8191}" type="slidenum">
              <a:rPr lang="ru-RU" smtClean="0"/>
              <a:pPr/>
              <a:t>60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9607716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FAD9A6-5B12-495D-AC68-C121FA6E8191}" type="slidenum">
              <a:rPr lang="ru-RU" smtClean="0"/>
              <a:pPr/>
              <a:t>61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9290453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FAD9A6-5B12-495D-AC68-C121FA6E8191}" type="slidenum">
              <a:rPr lang="ru-RU" smtClean="0"/>
              <a:pPr/>
              <a:t>62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4050300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FAD9A6-5B12-495D-AC68-C121FA6E8191}" type="slidenum">
              <a:rPr lang="ru-RU" smtClean="0"/>
              <a:pPr/>
              <a:t>63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456486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FAD9A6-5B12-495D-AC68-C121FA6E8191}" type="slidenum">
              <a:rPr lang="ru-RU" smtClean="0"/>
              <a:pPr/>
              <a:t>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4602130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FAD9A6-5B12-495D-AC68-C121FA6E8191}" type="slidenum">
              <a:rPr lang="ru-RU" smtClean="0"/>
              <a:pPr/>
              <a:t>64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8514953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FAD9A6-5B12-495D-AC68-C121FA6E8191}" type="slidenum">
              <a:rPr lang="ru-RU" smtClean="0"/>
              <a:pPr/>
              <a:t>65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486615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FAD9A6-5B12-495D-AC68-C121FA6E8191}" type="slidenum">
              <a:rPr lang="ru-RU" smtClean="0"/>
              <a:pPr/>
              <a:t>66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71684664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FAD9A6-5B12-495D-AC68-C121FA6E8191}" type="slidenum">
              <a:rPr lang="ru-RU" smtClean="0"/>
              <a:pPr/>
              <a:t>67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18370543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FAD9A6-5B12-495D-AC68-C121FA6E8191}" type="slidenum">
              <a:rPr lang="ru-RU" smtClean="0"/>
              <a:pPr/>
              <a:t>68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51056764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FAD9A6-5B12-495D-AC68-C121FA6E8191}" type="slidenum">
              <a:rPr lang="ru-RU" smtClean="0"/>
              <a:pPr/>
              <a:t>69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17731203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FAD9A6-5B12-495D-AC68-C121FA6E8191}" type="slidenum">
              <a:rPr lang="ru-RU" smtClean="0"/>
              <a:pPr/>
              <a:t>70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68967734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FAD9A6-5B12-495D-AC68-C121FA6E8191}" type="slidenum">
              <a:rPr lang="ru-RU" smtClean="0"/>
              <a:pPr/>
              <a:t>71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80521993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FAD9A6-5B12-495D-AC68-C121FA6E8191}" type="slidenum">
              <a:rPr lang="ru-RU" smtClean="0"/>
              <a:pPr/>
              <a:t>77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2902786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FAD9A6-5B12-495D-AC68-C121FA6E8191}" type="slidenum">
              <a:rPr lang="ru-RU" smtClean="0"/>
              <a:pPr/>
              <a:t>81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084847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FAD9A6-5B12-495D-AC68-C121FA6E8191}" type="slidenum">
              <a:rPr lang="ru-RU" smtClean="0"/>
              <a:pPr/>
              <a:t>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44473062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FAD9A6-5B12-495D-AC68-C121FA6E8191}" type="slidenum">
              <a:rPr lang="ru-RU" smtClean="0"/>
              <a:pPr/>
              <a:t>82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65209555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FAD9A6-5B12-495D-AC68-C121FA6E8191}" type="slidenum">
              <a:rPr lang="ru-RU" smtClean="0"/>
              <a:pPr/>
              <a:t>83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5705910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FAD9A6-5B12-495D-AC68-C121FA6E8191}" type="slidenum">
              <a:rPr lang="ru-RU" smtClean="0"/>
              <a:pPr/>
              <a:t>85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24473124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FAD9A6-5B12-495D-AC68-C121FA6E8191}" type="slidenum">
              <a:rPr lang="ru-RU" smtClean="0"/>
              <a:pPr/>
              <a:t>86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9410208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FAD9A6-5B12-495D-AC68-C121FA6E8191}" type="slidenum">
              <a:rPr lang="ru-RU" smtClean="0"/>
              <a:pPr/>
              <a:t>87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422461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FAD9A6-5B12-495D-AC68-C121FA6E8191}" type="slidenum">
              <a:rPr lang="ru-RU" smtClean="0"/>
              <a:pPr/>
              <a:t>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16911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FAD9A6-5B12-495D-AC68-C121FA6E8191}" type="slidenum">
              <a:rPr lang="ru-RU" smtClean="0"/>
              <a:pPr/>
              <a:t>10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166421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елый фон с лог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Текст 78">
            <a:extLst>
              <a:ext uri="{FF2B5EF4-FFF2-40B4-BE49-F238E27FC236}">
                <a16:creationId xmlns:a16="http://schemas.microsoft.com/office/drawing/2014/main" id="{83E9A6B1-D42B-410E-8299-4D26CFBF39B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8810" y="470850"/>
            <a:ext cx="9352702" cy="170816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>
            <a:lvl1pPr marL="0" indent="0">
              <a:buFontTx/>
              <a:buNone/>
              <a:defRPr sz="1200" b="0" i="0">
                <a:solidFill>
                  <a:schemeClr val="tx1"/>
                </a:solidFill>
                <a:latin typeface="Nunito Sans Light" pitchFamily="2" charset="77"/>
              </a:defRPr>
            </a:lvl1pPr>
            <a:lvl2pPr marL="457154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2pPr>
            <a:lvl3pPr marL="914309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3pPr>
            <a:lvl4pPr marL="1371462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4pPr>
            <a:lvl5pPr marL="1828616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5pPr>
          </a:lstStyle>
          <a:p>
            <a:pPr lvl="0"/>
            <a:endParaRPr lang="ru-RU" dirty="0"/>
          </a:p>
        </p:txBody>
      </p:sp>
      <p:pic>
        <p:nvPicPr>
          <p:cNvPr id="93" name="Graphic 16">
            <a:extLst>
              <a:ext uri="{FF2B5EF4-FFF2-40B4-BE49-F238E27FC236}">
                <a16:creationId xmlns:a16="http://schemas.microsoft.com/office/drawing/2014/main" id="{F477F3E7-D7B3-467D-9410-6474D817365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26006" y="477727"/>
            <a:ext cx="750299" cy="539625"/>
          </a:xfrm>
          <a:prstGeom prst="rect">
            <a:avLst/>
          </a:prstGeom>
        </p:spPr>
      </p:pic>
      <p:sp>
        <p:nvSpPr>
          <p:cNvPr id="7" name="Текст 78">
            <a:extLst>
              <a:ext uri="{FF2B5EF4-FFF2-40B4-BE49-F238E27FC236}">
                <a16:creationId xmlns:a16="http://schemas.microsoft.com/office/drawing/2014/main" id="{7C1EF884-517F-44CB-ABA5-15A665A81A2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70766" y="747540"/>
            <a:ext cx="9388789" cy="32377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FontTx/>
              <a:buNone/>
              <a:defRPr sz="3199" b="0" i="0">
                <a:solidFill>
                  <a:srgbClr val="1E22AA"/>
                </a:solidFill>
                <a:latin typeface="Nunito Sans Light" pitchFamily="2" charset="77"/>
              </a:defRPr>
            </a:lvl1pPr>
            <a:lvl2pPr marL="457154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2pPr>
            <a:lvl3pPr marL="914309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3pPr>
            <a:lvl4pPr marL="1371462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4pPr>
            <a:lvl5pPr marL="1828616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5pPr>
          </a:lstStyle>
          <a:p>
            <a:pPr lvl="0"/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DCDECC3-7067-4AE1-88EA-CCB8663740B1}"/>
              </a:ext>
            </a:extLst>
          </p:cNvPr>
          <p:cNvSpPr txBox="1">
            <a:spLocks/>
          </p:cNvSpPr>
          <p:nvPr userDrawn="1"/>
        </p:nvSpPr>
        <p:spPr>
          <a:xfrm>
            <a:off x="10883900" y="6610350"/>
            <a:ext cx="682625" cy="247650"/>
          </a:xfrm>
          <a:prstGeom prst="rect">
            <a:avLst/>
          </a:prstGeom>
          <a:solidFill>
            <a:srgbClr val="E1DCF0">
              <a:alpha val="49804"/>
            </a:srgbClr>
          </a:solidFill>
        </p:spPr>
        <p:txBody>
          <a:bodyPr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8CD8CDE7-E2C6-4DFC-9859-BA19C2EE985E}" type="slidenum">
              <a:rPr lang="ru-RU" sz="1000" b="0" i="0" smtClean="0">
                <a:latin typeface="Nunito Sans Light" pitchFamily="2" charset="77"/>
              </a:rPr>
              <a:pPr algn="ctr"/>
              <a:t>‹#›</a:t>
            </a:fld>
            <a:endParaRPr lang="ru-RU" sz="1000" b="0" i="0" dirty="0">
              <a:latin typeface="Nunito Sans Ligh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0993487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orient="horz">
          <p15:clr>
            <a:srgbClr val="FBAE40"/>
          </p15:clr>
        </p15:guide>
        <p15:guide id="3" orient="horz" pos="64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аблиц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аблица 3">
            <a:extLst>
              <a:ext uri="{FF2B5EF4-FFF2-40B4-BE49-F238E27FC236}">
                <a16:creationId xmlns:a16="http://schemas.microsoft.com/office/drawing/2014/main" id="{A2221231-31F9-4A95-8086-559E8E51187B}"/>
              </a:ext>
            </a:extLst>
          </p:cNvPr>
          <p:cNvSpPr>
            <a:spLocks noGrp="1"/>
          </p:cNvSpPr>
          <p:nvPr>
            <p:ph type="tbl" sz="quarter" idx="17"/>
          </p:nvPr>
        </p:nvSpPr>
        <p:spPr>
          <a:xfrm>
            <a:off x="625314" y="1874862"/>
            <a:ext cx="6106243" cy="3887296"/>
          </a:xfrm>
          <a:prstGeom prst="rect">
            <a:avLst/>
          </a:prstGeom>
          <a:solidFill>
            <a:srgbClr val="F0F1F6"/>
          </a:solidFill>
        </p:spPr>
        <p:txBody>
          <a:bodyPr/>
          <a:lstStyle>
            <a:lvl1pPr>
              <a:defRPr b="0" i="0">
                <a:latin typeface="Nunito Sans Light" pitchFamily="2" charset="77"/>
              </a:defRPr>
            </a:lvl1pPr>
          </a:lstStyle>
          <a:p>
            <a:endParaRPr lang="ru-RU" dirty="0"/>
          </a:p>
        </p:txBody>
      </p:sp>
      <p:sp>
        <p:nvSpPr>
          <p:cNvPr id="8" name="Текст 78">
            <a:extLst>
              <a:ext uri="{FF2B5EF4-FFF2-40B4-BE49-F238E27FC236}">
                <a16:creationId xmlns:a16="http://schemas.microsoft.com/office/drawing/2014/main" id="{846E4EEE-7AAF-4C68-BE2C-6471548C122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8810" y="424684"/>
            <a:ext cx="9352702" cy="263149"/>
          </a:xfrm>
          <a:prstGeom prst="rect">
            <a:avLst/>
          </a:prstGeom>
        </p:spPr>
        <p:txBody>
          <a:bodyPr lIns="0" anchor="ctr">
            <a:spAutoFit/>
          </a:bodyPr>
          <a:lstStyle>
            <a:lvl1pPr marL="0" indent="0">
              <a:buFontTx/>
              <a:buNone/>
              <a:defRPr sz="1200" b="0" i="0">
                <a:solidFill>
                  <a:schemeClr val="tx1"/>
                </a:solidFill>
                <a:latin typeface="Nunito Sans Light" pitchFamily="2" charset="77"/>
              </a:defRPr>
            </a:lvl1pPr>
            <a:lvl2pPr marL="457154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2pPr>
            <a:lvl3pPr marL="914309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3pPr>
            <a:lvl4pPr marL="1371462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4pPr>
            <a:lvl5pPr marL="1828616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5pPr>
          </a:lstStyle>
          <a:p>
            <a:pPr lvl="0"/>
            <a:endParaRPr lang="ru-RU" dirty="0"/>
          </a:p>
        </p:txBody>
      </p:sp>
      <p:pic>
        <p:nvPicPr>
          <p:cNvPr id="9" name="Graphic 16">
            <a:extLst>
              <a:ext uri="{FF2B5EF4-FFF2-40B4-BE49-F238E27FC236}">
                <a16:creationId xmlns:a16="http://schemas.microsoft.com/office/drawing/2014/main" id="{BE84E0EF-932F-4BB0-B9AB-A2AE8A66E08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26006" y="477727"/>
            <a:ext cx="750299" cy="539625"/>
          </a:xfrm>
          <a:prstGeom prst="rect">
            <a:avLst/>
          </a:prstGeom>
        </p:spPr>
      </p:pic>
      <p:sp>
        <p:nvSpPr>
          <p:cNvPr id="11" name="Текст 78">
            <a:extLst>
              <a:ext uri="{FF2B5EF4-FFF2-40B4-BE49-F238E27FC236}">
                <a16:creationId xmlns:a16="http://schemas.microsoft.com/office/drawing/2014/main" id="{6C064412-4952-496F-AC35-727C4187FC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33478" y="753686"/>
            <a:ext cx="9388789" cy="323775"/>
          </a:xfrm>
          <a:prstGeom prst="rect">
            <a:avLst/>
          </a:prstGeom>
        </p:spPr>
        <p:txBody>
          <a:bodyPr lIns="36000" anchor="ctr"/>
          <a:lstStyle>
            <a:lvl1pPr marL="0" indent="0">
              <a:buFontTx/>
              <a:buNone/>
              <a:defRPr sz="3199" b="0" i="0">
                <a:solidFill>
                  <a:srgbClr val="1E22AA"/>
                </a:solidFill>
                <a:latin typeface="Nunito Sans Light" pitchFamily="2" charset="77"/>
              </a:defRPr>
            </a:lvl1pPr>
            <a:lvl2pPr marL="457154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2pPr>
            <a:lvl3pPr marL="914309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3pPr>
            <a:lvl4pPr marL="1371462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4pPr>
            <a:lvl5pPr marL="1828616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5pPr>
          </a:lstStyle>
          <a:p>
            <a:pPr lvl="0"/>
            <a:endParaRPr lang="ru-RU" dirty="0"/>
          </a:p>
        </p:txBody>
      </p:sp>
      <p:sp>
        <p:nvSpPr>
          <p:cNvPr id="10" name="Таблица 3">
            <a:extLst>
              <a:ext uri="{FF2B5EF4-FFF2-40B4-BE49-F238E27FC236}">
                <a16:creationId xmlns:a16="http://schemas.microsoft.com/office/drawing/2014/main" id="{0E0AE8F7-7BBE-4A2F-9766-84025902E858}"/>
              </a:ext>
            </a:extLst>
          </p:cNvPr>
          <p:cNvSpPr>
            <a:spLocks noGrp="1"/>
          </p:cNvSpPr>
          <p:nvPr>
            <p:ph type="tbl" sz="quarter" idx="18"/>
          </p:nvPr>
        </p:nvSpPr>
        <p:spPr>
          <a:xfrm>
            <a:off x="7421364" y="1814755"/>
            <a:ext cx="4145324" cy="3887296"/>
          </a:xfrm>
          <a:prstGeom prst="rect">
            <a:avLst/>
          </a:prstGeom>
          <a:solidFill>
            <a:srgbClr val="F0F1F6"/>
          </a:solidFill>
        </p:spPr>
        <p:txBody>
          <a:bodyPr/>
          <a:lstStyle>
            <a:lvl1pPr>
              <a:defRPr b="0" i="0">
                <a:latin typeface="Nunito Sans Light" pitchFamily="2" charset="77"/>
              </a:defRPr>
            </a:lvl1pPr>
          </a:lstStyle>
          <a:p>
            <a:endParaRPr lang="ru-RU" dirty="0"/>
          </a:p>
        </p:txBody>
      </p:sp>
      <p:sp>
        <p:nvSpPr>
          <p:cNvPr id="12" name="Номер слайда 5">
            <a:extLst>
              <a:ext uri="{FF2B5EF4-FFF2-40B4-BE49-F238E27FC236}">
                <a16:creationId xmlns:a16="http://schemas.microsoft.com/office/drawing/2014/main" id="{97CCE25F-93B5-4DA1-9D58-BF229EB97CD9}"/>
              </a:ext>
            </a:extLst>
          </p:cNvPr>
          <p:cNvSpPr txBox="1">
            <a:spLocks/>
          </p:cNvSpPr>
          <p:nvPr userDrawn="1"/>
        </p:nvSpPr>
        <p:spPr>
          <a:xfrm>
            <a:off x="10883900" y="6610350"/>
            <a:ext cx="682625" cy="247650"/>
          </a:xfrm>
          <a:prstGeom prst="rect">
            <a:avLst/>
          </a:prstGeom>
          <a:solidFill>
            <a:srgbClr val="E1DCF0">
              <a:alpha val="49804"/>
            </a:srgbClr>
          </a:solidFill>
        </p:spPr>
        <p:txBody>
          <a:bodyPr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8CD8CDE7-E2C6-4DFC-9859-BA19C2EE985E}" type="slidenum">
              <a:rPr lang="ru-RU" sz="1000" b="0" i="0" smtClean="0">
                <a:latin typeface="Nunito Sans Light" pitchFamily="2" charset="77"/>
              </a:rPr>
              <a:pPr algn="ctr"/>
              <a:t>‹#›</a:t>
            </a:fld>
            <a:endParaRPr lang="ru-RU" sz="1000" b="0" i="0" dirty="0">
              <a:latin typeface="Nunito Sans Ligh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4160575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39">
          <p15:clr>
            <a:srgbClr val="FBAE40"/>
          </p15:clr>
        </p15:guide>
        <p15:guide id="4" orient="horz" pos="3975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е колонки буллито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Текст 4">
            <a:extLst>
              <a:ext uri="{FF2B5EF4-FFF2-40B4-BE49-F238E27FC236}">
                <a16:creationId xmlns:a16="http://schemas.microsoft.com/office/drawing/2014/main" id="{19BC0866-E25D-461B-BDBF-CD98CEEC2F1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5312" y="2515704"/>
            <a:ext cx="4453790" cy="3323950"/>
          </a:xfrm>
          <a:prstGeom prst="rect">
            <a:avLst/>
          </a:prstGeom>
        </p:spPr>
        <p:txBody>
          <a:bodyPr lIns="0" tIns="0" rIns="0" bIns="0"/>
          <a:lstStyle>
            <a:lvl1pPr marL="285664" indent="-285664">
              <a:spcBef>
                <a:spcPts val="1799"/>
              </a:spcBef>
              <a:buFont typeface="Arial" panose="020B0604020202020204" pitchFamily="34" charset="0"/>
              <a:buChar char="•"/>
              <a:defRPr sz="1400" b="0" i="0">
                <a:latin typeface="Nunito Sans Light" pitchFamily="2" charset="77"/>
              </a:defRPr>
            </a:lvl1pPr>
            <a:lvl2pPr marL="457154" indent="0">
              <a:buFontTx/>
              <a:buNone/>
              <a:defRPr sz="1799">
                <a:latin typeface="Futura PT Light" panose="020B0402020204020303" pitchFamily="34" charset="-52"/>
              </a:defRPr>
            </a:lvl2pPr>
            <a:lvl3pPr marL="914309" indent="0">
              <a:buFontTx/>
              <a:buNone/>
              <a:defRPr sz="1799">
                <a:latin typeface="Futura PT Light" panose="020B0402020204020303" pitchFamily="34" charset="-52"/>
              </a:defRPr>
            </a:lvl3pPr>
            <a:lvl4pPr marL="1371462" indent="0">
              <a:buFontTx/>
              <a:buNone/>
              <a:defRPr sz="1799">
                <a:latin typeface="Futura PT Light" panose="020B0402020204020303" pitchFamily="34" charset="-52"/>
              </a:defRPr>
            </a:lvl4pPr>
            <a:lvl5pPr marL="1828616" indent="0">
              <a:buFontTx/>
              <a:buNone/>
              <a:defRPr sz="1799">
                <a:latin typeface="Futura PT Light" panose="020B0402020204020303" pitchFamily="34" charset="-52"/>
              </a:defRPr>
            </a:lvl5pPr>
          </a:lstStyle>
          <a:p>
            <a:pPr lvl="0"/>
            <a:endParaRPr lang="ru-RU" dirty="0"/>
          </a:p>
        </p:txBody>
      </p:sp>
      <p:sp>
        <p:nvSpPr>
          <p:cNvPr id="10" name="Текст 78">
            <a:extLst>
              <a:ext uri="{FF2B5EF4-FFF2-40B4-BE49-F238E27FC236}">
                <a16:creationId xmlns:a16="http://schemas.microsoft.com/office/drawing/2014/main" id="{A2C41857-00C2-411E-BA46-95B3FA60D9F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25313" y="1963479"/>
            <a:ext cx="4453790" cy="365449"/>
          </a:xfrm>
          <a:prstGeom prst="rect">
            <a:avLst/>
          </a:prstGeom>
          <a:solidFill>
            <a:srgbClr val="1E22AA"/>
          </a:solidFill>
        </p:spPr>
        <p:txBody>
          <a:bodyPr anchor="ctr"/>
          <a:lstStyle>
            <a:lvl1pPr marL="0" indent="0">
              <a:buFontTx/>
              <a:buNone/>
              <a:defRPr sz="1400" b="0" i="0">
                <a:solidFill>
                  <a:schemeClr val="bg1"/>
                </a:solidFill>
                <a:latin typeface="Nunito Sans Light" pitchFamily="2" charset="77"/>
              </a:defRPr>
            </a:lvl1pPr>
            <a:lvl2pPr marL="457154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2pPr>
            <a:lvl3pPr marL="914309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3pPr>
            <a:lvl4pPr marL="1371462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4pPr>
            <a:lvl5pPr marL="1828616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5pPr>
          </a:lstStyle>
          <a:p>
            <a:pPr lvl="0"/>
            <a:endParaRPr lang="ru-RU" dirty="0"/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13C6E779-3566-4385-A23D-F806E44BDE8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95999" y="2514715"/>
            <a:ext cx="4453790" cy="3323950"/>
          </a:xfrm>
          <a:prstGeom prst="rect">
            <a:avLst/>
          </a:prstGeom>
        </p:spPr>
        <p:txBody>
          <a:bodyPr lIns="0" tIns="0" rIns="0" bIns="0"/>
          <a:lstStyle>
            <a:lvl1pPr marL="285664" indent="-285664">
              <a:spcBef>
                <a:spcPts val="1799"/>
              </a:spcBef>
              <a:buFont typeface="Arial" panose="020B0604020202020204" pitchFamily="34" charset="0"/>
              <a:buChar char="•"/>
              <a:defRPr sz="1400" b="0" i="0">
                <a:latin typeface="Nunito Sans Light" pitchFamily="2" charset="77"/>
              </a:defRPr>
            </a:lvl1pPr>
            <a:lvl2pPr marL="457154" indent="0">
              <a:buFontTx/>
              <a:buNone/>
              <a:defRPr sz="1799">
                <a:latin typeface="Futura PT Light" panose="020B0402020204020303" pitchFamily="34" charset="-52"/>
              </a:defRPr>
            </a:lvl2pPr>
            <a:lvl3pPr marL="914309" indent="0">
              <a:buFontTx/>
              <a:buNone/>
              <a:defRPr sz="1799">
                <a:latin typeface="Futura PT Light" panose="020B0402020204020303" pitchFamily="34" charset="-52"/>
              </a:defRPr>
            </a:lvl3pPr>
            <a:lvl4pPr marL="1371462" indent="0">
              <a:buFontTx/>
              <a:buNone/>
              <a:defRPr sz="1799">
                <a:latin typeface="Futura PT Light" panose="020B0402020204020303" pitchFamily="34" charset="-52"/>
              </a:defRPr>
            </a:lvl4pPr>
            <a:lvl5pPr marL="1828616" indent="0">
              <a:buFontTx/>
              <a:buNone/>
              <a:defRPr sz="1799">
                <a:latin typeface="Futura PT Light" panose="020B0402020204020303" pitchFamily="34" charset="-52"/>
              </a:defRPr>
            </a:lvl5pPr>
          </a:lstStyle>
          <a:p>
            <a:pPr lvl="0"/>
            <a:endParaRPr lang="ru-RU" dirty="0"/>
          </a:p>
        </p:txBody>
      </p:sp>
      <p:sp>
        <p:nvSpPr>
          <p:cNvPr id="20" name="Текст 78">
            <a:extLst>
              <a:ext uri="{FF2B5EF4-FFF2-40B4-BE49-F238E27FC236}">
                <a16:creationId xmlns:a16="http://schemas.microsoft.com/office/drawing/2014/main" id="{5F731786-32F6-4292-A67E-FDC8CF586ED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96000" y="1962490"/>
            <a:ext cx="4453790" cy="365449"/>
          </a:xfrm>
          <a:prstGeom prst="rect">
            <a:avLst/>
          </a:prstGeom>
          <a:solidFill>
            <a:srgbClr val="1E22AA"/>
          </a:solidFill>
        </p:spPr>
        <p:txBody>
          <a:bodyPr anchor="ctr"/>
          <a:lstStyle>
            <a:lvl1pPr marL="0" indent="0">
              <a:buFontTx/>
              <a:buNone/>
              <a:defRPr sz="1400" b="0" i="0">
                <a:solidFill>
                  <a:schemeClr val="bg1"/>
                </a:solidFill>
                <a:latin typeface="Nunito Sans Light" pitchFamily="2" charset="77"/>
              </a:defRPr>
            </a:lvl1pPr>
            <a:lvl2pPr marL="457154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2pPr>
            <a:lvl3pPr marL="914309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3pPr>
            <a:lvl4pPr marL="1371462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4pPr>
            <a:lvl5pPr marL="1828616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5pPr>
          </a:lstStyle>
          <a:p>
            <a:pPr lvl="0"/>
            <a:endParaRPr lang="ru-RU" dirty="0"/>
          </a:p>
        </p:txBody>
      </p:sp>
      <p:sp>
        <p:nvSpPr>
          <p:cNvPr id="11" name="Текст 78">
            <a:extLst>
              <a:ext uri="{FF2B5EF4-FFF2-40B4-BE49-F238E27FC236}">
                <a16:creationId xmlns:a16="http://schemas.microsoft.com/office/drawing/2014/main" id="{DCBBEF49-1B60-4A48-A6A6-8B83E5004FA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8810" y="424684"/>
            <a:ext cx="9352702" cy="263149"/>
          </a:xfrm>
          <a:prstGeom prst="rect">
            <a:avLst/>
          </a:prstGeom>
        </p:spPr>
        <p:txBody>
          <a:bodyPr lIns="0" anchor="ctr">
            <a:spAutoFit/>
          </a:bodyPr>
          <a:lstStyle>
            <a:lvl1pPr marL="0" indent="0">
              <a:buFontTx/>
              <a:buNone/>
              <a:defRPr sz="1200" b="0" i="0">
                <a:solidFill>
                  <a:schemeClr val="tx1"/>
                </a:solidFill>
                <a:latin typeface="Nunito Sans Light" pitchFamily="2" charset="77"/>
              </a:defRPr>
            </a:lvl1pPr>
            <a:lvl2pPr marL="457154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2pPr>
            <a:lvl3pPr marL="914309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3pPr>
            <a:lvl4pPr marL="1371462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4pPr>
            <a:lvl5pPr marL="1828616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5pPr>
          </a:lstStyle>
          <a:p>
            <a:pPr lvl="0"/>
            <a:endParaRPr lang="ru-RU" dirty="0"/>
          </a:p>
        </p:txBody>
      </p:sp>
      <p:pic>
        <p:nvPicPr>
          <p:cNvPr id="12" name="Graphic 16">
            <a:extLst>
              <a:ext uri="{FF2B5EF4-FFF2-40B4-BE49-F238E27FC236}">
                <a16:creationId xmlns:a16="http://schemas.microsoft.com/office/drawing/2014/main" id="{2D5BC477-B3A7-4CF0-8EA1-B63E8A4827B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26006" y="477727"/>
            <a:ext cx="750299" cy="539625"/>
          </a:xfrm>
          <a:prstGeom prst="rect">
            <a:avLst/>
          </a:prstGeom>
        </p:spPr>
      </p:pic>
      <p:sp>
        <p:nvSpPr>
          <p:cNvPr id="14" name="Текст 78">
            <a:extLst>
              <a:ext uri="{FF2B5EF4-FFF2-40B4-BE49-F238E27FC236}">
                <a16:creationId xmlns:a16="http://schemas.microsoft.com/office/drawing/2014/main" id="{FAFE1402-EF00-4120-A930-D3B03F0A0B6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33478" y="753686"/>
            <a:ext cx="9388789" cy="323775"/>
          </a:xfrm>
          <a:prstGeom prst="rect">
            <a:avLst/>
          </a:prstGeom>
        </p:spPr>
        <p:txBody>
          <a:bodyPr lIns="36000" anchor="ctr"/>
          <a:lstStyle>
            <a:lvl1pPr marL="0" indent="0">
              <a:buFontTx/>
              <a:buNone/>
              <a:defRPr sz="3199" b="0" i="0">
                <a:solidFill>
                  <a:srgbClr val="1E22AA"/>
                </a:solidFill>
                <a:latin typeface="Nunito Sans Light" pitchFamily="2" charset="77"/>
              </a:defRPr>
            </a:lvl1pPr>
            <a:lvl2pPr marL="457154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2pPr>
            <a:lvl3pPr marL="914309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3pPr>
            <a:lvl4pPr marL="1371462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4pPr>
            <a:lvl5pPr marL="1828616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5pPr>
          </a:lstStyle>
          <a:p>
            <a:pPr lvl="0"/>
            <a:endParaRPr lang="ru-RU" dirty="0"/>
          </a:p>
        </p:txBody>
      </p:sp>
      <p:sp>
        <p:nvSpPr>
          <p:cNvPr id="13" name="Номер слайда 5">
            <a:extLst>
              <a:ext uri="{FF2B5EF4-FFF2-40B4-BE49-F238E27FC236}">
                <a16:creationId xmlns:a16="http://schemas.microsoft.com/office/drawing/2014/main" id="{78C93C87-2444-4282-9A1F-512C846E85A4}"/>
              </a:ext>
            </a:extLst>
          </p:cNvPr>
          <p:cNvSpPr txBox="1">
            <a:spLocks/>
          </p:cNvSpPr>
          <p:nvPr userDrawn="1"/>
        </p:nvSpPr>
        <p:spPr>
          <a:xfrm>
            <a:off x="10883900" y="6610350"/>
            <a:ext cx="682625" cy="247650"/>
          </a:xfrm>
          <a:prstGeom prst="rect">
            <a:avLst/>
          </a:prstGeom>
          <a:solidFill>
            <a:srgbClr val="E1DCF0">
              <a:alpha val="49804"/>
            </a:srgbClr>
          </a:solidFill>
        </p:spPr>
        <p:txBody>
          <a:bodyPr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8CD8CDE7-E2C6-4DFC-9859-BA19C2EE985E}" type="slidenum">
              <a:rPr lang="ru-RU" sz="1000" b="0" i="0" smtClean="0">
                <a:latin typeface="Nunito Sans Light" pitchFamily="2" charset="77"/>
              </a:rPr>
              <a:pPr algn="ctr"/>
              <a:t>‹#›</a:t>
            </a:fld>
            <a:endParaRPr lang="ru-RU" sz="1000" b="0" i="0" dirty="0">
              <a:latin typeface="Nunito Sans Ligh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79537260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аймлайн мал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Текст 4">
            <a:extLst>
              <a:ext uri="{FF2B5EF4-FFF2-40B4-BE49-F238E27FC236}">
                <a16:creationId xmlns:a16="http://schemas.microsoft.com/office/drawing/2014/main" id="{92F71ABB-F095-485D-BE47-D1E4B974AFB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6884" y="2608446"/>
            <a:ext cx="1677172" cy="3414040"/>
          </a:xfrm>
          <a:prstGeom prst="rect">
            <a:avLst/>
          </a:prstGeom>
          <a:solidFill>
            <a:srgbClr val="F0F1F6"/>
          </a:solidFill>
        </p:spPr>
        <p:txBody>
          <a:bodyPr lIns="108000" tIns="72000" rIns="0" bIns="0"/>
          <a:lstStyle>
            <a:lvl1pPr marL="0" indent="0">
              <a:spcBef>
                <a:spcPts val="1799"/>
              </a:spcBef>
              <a:buFontTx/>
              <a:buNone/>
              <a:defRPr sz="1200" b="0" i="0">
                <a:latin typeface="Nunito Sans Light" pitchFamily="2" charset="77"/>
              </a:defRPr>
            </a:lvl1pPr>
            <a:lvl2pPr marL="457154" indent="0">
              <a:buFontTx/>
              <a:buNone/>
              <a:defRPr sz="1799">
                <a:latin typeface="Futura PT Light" panose="020B0402020204020303" pitchFamily="34" charset="-52"/>
              </a:defRPr>
            </a:lvl2pPr>
            <a:lvl3pPr marL="914309" indent="0">
              <a:buFontTx/>
              <a:buNone/>
              <a:defRPr sz="1799">
                <a:latin typeface="Futura PT Light" panose="020B0402020204020303" pitchFamily="34" charset="-52"/>
              </a:defRPr>
            </a:lvl3pPr>
            <a:lvl4pPr marL="1371462" indent="0">
              <a:buFontTx/>
              <a:buNone/>
              <a:defRPr sz="1799">
                <a:latin typeface="Futura PT Light" panose="020B0402020204020303" pitchFamily="34" charset="-52"/>
              </a:defRPr>
            </a:lvl4pPr>
            <a:lvl5pPr marL="1828616" indent="0">
              <a:buFontTx/>
              <a:buNone/>
              <a:defRPr sz="1799">
                <a:latin typeface="Futura PT Light" panose="020B0402020204020303" pitchFamily="34" charset="-52"/>
              </a:defRPr>
            </a:lvl5pPr>
          </a:lstStyle>
          <a:p>
            <a:pPr lvl="0"/>
            <a:endParaRPr lang="ru-RU" dirty="0"/>
          </a:p>
        </p:txBody>
      </p:sp>
      <p:sp>
        <p:nvSpPr>
          <p:cNvPr id="55" name="Текст 4">
            <a:extLst>
              <a:ext uri="{FF2B5EF4-FFF2-40B4-BE49-F238E27FC236}">
                <a16:creationId xmlns:a16="http://schemas.microsoft.com/office/drawing/2014/main" id="{1BB1F3CC-5A2C-4CE4-912A-C90E2D5D6B0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760244" y="2617346"/>
            <a:ext cx="1677172" cy="3414040"/>
          </a:xfrm>
          <a:prstGeom prst="rect">
            <a:avLst/>
          </a:prstGeom>
          <a:solidFill>
            <a:srgbClr val="FFFFFF"/>
          </a:solidFill>
        </p:spPr>
        <p:txBody>
          <a:bodyPr lIns="108000" tIns="72000" rIns="0" bIns="0"/>
          <a:lstStyle>
            <a:lvl1pPr marL="0" indent="0">
              <a:spcBef>
                <a:spcPts val="1799"/>
              </a:spcBef>
              <a:buFontTx/>
              <a:buNone/>
              <a:defRPr sz="1200" b="0" i="0">
                <a:latin typeface="Nunito Sans Light" pitchFamily="2" charset="77"/>
              </a:defRPr>
            </a:lvl1pPr>
            <a:lvl2pPr marL="457154" indent="0">
              <a:buFontTx/>
              <a:buNone/>
              <a:defRPr sz="1799">
                <a:latin typeface="Futura PT Light" panose="020B0402020204020303" pitchFamily="34" charset="-52"/>
              </a:defRPr>
            </a:lvl2pPr>
            <a:lvl3pPr marL="914309" indent="0">
              <a:buFontTx/>
              <a:buNone/>
              <a:defRPr sz="1799">
                <a:latin typeface="Futura PT Light" panose="020B0402020204020303" pitchFamily="34" charset="-52"/>
              </a:defRPr>
            </a:lvl3pPr>
            <a:lvl4pPr marL="1371462" indent="0">
              <a:buFontTx/>
              <a:buNone/>
              <a:defRPr sz="1799">
                <a:latin typeface="Futura PT Light" panose="020B0402020204020303" pitchFamily="34" charset="-52"/>
              </a:defRPr>
            </a:lvl4pPr>
            <a:lvl5pPr marL="1828616" indent="0">
              <a:buFontTx/>
              <a:buNone/>
              <a:defRPr sz="1799">
                <a:latin typeface="Futura PT Light" panose="020B0402020204020303" pitchFamily="34" charset="-52"/>
              </a:defRPr>
            </a:lvl5pPr>
          </a:lstStyle>
          <a:p>
            <a:pPr lvl="0"/>
            <a:endParaRPr lang="ru-RU" dirty="0"/>
          </a:p>
        </p:txBody>
      </p:sp>
      <p:sp>
        <p:nvSpPr>
          <p:cNvPr id="56" name="Текст 4">
            <a:extLst>
              <a:ext uri="{FF2B5EF4-FFF2-40B4-BE49-F238E27FC236}">
                <a16:creationId xmlns:a16="http://schemas.microsoft.com/office/drawing/2014/main" id="{D846CF09-DC12-4F84-A6A0-AE436E19114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874580" y="2628655"/>
            <a:ext cx="1677172" cy="3414040"/>
          </a:xfrm>
          <a:prstGeom prst="rect">
            <a:avLst/>
          </a:prstGeom>
          <a:solidFill>
            <a:srgbClr val="F0F1F6"/>
          </a:solidFill>
        </p:spPr>
        <p:txBody>
          <a:bodyPr lIns="108000" tIns="72000" rIns="0" bIns="0"/>
          <a:lstStyle>
            <a:lvl1pPr marL="0" indent="0">
              <a:spcBef>
                <a:spcPts val="1799"/>
              </a:spcBef>
              <a:buFontTx/>
              <a:buNone/>
              <a:defRPr sz="1200" b="0" i="0">
                <a:latin typeface="Nunito Sans Light" pitchFamily="2" charset="77"/>
              </a:defRPr>
            </a:lvl1pPr>
            <a:lvl2pPr marL="457154" indent="0">
              <a:buFontTx/>
              <a:buNone/>
              <a:defRPr sz="1799">
                <a:latin typeface="Futura PT Light" panose="020B0402020204020303" pitchFamily="34" charset="-52"/>
              </a:defRPr>
            </a:lvl2pPr>
            <a:lvl3pPr marL="914309" indent="0">
              <a:buFontTx/>
              <a:buNone/>
              <a:defRPr sz="1799">
                <a:latin typeface="Futura PT Light" panose="020B0402020204020303" pitchFamily="34" charset="-52"/>
              </a:defRPr>
            </a:lvl3pPr>
            <a:lvl4pPr marL="1371462" indent="0">
              <a:buFontTx/>
              <a:buNone/>
              <a:defRPr sz="1799">
                <a:latin typeface="Futura PT Light" panose="020B0402020204020303" pitchFamily="34" charset="-52"/>
              </a:defRPr>
            </a:lvl4pPr>
            <a:lvl5pPr marL="1828616" indent="0">
              <a:buFontTx/>
              <a:buNone/>
              <a:defRPr sz="1799">
                <a:latin typeface="Futura PT Light" panose="020B0402020204020303" pitchFamily="34" charset="-52"/>
              </a:defRPr>
            </a:lvl5pPr>
          </a:lstStyle>
          <a:p>
            <a:pPr lvl="0"/>
            <a:endParaRPr lang="ru-RU" dirty="0"/>
          </a:p>
        </p:txBody>
      </p:sp>
      <p:sp>
        <p:nvSpPr>
          <p:cNvPr id="57" name="Текст 4">
            <a:extLst>
              <a:ext uri="{FF2B5EF4-FFF2-40B4-BE49-F238E27FC236}">
                <a16:creationId xmlns:a16="http://schemas.microsoft.com/office/drawing/2014/main" id="{C467FD3D-A4E8-475E-B53D-AEF37DABCF1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997940" y="2637555"/>
            <a:ext cx="1677172" cy="3414040"/>
          </a:xfrm>
          <a:prstGeom prst="rect">
            <a:avLst/>
          </a:prstGeom>
          <a:solidFill>
            <a:srgbClr val="FFFFFF"/>
          </a:solidFill>
        </p:spPr>
        <p:txBody>
          <a:bodyPr lIns="108000" tIns="72000" rIns="0" bIns="0"/>
          <a:lstStyle>
            <a:lvl1pPr marL="0" indent="0">
              <a:spcBef>
                <a:spcPts val="1799"/>
              </a:spcBef>
              <a:buFontTx/>
              <a:buNone/>
              <a:defRPr sz="1200" b="0" i="0">
                <a:latin typeface="Nunito Sans Light" pitchFamily="2" charset="77"/>
              </a:defRPr>
            </a:lvl1pPr>
            <a:lvl2pPr marL="457154" indent="0">
              <a:buFontTx/>
              <a:buNone/>
              <a:defRPr sz="1799">
                <a:latin typeface="Futura PT Light" panose="020B0402020204020303" pitchFamily="34" charset="-52"/>
              </a:defRPr>
            </a:lvl2pPr>
            <a:lvl3pPr marL="914309" indent="0">
              <a:buFontTx/>
              <a:buNone/>
              <a:defRPr sz="1799">
                <a:latin typeface="Futura PT Light" panose="020B0402020204020303" pitchFamily="34" charset="-52"/>
              </a:defRPr>
            </a:lvl3pPr>
            <a:lvl4pPr marL="1371462" indent="0">
              <a:buFontTx/>
              <a:buNone/>
              <a:defRPr sz="1799">
                <a:latin typeface="Futura PT Light" panose="020B0402020204020303" pitchFamily="34" charset="-52"/>
              </a:defRPr>
            </a:lvl4pPr>
            <a:lvl5pPr marL="1828616" indent="0">
              <a:buFontTx/>
              <a:buNone/>
              <a:defRPr sz="1799">
                <a:latin typeface="Futura PT Light" panose="020B0402020204020303" pitchFamily="34" charset="-52"/>
              </a:defRPr>
            </a:lvl5pPr>
          </a:lstStyle>
          <a:p>
            <a:pPr lvl="0"/>
            <a:endParaRPr lang="ru-RU" dirty="0"/>
          </a:p>
        </p:txBody>
      </p:sp>
      <p:sp>
        <p:nvSpPr>
          <p:cNvPr id="58" name="Текст 4">
            <a:extLst>
              <a:ext uri="{FF2B5EF4-FFF2-40B4-BE49-F238E27FC236}">
                <a16:creationId xmlns:a16="http://schemas.microsoft.com/office/drawing/2014/main" id="{504C5990-CB06-45EF-806A-74CC29F352F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120927" y="2650364"/>
            <a:ext cx="1677172" cy="3414040"/>
          </a:xfrm>
          <a:prstGeom prst="rect">
            <a:avLst/>
          </a:prstGeom>
          <a:solidFill>
            <a:srgbClr val="F0F1F6"/>
          </a:solidFill>
        </p:spPr>
        <p:txBody>
          <a:bodyPr lIns="108000" tIns="72000" rIns="0" bIns="0"/>
          <a:lstStyle>
            <a:lvl1pPr marL="0" indent="0">
              <a:spcBef>
                <a:spcPts val="1799"/>
              </a:spcBef>
              <a:buFontTx/>
              <a:buNone/>
              <a:defRPr sz="1200" b="0" i="0">
                <a:latin typeface="Nunito Sans Light" pitchFamily="2" charset="77"/>
              </a:defRPr>
            </a:lvl1pPr>
            <a:lvl2pPr marL="457154" indent="0">
              <a:buFontTx/>
              <a:buNone/>
              <a:defRPr sz="1799">
                <a:latin typeface="Futura PT Light" panose="020B0402020204020303" pitchFamily="34" charset="-52"/>
              </a:defRPr>
            </a:lvl2pPr>
            <a:lvl3pPr marL="914309" indent="0">
              <a:buFontTx/>
              <a:buNone/>
              <a:defRPr sz="1799">
                <a:latin typeface="Futura PT Light" panose="020B0402020204020303" pitchFamily="34" charset="-52"/>
              </a:defRPr>
            </a:lvl3pPr>
            <a:lvl4pPr marL="1371462" indent="0">
              <a:buFontTx/>
              <a:buNone/>
              <a:defRPr sz="1799">
                <a:latin typeface="Futura PT Light" panose="020B0402020204020303" pitchFamily="34" charset="-52"/>
              </a:defRPr>
            </a:lvl4pPr>
            <a:lvl5pPr marL="1828616" indent="0">
              <a:buFontTx/>
              <a:buNone/>
              <a:defRPr sz="1799">
                <a:latin typeface="Futura PT Light" panose="020B0402020204020303" pitchFamily="34" charset="-52"/>
              </a:defRPr>
            </a:lvl5pPr>
          </a:lstStyle>
          <a:p>
            <a:pPr lvl="0"/>
            <a:endParaRPr lang="ru-RU" dirty="0"/>
          </a:p>
        </p:txBody>
      </p:sp>
      <p:sp>
        <p:nvSpPr>
          <p:cNvPr id="21" name="Овал 20">
            <a:extLst>
              <a:ext uri="{FF2B5EF4-FFF2-40B4-BE49-F238E27FC236}">
                <a16:creationId xmlns:a16="http://schemas.microsoft.com/office/drawing/2014/main" id="{4B4609C3-451B-4410-B59A-6AD273C19D2E}"/>
              </a:ext>
            </a:extLst>
          </p:cNvPr>
          <p:cNvSpPr/>
          <p:nvPr userDrawn="1"/>
        </p:nvSpPr>
        <p:spPr>
          <a:xfrm>
            <a:off x="552731" y="1860602"/>
            <a:ext cx="143773" cy="142553"/>
          </a:xfrm>
          <a:prstGeom prst="ellipse">
            <a:avLst/>
          </a:prstGeom>
          <a:solidFill>
            <a:srgbClr val="1E22AA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799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unito Sans" pitchFamily="2" charset="77"/>
              <a:ea typeface="+mn-ea"/>
              <a:cs typeface="+mn-cs"/>
            </a:endParaRPr>
          </a:p>
        </p:txBody>
      </p:sp>
      <p:cxnSp>
        <p:nvCxnSpPr>
          <p:cNvPr id="22" name="Прямая соединительная линия 21">
            <a:extLst>
              <a:ext uri="{FF2B5EF4-FFF2-40B4-BE49-F238E27FC236}">
                <a16:creationId xmlns:a16="http://schemas.microsoft.com/office/drawing/2014/main" id="{179B13CE-CC0C-406E-B73F-EF90FFC33067}"/>
              </a:ext>
            </a:extLst>
          </p:cNvPr>
          <p:cNvCxnSpPr>
            <a:cxnSpLocks/>
          </p:cNvCxnSpPr>
          <p:nvPr userDrawn="1"/>
        </p:nvCxnSpPr>
        <p:spPr>
          <a:xfrm>
            <a:off x="625725" y="1988413"/>
            <a:ext cx="0" cy="492218"/>
          </a:xfrm>
          <a:prstGeom prst="line">
            <a:avLst/>
          </a:prstGeom>
          <a:ln>
            <a:solidFill>
              <a:srgbClr val="1E22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Овал 25">
            <a:extLst>
              <a:ext uri="{FF2B5EF4-FFF2-40B4-BE49-F238E27FC236}">
                <a16:creationId xmlns:a16="http://schemas.microsoft.com/office/drawing/2014/main" id="{7FA7FB6E-EE1B-4ED1-AACA-EAE1A808137B}"/>
              </a:ext>
            </a:extLst>
          </p:cNvPr>
          <p:cNvSpPr/>
          <p:nvPr userDrawn="1"/>
        </p:nvSpPr>
        <p:spPr>
          <a:xfrm>
            <a:off x="2669737" y="1860602"/>
            <a:ext cx="143773" cy="142553"/>
          </a:xfrm>
          <a:prstGeom prst="ellipse">
            <a:avLst/>
          </a:prstGeom>
          <a:solidFill>
            <a:srgbClr val="1E22AA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799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unito Sans" pitchFamily="2" charset="77"/>
              <a:ea typeface="+mn-ea"/>
              <a:cs typeface="+mn-cs"/>
            </a:endParaRPr>
          </a:p>
        </p:txBody>
      </p:sp>
      <p:cxnSp>
        <p:nvCxnSpPr>
          <p:cNvPr id="27" name="Прямая соединительная линия 26">
            <a:extLst>
              <a:ext uri="{FF2B5EF4-FFF2-40B4-BE49-F238E27FC236}">
                <a16:creationId xmlns:a16="http://schemas.microsoft.com/office/drawing/2014/main" id="{102B0111-F275-4799-AAD3-90BDD91C0132}"/>
              </a:ext>
            </a:extLst>
          </p:cNvPr>
          <p:cNvCxnSpPr>
            <a:cxnSpLocks/>
          </p:cNvCxnSpPr>
          <p:nvPr userDrawn="1"/>
        </p:nvCxnSpPr>
        <p:spPr>
          <a:xfrm>
            <a:off x="2752643" y="1981382"/>
            <a:ext cx="0" cy="499249"/>
          </a:xfrm>
          <a:prstGeom prst="line">
            <a:avLst/>
          </a:prstGeom>
          <a:ln>
            <a:solidFill>
              <a:srgbClr val="1E22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Овал 28">
            <a:extLst>
              <a:ext uri="{FF2B5EF4-FFF2-40B4-BE49-F238E27FC236}">
                <a16:creationId xmlns:a16="http://schemas.microsoft.com/office/drawing/2014/main" id="{D61AE036-0E24-400A-97A6-1EC0FEC585DC}"/>
              </a:ext>
            </a:extLst>
          </p:cNvPr>
          <p:cNvSpPr/>
          <p:nvPr userDrawn="1"/>
        </p:nvSpPr>
        <p:spPr>
          <a:xfrm>
            <a:off x="4776316" y="1860602"/>
            <a:ext cx="143773" cy="142553"/>
          </a:xfrm>
          <a:prstGeom prst="ellipse">
            <a:avLst/>
          </a:prstGeom>
          <a:solidFill>
            <a:srgbClr val="1E22AA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799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unito Sans" pitchFamily="2" charset="77"/>
              <a:ea typeface="+mn-ea"/>
              <a:cs typeface="+mn-cs"/>
            </a:endParaRPr>
          </a:p>
        </p:txBody>
      </p:sp>
      <p:cxnSp>
        <p:nvCxnSpPr>
          <p:cNvPr id="30" name="Прямая соединительная линия 29">
            <a:extLst>
              <a:ext uri="{FF2B5EF4-FFF2-40B4-BE49-F238E27FC236}">
                <a16:creationId xmlns:a16="http://schemas.microsoft.com/office/drawing/2014/main" id="{59A044E0-F612-495D-A057-A7FD154F4F3C}"/>
              </a:ext>
            </a:extLst>
          </p:cNvPr>
          <p:cNvCxnSpPr>
            <a:cxnSpLocks/>
          </p:cNvCxnSpPr>
          <p:nvPr userDrawn="1"/>
        </p:nvCxnSpPr>
        <p:spPr>
          <a:xfrm>
            <a:off x="4864920" y="1988413"/>
            <a:ext cx="0" cy="544561"/>
          </a:xfrm>
          <a:prstGeom prst="line">
            <a:avLst/>
          </a:prstGeom>
          <a:ln>
            <a:solidFill>
              <a:srgbClr val="1E22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Овал 31">
            <a:extLst>
              <a:ext uri="{FF2B5EF4-FFF2-40B4-BE49-F238E27FC236}">
                <a16:creationId xmlns:a16="http://schemas.microsoft.com/office/drawing/2014/main" id="{402696C1-4245-46CD-AF9F-F88334ABCD2D}"/>
              </a:ext>
            </a:extLst>
          </p:cNvPr>
          <p:cNvSpPr/>
          <p:nvPr userDrawn="1"/>
        </p:nvSpPr>
        <p:spPr>
          <a:xfrm>
            <a:off x="6908917" y="1860602"/>
            <a:ext cx="143773" cy="142553"/>
          </a:xfrm>
          <a:prstGeom prst="ellipse">
            <a:avLst/>
          </a:prstGeom>
          <a:solidFill>
            <a:srgbClr val="1E22AA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799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unito Sans" pitchFamily="2" charset="77"/>
              <a:ea typeface="+mn-ea"/>
              <a:cs typeface="+mn-cs"/>
            </a:endParaRPr>
          </a:p>
        </p:txBody>
      </p:sp>
      <p:cxnSp>
        <p:nvCxnSpPr>
          <p:cNvPr id="33" name="Прямая соединительная линия 32">
            <a:extLst>
              <a:ext uri="{FF2B5EF4-FFF2-40B4-BE49-F238E27FC236}">
                <a16:creationId xmlns:a16="http://schemas.microsoft.com/office/drawing/2014/main" id="{77FBF61E-4B8D-476A-BE63-1C5F63F0358E}"/>
              </a:ext>
            </a:extLst>
          </p:cNvPr>
          <p:cNvCxnSpPr>
            <a:cxnSpLocks/>
          </p:cNvCxnSpPr>
          <p:nvPr userDrawn="1"/>
        </p:nvCxnSpPr>
        <p:spPr>
          <a:xfrm>
            <a:off x="6997940" y="1988413"/>
            <a:ext cx="0" cy="544561"/>
          </a:xfrm>
          <a:prstGeom prst="line">
            <a:avLst/>
          </a:prstGeom>
          <a:ln>
            <a:solidFill>
              <a:srgbClr val="1E22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Овал 34">
            <a:extLst>
              <a:ext uri="{FF2B5EF4-FFF2-40B4-BE49-F238E27FC236}">
                <a16:creationId xmlns:a16="http://schemas.microsoft.com/office/drawing/2014/main" id="{A5C0157D-FDFB-4C21-84C9-A078478F8EE1}"/>
              </a:ext>
            </a:extLst>
          </p:cNvPr>
          <p:cNvSpPr/>
          <p:nvPr userDrawn="1"/>
        </p:nvSpPr>
        <p:spPr>
          <a:xfrm>
            <a:off x="9010440" y="1860602"/>
            <a:ext cx="143773" cy="142553"/>
          </a:xfrm>
          <a:prstGeom prst="ellipse">
            <a:avLst/>
          </a:prstGeom>
          <a:solidFill>
            <a:srgbClr val="1E22AA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799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unito Sans" pitchFamily="2" charset="77"/>
              <a:ea typeface="+mn-ea"/>
              <a:cs typeface="+mn-cs"/>
            </a:endParaRPr>
          </a:p>
        </p:txBody>
      </p:sp>
      <p:cxnSp>
        <p:nvCxnSpPr>
          <p:cNvPr id="36" name="Прямая соединительная линия 35">
            <a:extLst>
              <a:ext uri="{FF2B5EF4-FFF2-40B4-BE49-F238E27FC236}">
                <a16:creationId xmlns:a16="http://schemas.microsoft.com/office/drawing/2014/main" id="{8CEB9078-464C-4940-A58A-B1175D8C342A}"/>
              </a:ext>
            </a:extLst>
          </p:cNvPr>
          <p:cNvCxnSpPr>
            <a:cxnSpLocks/>
          </p:cNvCxnSpPr>
          <p:nvPr userDrawn="1"/>
        </p:nvCxnSpPr>
        <p:spPr>
          <a:xfrm>
            <a:off x="9089473" y="1988413"/>
            <a:ext cx="0" cy="576727"/>
          </a:xfrm>
          <a:prstGeom prst="line">
            <a:avLst/>
          </a:prstGeom>
          <a:ln>
            <a:solidFill>
              <a:srgbClr val="1E22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Прямая соединительная линия 47">
            <a:extLst>
              <a:ext uri="{FF2B5EF4-FFF2-40B4-BE49-F238E27FC236}">
                <a16:creationId xmlns:a16="http://schemas.microsoft.com/office/drawing/2014/main" id="{6DE2DEAC-D42E-444C-B949-CC00E875CA58}"/>
              </a:ext>
            </a:extLst>
          </p:cNvPr>
          <p:cNvCxnSpPr>
            <a:cxnSpLocks/>
          </p:cNvCxnSpPr>
          <p:nvPr userDrawn="1"/>
        </p:nvCxnSpPr>
        <p:spPr>
          <a:xfrm>
            <a:off x="611215" y="2480631"/>
            <a:ext cx="10463780" cy="84509"/>
          </a:xfrm>
          <a:prstGeom prst="line">
            <a:avLst/>
          </a:prstGeom>
          <a:ln w="12700">
            <a:solidFill>
              <a:srgbClr val="1E22AA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Текст 78">
            <a:extLst>
              <a:ext uri="{FF2B5EF4-FFF2-40B4-BE49-F238E27FC236}">
                <a16:creationId xmlns:a16="http://schemas.microsoft.com/office/drawing/2014/main" id="{A3CA6BB1-7E6F-488C-AF9D-7FB26D6CAA0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9539" y="1762737"/>
            <a:ext cx="1312003" cy="388325"/>
          </a:xfrm>
          <a:prstGeom prst="rect">
            <a:avLst/>
          </a:prstGeom>
        </p:spPr>
        <p:txBody>
          <a:bodyPr anchor="ctr"/>
          <a:lstStyle>
            <a:lvl1pPr marL="0" indent="0">
              <a:buFontTx/>
              <a:buNone/>
              <a:defRPr sz="1799" b="0" i="0">
                <a:solidFill>
                  <a:srgbClr val="1E22AA"/>
                </a:solidFill>
                <a:latin typeface="Nunito Sans Light" pitchFamily="2" charset="77"/>
              </a:defRPr>
            </a:lvl1pPr>
            <a:lvl2pPr marL="457154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2pPr>
            <a:lvl3pPr marL="914309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3pPr>
            <a:lvl4pPr marL="1371462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4pPr>
            <a:lvl5pPr marL="1828616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5pPr>
          </a:lstStyle>
          <a:p>
            <a:pPr lvl="0"/>
            <a:r>
              <a:rPr lang="en-US" dirty="0"/>
              <a:t>0000</a:t>
            </a:r>
            <a:endParaRPr lang="ru-RU" dirty="0"/>
          </a:p>
        </p:txBody>
      </p:sp>
      <p:sp>
        <p:nvSpPr>
          <p:cNvPr id="60" name="Текст 78">
            <a:extLst>
              <a:ext uri="{FF2B5EF4-FFF2-40B4-BE49-F238E27FC236}">
                <a16:creationId xmlns:a16="http://schemas.microsoft.com/office/drawing/2014/main" id="{6222F917-6B72-47D2-A819-45E662A6700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924155" y="1762737"/>
            <a:ext cx="1312003" cy="388325"/>
          </a:xfrm>
          <a:prstGeom prst="rect">
            <a:avLst/>
          </a:prstGeom>
        </p:spPr>
        <p:txBody>
          <a:bodyPr anchor="ctr"/>
          <a:lstStyle>
            <a:lvl1pPr marL="0" indent="0">
              <a:buFontTx/>
              <a:buNone/>
              <a:defRPr sz="1799" b="0" i="0">
                <a:solidFill>
                  <a:srgbClr val="1E22AA"/>
                </a:solidFill>
                <a:latin typeface="Nunito Sans Light" pitchFamily="2" charset="77"/>
              </a:defRPr>
            </a:lvl1pPr>
            <a:lvl2pPr marL="457154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2pPr>
            <a:lvl3pPr marL="914309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3pPr>
            <a:lvl4pPr marL="1371462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4pPr>
            <a:lvl5pPr marL="1828616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5pPr>
          </a:lstStyle>
          <a:p>
            <a:pPr lvl="0"/>
            <a:r>
              <a:rPr lang="en-US" dirty="0"/>
              <a:t>0000</a:t>
            </a:r>
            <a:endParaRPr lang="ru-RU" dirty="0"/>
          </a:p>
        </p:txBody>
      </p:sp>
      <p:sp>
        <p:nvSpPr>
          <p:cNvPr id="61" name="Текст 78">
            <a:extLst>
              <a:ext uri="{FF2B5EF4-FFF2-40B4-BE49-F238E27FC236}">
                <a16:creationId xmlns:a16="http://schemas.microsoft.com/office/drawing/2014/main" id="{31BDB2B2-3018-4E78-B083-728A0ED5448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049734" y="1762737"/>
            <a:ext cx="1312003" cy="388325"/>
          </a:xfrm>
          <a:prstGeom prst="rect">
            <a:avLst/>
          </a:prstGeom>
        </p:spPr>
        <p:txBody>
          <a:bodyPr anchor="ctr"/>
          <a:lstStyle>
            <a:lvl1pPr marL="0" indent="0">
              <a:buFontTx/>
              <a:buNone/>
              <a:defRPr sz="1799" b="0" i="0">
                <a:solidFill>
                  <a:srgbClr val="1E22AA"/>
                </a:solidFill>
                <a:latin typeface="Nunito Sans Light" pitchFamily="2" charset="77"/>
              </a:defRPr>
            </a:lvl1pPr>
            <a:lvl2pPr marL="457154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2pPr>
            <a:lvl3pPr marL="914309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3pPr>
            <a:lvl4pPr marL="1371462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4pPr>
            <a:lvl5pPr marL="1828616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5pPr>
          </a:lstStyle>
          <a:p>
            <a:pPr lvl="0"/>
            <a:r>
              <a:rPr lang="en-US" dirty="0"/>
              <a:t>0000</a:t>
            </a:r>
            <a:endParaRPr lang="ru-RU" dirty="0"/>
          </a:p>
        </p:txBody>
      </p:sp>
      <p:sp>
        <p:nvSpPr>
          <p:cNvPr id="62" name="Текст 78">
            <a:extLst>
              <a:ext uri="{FF2B5EF4-FFF2-40B4-BE49-F238E27FC236}">
                <a16:creationId xmlns:a16="http://schemas.microsoft.com/office/drawing/2014/main" id="{30A94C5B-45EA-48A2-B065-87A08CB94B8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185724" y="1762737"/>
            <a:ext cx="1312003" cy="388325"/>
          </a:xfrm>
          <a:prstGeom prst="rect">
            <a:avLst/>
          </a:prstGeom>
        </p:spPr>
        <p:txBody>
          <a:bodyPr anchor="ctr"/>
          <a:lstStyle>
            <a:lvl1pPr marL="0" indent="0">
              <a:buFontTx/>
              <a:buNone/>
              <a:defRPr sz="1799" b="0" i="0">
                <a:solidFill>
                  <a:srgbClr val="1E22AA"/>
                </a:solidFill>
                <a:latin typeface="Nunito Sans Light" pitchFamily="2" charset="77"/>
              </a:defRPr>
            </a:lvl1pPr>
            <a:lvl2pPr marL="457154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2pPr>
            <a:lvl3pPr marL="914309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3pPr>
            <a:lvl4pPr marL="1371462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4pPr>
            <a:lvl5pPr marL="1828616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5pPr>
          </a:lstStyle>
          <a:p>
            <a:pPr lvl="0"/>
            <a:r>
              <a:rPr lang="en-US" dirty="0"/>
              <a:t>0000</a:t>
            </a:r>
            <a:endParaRPr lang="ru-RU" dirty="0"/>
          </a:p>
        </p:txBody>
      </p:sp>
      <p:sp>
        <p:nvSpPr>
          <p:cNvPr id="63" name="Текст 78">
            <a:extLst>
              <a:ext uri="{FF2B5EF4-FFF2-40B4-BE49-F238E27FC236}">
                <a16:creationId xmlns:a16="http://schemas.microsoft.com/office/drawing/2014/main" id="{5D46D31A-38C5-4FC6-9A54-09DF8E3652E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284953" y="1762737"/>
            <a:ext cx="1312003" cy="388325"/>
          </a:xfrm>
          <a:prstGeom prst="rect">
            <a:avLst/>
          </a:prstGeom>
        </p:spPr>
        <p:txBody>
          <a:bodyPr anchor="ctr"/>
          <a:lstStyle>
            <a:lvl1pPr marL="0" indent="0">
              <a:buFontTx/>
              <a:buNone/>
              <a:defRPr sz="1799" b="0" i="0">
                <a:solidFill>
                  <a:srgbClr val="1E22AA"/>
                </a:solidFill>
                <a:latin typeface="Nunito Sans Light" pitchFamily="2" charset="77"/>
              </a:defRPr>
            </a:lvl1pPr>
            <a:lvl2pPr marL="457154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2pPr>
            <a:lvl3pPr marL="914309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3pPr>
            <a:lvl4pPr marL="1371462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4pPr>
            <a:lvl5pPr marL="1828616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5pPr>
          </a:lstStyle>
          <a:p>
            <a:pPr lvl="0"/>
            <a:r>
              <a:rPr lang="en-US" dirty="0"/>
              <a:t>0000</a:t>
            </a:r>
            <a:endParaRPr lang="ru-RU" dirty="0"/>
          </a:p>
        </p:txBody>
      </p:sp>
      <p:sp>
        <p:nvSpPr>
          <p:cNvPr id="28" name="Текст 78">
            <a:extLst>
              <a:ext uri="{FF2B5EF4-FFF2-40B4-BE49-F238E27FC236}">
                <a16:creationId xmlns:a16="http://schemas.microsoft.com/office/drawing/2014/main" id="{252D3C20-A02B-4525-B79A-155FA631CDC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8810" y="424684"/>
            <a:ext cx="9352702" cy="263149"/>
          </a:xfrm>
          <a:prstGeom prst="rect">
            <a:avLst/>
          </a:prstGeom>
        </p:spPr>
        <p:txBody>
          <a:bodyPr lIns="0" anchor="ctr">
            <a:spAutoFit/>
          </a:bodyPr>
          <a:lstStyle>
            <a:lvl1pPr marL="0" indent="0">
              <a:buFontTx/>
              <a:buNone/>
              <a:defRPr sz="1200" b="0" i="0">
                <a:solidFill>
                  <a:schemeClr val="tx1"/>
                </a:solidFill>
                <a:latin typeface="Nunito Sans Light" pitchFamily="2" charset="77"/>
              </a:defRPr>
            </a:lvl1pPr>
            <a:lvl2pPr marL="457154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2pPr>
            <a:lvl3pPr marL="914309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3pPr>
            <a:lvl4pPr marL="1371462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4pPr>
            <a:lvl5pPr marL="1828616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5pPr>
          </a:lstStyle>
          <a:p>
            <a:pPr lvl="0"/>
            <a:endParaRPr lang="ru-RU" dirty="0"/>
          </a:p>
        </p:txBody>
      </p:sp>
      <p:pic>
        <p:nvPicPr>
          <p:cNvPr id="31" name="Graphic 16">
            <a:extLst>
              <a:ext uri="{FF2B5EF4-FFF2-40B4-BE49-F238E27FC236}">
                <a16:creationId xmlns:a16="http://schemas.microsoft.com/office/drawing/2014/main" id="{6A2DA598-C560-4637-97E7-3948E34AAC4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26006" y="477727"/>
            <a:ext cx="750299" cy="539625"/>
          </a:xfrm>
          <a:prstGeom prst="rect">
            <a:avLst/>
          </a:prstGeom>
        </p:spPr>
      </p:pic>
      <p:sp>
        <p:nvSpPr>
          <p:cNvPr id="39" name="Текст 78">
            <a:extLst>
              <a:ext uri="{FF2B5EF4-FFF2-40B4-BE49-F238E27FC236}">
                <a16:creationId xmlns:a16="http://schemas.microsoft.com/office/drawing/2014/main" id="{DA832630-5966-45AA-8655-79379628687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33478" y="753686"/>
            <a:ext cx="9388789" cy="323775"/>
          </a:xfrm>
          <a:prstGeom prst="rect">
            <a:avLst/>
          </a:prstGeom>
        </p:spPr>
        <p:txBody>
          <a:bodyPr lIns="36000" anchor="ctr"/>
          <a:lstStyle>
            <a:lvl1pPr marL="0" indent="0">
              <a:buFontTx/>
              <a:buNone/>
              <a:defRPr sz="3199" b="0" i="0">
                <a:solidFill>
                  <a:srgbClr val="1E22AA"/>
                </a:solidFill>
                <a:latin typeface="Nunito Sans Light" pitchFamily="2" charset="77"/>
              </a:defRPr>
            </a:lvl1pPr>
            <a:lvl2pPr marL="457154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2pPr>
            <a:lvl3pPr marL="914309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3pPr>
            <a:lvl4pPr marL="1371462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4pPr>
            <a:lvl5pPr marL="1828616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5pPr>
          </a:lstStyle>
          <a:p>
            <a:pPr lvl="0"/>
            <a:endParaRPr lang="ru-RU" dirty="0"/>
          </a:p>
        </p:txBody>
      </p:sp>
      <p:sp>
        <p:nvSpPr>
          <p:cNvPr id="34" name="Номер слайда 5">
            <a:extLst>
              <a:ext uri="{FF2B5EF4-FFF2-40B4-BE49-F238E27FC236}">
                <a16:creationId xmlns:a16="http://schemas.microsoft.com/office/drawing/2014/main" id="{A2846573-9A2C-4E54-9D52-AFC1A7049512}"/>
              </a:ext>
            </a:extLst>
          </p:cNvPr>
          <p:cNvSpPr txBox="1">
            <a:spLocks/>
          </p:cNvSpPr>
          <p:nvPr userDrawn="1"/>
        </p:nvSpPr>
        <p:spPr>
          <a:xfrm>
            <a:off x="10883900" y="6610350"/>
            <a:ext cx="682625" cy="247650"/>
          </a:xfrm>
          <a:prstGeom prst="rect">
            <a:avLst/>
          </a:prstGeom>
          <a:solidFill>
            <a:srgbClr val="E1DCF0">
              <a:alpha val="49804"/>
            </a:srgbClr>
          </a:solidFill>
        </p:spPr>
        <p:txBody>
          <a:bodyPr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8CD8CDE7-E2C6-4DFC-9859-BA19C2EE985E}" type="slidenum">
              <a:rPr lang="ru-RU" sz="1000" b="0" i="0" smtClean="0">
                <a:latin typeface="Nunito Sans Light" pitchFamily="2" charset="77"/>
              </a:rPr>
              <a:pPr algn="ctr"/>
              <a:t>‹#›</a:t>
            </a:fld>
            <a:endParaRPr lang="ru-RU" sz="1000" b="0" i="0" dirty="0">
              <a:latin typeface="Nunito Sans Ligh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62919049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Четыре 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20C03AFA-91A4-4BD5-B2B3-E386A609DAC7}"/>
              </a:ext>
            </a:extLst>
          </p:cNvPr>
          <p:cNvSpPr/>
          <p:nvPr userDrawn="1"/>
        </p:nvSpPr>
        <p:spPr>
          <a:xfrm>
            <a:off x="0" y="3205596"/>
            <a:ext cx="12192000" cy="36524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799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unito Sans" pitchFamily="2" charset="77"/>
              <a:ea typeface="+mn-ea"/>
              <a:cs typeface="+mn-cs"/>
            </a:endParaRPr>
          </a:p>
        </p:txBody>
      </p:sp>
      <p:sp>
        <p:nvSpPr>
          <p:cNvPr id="6" name="Рисунок 2">
            <a:extLst>
              <a:ext uri="{FF2B5EF4-FFF2-40B4-BE49-F238E27FC236}">
                <a16:creationId xmlns:a16="http://schemas.microsoft.com/office/drawing/2014/main" id="{56862967-EB85-47C1-A786-01EF2817764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5314" y="1556977"/>
            <a:ext cx="2583774" cy="4351917"/>
          </a:xfrm>
          <a:prstGeom prst="rect">
            <a:avLst/>
          </a:prstGeom>
          <a:solidFill>
            <a:srgbClr val="F0F1F6"/>
          </a:solidFill>
        </p:spPr>
        <p:txBody>
          <a:bodyPr/>
          <a:lstStyle>
            <a:lvl1pPr>
              <a:defRPr b="0" i="0">
                <a:latin typeface="Nunito Sans Light" pitchFamily="2" charset="77"/>
              </a:defRPr>
            </a:lvl1pPr>
          </a:lstStyle>
          <a:p>
            <a:endParaRPr lang="ru-RU" dirty="0"/>
          </a:p>
        </p:txBody>
      </p:sp>
      <p:sp>
        <p:nvSpPr>
          <p:cNvPr id="16" name="Текст 78">
            <a:extLst>
              <a:ext uri="{FF2B5EF4-FFF2-40B4-BE49-F238E27FC236}">
                <a16:creationId xmlns:a16="http://schemas.microsoft.com/office/drawing/2014/main" id="{184236D2-810E-47A8-BFC8-F402870F029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8810" y="424684"/>
            <a:ext cx="9352702" cy="263149"/>
          </a:xfrm>
          <a:prstGeom prst="rect">
            <a:avLst/>
          </a:prstGeom>
        </p:spPr>
        <p:txBody>
          <a:bodyPr lIns="0" anchor="ctr">
            <a:spAutoFit/>
          </a:bodyPr>
          <a:lstStyle>
            <a:lvl1pPr marL="0" indent="0">
              <a:buFontTx/>
              <a:buNone/>
              <a:defRPr sz="1200" b="0" i="0">
                <a:solidFill>
                  <a:schemeClr val="tx1"/>
                </a:solidFill>
                <a:latin typeface="Nunito Sans Light" pitchFamily="2" charset="77"/>
              </a:defRPr>
            </a:lvl1pPr>
            <a:lvl2pPr marL="457154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2pPr>
            <a:lvl3pPr marL="914309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3pPr>
            <a:lvl4pPr marL="1371462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4pPr>
            <a:lvl5pPr marL="1828616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5pPr>
          </a:lstStyle>
          <a:p>
            <a:pPr lvl="0"/>
            <a:endParaRPr lang="ru-RU" dirty="0"/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84975EFF-0306-425F-978B-FA340FB4320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26006" y="477727"/>
            <a:ext cx="750299" cy="539625"/>
          </a:xfrm>
          <a:prstGeom prst="rect">
            <a:avLst/>
          </a:prstGeom>
        </p:spPr>
      </p:pic>
      <p:sp>
        <p:nvSpPr>
          <p:cNvPr id="25" name="Рисунок 2">
            <a:extLst>
              <a:ext uri="{FF2B5EF4-FFF2-40B4-BE49-F238E27FC236}">
                <a16:creationId xmlns:a16="http://schemas.microsoft.com/office/drawing/2014/main" id="{C7E269EC-A4D5-41C1-B156-9019A2F5221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389933" y="1556977"/>
            <a:ext cx="3893288" cy="2099776"/>
          </a:xfrm>
          <a:prstGeom prst="rect">
            <a:avLst/>
          </a:prstGeom>
          <a:solidFill>
            <a:srgbClr val="F0F1F6"/>
          </a:solidFill>
        </p:spPr>
        <p:txBody>
          <a:bodyPr/>
          <a:lstStyle>
            <a:lvl1pPr>
              <a:defRPr b="0" i="0">
                <a:latin typeface="Nunito Sans Light" pitchFamily="2" charset="77"/>
              </a:defRPr>
            </a:lvl1pPr>
          </a:lstStyle>
          <a:p>
            <a:endParaRPr lang="ru-RU" dirty="0"/>
          </a:p>
        </p:txBody>
      </p:sp>
      <p:sp>
        <p:nvSpPr>
          <p:cNvPr id="26" name="Рисунок 2">
            <a:extLst>
              <a:ext uri="{FF2B5EF4-FFF2-40B4-BE49-F238E27FC236}">
                <a16:creationId xmlns:a16="http://schemas.microsoft.com/office/drawing/2014/main" id="{AB5C481F-42E0-4C9A-A9CA-C8DD37F6124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3401437" y="3809118"/>
            <a:ext cx="3893288" cy="2099776"/>
          </a:xfrm>
          <a:prstGeom prst="rect">
            <a:avLst/>
          </a:prstGeom>
          <a:solidFill>
            <a:srgbClr val="F0F1F6"/>
          </a:solidFill>
        </p:spPr>
        <p:txBody>
          <a:bodyPr/>
          <a:lstStyle>
            <a:lvl1pPr>
              <a:defRPr b="0" i="0">
                <a:latin typeface="Nunito Sans Light" pitchFamily="2" charset="77"/>
              </a:defRPr>
            </a:lvl1pPr>
          </a:lstStyle>
          <a:p>
            <a:endParaRPr lang="ru-RU" dirty="0"/>
          </a:p>
        </p:txBody>
      </p:sp>
      <p:sp>
        <p:nvSpPr>
          <p:cNvPr id="27" name="Рисунок 2">
            <a:extLst>
              <a:ext uri="{FF2B5EF4-FFF2-40B4-BE49-F238E27FC236}">
                <a16:creationId xmlns:a16="http://schemas.microsoft.com/office/drawing/2014/main" id="{874C3EE3-FAEB-4F49-A722-D2A8681D772B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7487075" y="1556978"/>
            <a:ext cx="4079612" cy="4351917"/>
          </a:xfrm>
          <a:prstGeom prst="rect">
            <a:avLst/>
          </a:prstGeom>
          <a:solidFill>
            <a:srgbClr val="F0F1F6"/>
          </a:solidFill>
        </p:spPr>
        <p:txBody>
          <a:bodyPr/>
          <a:lstStyle>
            <a:lvl1pPr>
              <a:defRPr b="0" i="0">
                <a:latin typeface="Nunito Sans Light" pitchFamily="2" charset="77"/>
              </a:defRPr>
            </a:lvl1pPr>
          </a:lstStyle>
          <a:p>
            <a:endParaRPr lang="ru-RU" dirty="0"/>
          </a:p>
        </p:txBody>
      </p:sp>
      <p:sp>
        <p:nvSpPr>
          <p:cNvPr id="13" name="Текст 78">
            <a:extLst>
              <a:ext uri="{FF2B5EF4-FFF2-40B4-BE49-F238E27FC236}">
                <a16:creationId xmlns:a16="http://schemas.microsoft.com/office/drawing/2014/main" id="{C4F24992-4F94-423F-9D20-0BB82F6D639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33478" y="753686"/>
            <a:ext cx="9388789" cy="323775"/>
          </a:xfrm>
          <a:prstGeom prst="rect">
            <a:avLst/>
          </a:prstGeom>
        </p:spPr>
        <p:txBody>
          <a:bodyPr lIns="36000" anchor="ctr"/>
          <a:lstStyle>
            <a:lvl1pPr marL="0" indent="0">
              <a:buFontTx/>
              <a:buNone/>
              <a:defRPr sz="3199" b="0" i="0">
                <a:solidFill>
                  <a:srgbClr val="1E22AA"/>
                </a:solidFill>
                <a:latin typeface="Nunito Sans Light" pitchFamily="2" charset="77"/>
              </a:defRPr>
            </a:lvl1pPr>
            <a:lvl2pPr marL="457154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2pPr>
            <a:lvl3pPr marL="914309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3pPr>
            <a:lvl4pPr marL="1371462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4pPr>
            <a:lvl5pPr marL="1828616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5pPr>
          </a:lstStyle>
          <a:p>
            <a:pPr lvl="0"/>
            <a:endParaRPr lang="ru-RU" dirty="0"/>
          </a:p>
        </p:txBody>
      </p:sp>
      <p:sp>
        <p:nvSpPr>
          <p:cNvPr id="11" name="Номер слайда 5">
            <a:extLst>
              <a:ext uri="{FF2B5EF4-FFF2-40B4-BE49-F238E27FC236}">
                <a16:creationId xmlns:a16="http://schemas.microsoft.com/office/drawing/2014/main" id="{66191064-1C9A-4094-9F5A-93F33B9DB28E}"/>
              </a:ext>
            </a:extLst>
          </p:cNvPr>
          <p:cNvSpPr txBox="1">
            <a:spLocks/>
          </p:cNvSpPr>
          <p:nvPr userDrawn="1"/>
        </p:nvSpPr>
        <p:spPr>
          <a:xfrm>
            <a:off x="10883900" y="6610350"/>
            <a:ext cx="682625" cy="247650"/>
          </a:xfrm>
          <a:prstGeom prst="rect">
            <a:avLst/>
          </a:prstGeom>
          <a:solidFill>
            <a:srgbClr val="585BE2">
              <a:alpha val="40000"/>
            </a:srgbClr>
          </a:solidFill>
        </p:spPr>
        <p:txBody>
          <a:bodyPr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8CD8CDE7-E2C6-4DFC-9859-BA19C2EE985E}" type="slidenum">
              <a:rPr lang="ru-RU" sz="1000" b="0" i="0" smtClean="0">
                <a:solidFill>
                  <a:schemeClr val="bg1"/>
                </a:solidFill>
                <a:latin typeface="Nunito Sans Light" pitchFamily="2" charset="77"/>
              </a:rPr>
              <a:pPr algn="ctr"/>
              <a:t>‹#›</a:t>
            </a:fld>
            <a:endParaRPr lang="ru-RU" sz="1000" b="0" i="0" dirty="0">
              <a:solidFill>
                <a:schemeClr val="bg1"/>
              </a:solidFill>
              <a:latin typeface="Nunito Sans Ligh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18014834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рупный список с ико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Текст 4">
            <a:extLst>
              <a:ext uri="{FF2B5EF4-FFF2-40B4-BE49-F238E27FC236}">
                <a16:creationId xmlns:a16="http://schemas.microsoft.com/office/drawing/2014/main" id="{19BC0866-E25D-461B-BDBF-CD98CEEC2F1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403571" y="2383385"/>
            <a:ext cx="3617290" cy="59797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799"/>
              </a:spcBef>
              <a:buFontTx/>
              <a:buNone/>
              <a:defRPr sz="1400" b="0" i="0">
                <a:latin typeface="Nunito Sans Light" pitchFamily="2" charset="77"/>
              </a:defRPr>
            </a:lvl1pPr>
            <a:lvl2pPr marL="457154" indent="0">
              <a:buFontTx/>
              <a:buNone/>
              <a:defRPr sz="1799">
                <a:latin typeface="Futura PT Light" panose="020B0402020204020303" pitchFamily="34" charset="-52"/>
              </a:defRPr>
            </a:lvl2pPr>
            <a:lvl3pPr marL="914309" indent="0">
              <a:buFontTx/>
              <a:buNone/>
              <a:defRPr sz="1799">
                <a:latin typeface="Futura PT Light" panose="020B0402020204020303" pitchFamily="34" charset="-52"/>
              </a:defRPr>
            </a:lvl3pPr>
            <a:lvl4pPr marL="1371462" indent="0">
              <a:buFontTx/>
              <a:buNone/>
              <a:defRPr sz="1799">
                <a:latin typeface="Futura PT Light" panose="020B0402020204020303" pitchFamily="34" charset="-52"/>
              </a:defRPr>
            </a:lvl4pPr>
            <a:lvl5pPr marL="1828616" indent="0">
              <a:buFontTx/>
              <a:buNone/>
              <a:defRPr sz="1799">
                <a:latin typeface="Futura PT Light" panose="020B0402020204020303" pitchFamily="34" charset="-52"/>
              </a:defRPr>
            </a:lvl5pPr>
          </a:lstStyle>
          <a:p>
            <a:pPr lvl="0"/>
            <a:endParaRPr lang="ru-RU" dirty="0"/>
          </a:p>
        </p:txBody>
      </p:sp>
      <p:sp>
        <p:nvSpPr>
          <p:cNvPr id="10" name="Текст 78">
            <a:extLst>
              <a:ext uri="{FF2B5EF4-FFF2-40B4-BE49-F238E27FC236}">
                <a16:creationId xmlns:a16="http://schemas.microsoft.com/office/drawing/2014/main" id="{A2C41857-00C2-411E-BA46-95B3FA60D9F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403571" y="1958659"/>
            <a:ext cx="3617290" cy="395194"/>
          </a:xfrm>
          <a:prstGeom prst="rect">
            <a:avLst/>
          </a:prstGeom>
        </p:spPr>
        <p:txBody>
          <a:bodyPr anchor="ctr"/>
          <a:lstStyle>
            <a:lvl1pPr marL="0" indent="0">
              <a:buFontTx/>
              <a:buNone/>
              <a:defRPr sz="1400" b="0" i="0">
                <a:solidFill>
                  <a:srgbClr val="1E22AA"/>
                </a:solidFill>
                <a:latin typeface="Nunito Sans Light" pitchFamily="2" charset="77"/>
              </a:defRPr>
            </a:lvl1pPr>
            <a:lvl2pPr marL="457154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2pPr>
            <a:lvl3pPr marL="914309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3pPr>
            <a:lvl4pPr marL="1371462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4pPr>
            <a:lvl5pPr marL="1828616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5pPr>
          </a:lstStyle>
          <a:p>
            <a:pPr lvl="0"/>
            <a:endParaRPr lang="ru-RU" dirty="0"/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3C428F69-EA05-4796-92C5-EA49BFED2534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12667" y="1959076"/>
            <a:ext cx="745931" cy="744365"/>
          </a:xfrm>
          <a:prstGeom prst="rect">
            <a:avLst/>
          </a:prstGeom>
          <a:solidFill>
            <a:srgbClr val="1E22AA"/>
          </a:solidFill>
        </p:spPr>
        <p:txBody>
          <a:bodyPr/>
          <a:lstStyle>
            <a:lvl1pPr>
              <a:defRPr b="0" i="0">
                <a:solidFill>
                  <a:srgbClr val="1E22AA"/>
                </a:solidFill>
                <a:latin typeface="Nunito Sans Light" pitchFamily="2" charset="77"/>
              </a:defRPr>
            </a:lvl1pPr>
          </a:lstStyle>
          <a:p>
            <a:endParaRPr lang="ru-RU" dirty="0"/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B29317C5-74FE-418C-BB22-ACA74295017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403571" y="3827886"/>
            <a:ext cx="3617290" cy="59797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799"/>
              </a:spcBef>
              <a:buFontTx/>
              <a:buNone/>
              <a:defRPr sz="1400" b="0" i="0">
                <a:latin typeface="Nunito Sans Light" pitchFamily="2" charset="77"/>
              </a:defRPr>
            </a:lvl1pPr>
            <a:lvl2pPr marL="457154" indent="0">
              <a:buFontTx/>
              <a:buNone/>
              <a:defRPr sz="1799">
                <a:latin typeface="Futura PT Light" panose="020B0402020204020303" pitchFamily="34" charset="-52"/>
              </a:defRPr>
            </a:lvl2pPr>
            <a:lvl3pPr marL="914309" indent="0">
              <a:buFontTx/>
              <a:buNone/>
              <a:defRPr sz="1799">
                <a:latin typeface="Futura PT Light" panose="020B0402020204020303" pitchFamily="34" charset="-52"/>
              </a:defRPr>
            </a:lvl3pPr>
            <a:lvl4pPr marL="1371462" indent="0">
              <a:buFontTx/>
              <a:buNone/>
              <a:defRPr sz="1799">
                <a:latin typeface="Futura PT Light" panose="020B0402020204020303" pitchFamily="34" charset="-52"/>
              </a:defRPr>
            </a:lvl4pPr>
            <a:lvl5pPr marL="1828616" indent="0">
              <a:buFontTx/>
              <a:buNone/>
              <a:defRPr sz="1799">
                <a:latin typeface="Futura PT Light" panose="020B0402020204020303" pitchFamily="34" charset="-52"/>
              </a:defRPr>
            </a:lvl5pPr>
          </a:lstStyle>
          <a:p>
            <a:pPr lvl="0"/>
            <a:endParaRPr lang="ru-RU" dirty="0"/>
          </a:p>
        </p:txBody>
      </p:sp>
      <p:sp>
        <p:nvSpPr>
          <p:cNvPr id="15" name="Текст 78">
            <a:extLst>
              <a:ext uri="{FF2B5EF4-FFF2-40B4-BE49-F238E27FC236}">
                <a16:creationId xmlns:a16="http://schemas.microsoft.com/office/drawing/2014/main" id="{E4382026-EAEF-494F-BB26-FC5B0D95AF3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403571" y="3403160"/>
            <a:ext cx="3617290" cy="395194"/>
          </a:xfrm>
          <a:prstGeom prst="rect">
            <a:avLst/>
          </a:prstGeom>
        </p:spPr>
        <p:txBody>
          <a:bodyPr anchor="ctr"/>
          <a:lstStyle>
            <a:lvl1pPr marL="0" indent="0">
              <a:buFontTx/>
              <a:buNone/>
              <a:defRPr sz="1400" b="0" i="0">
                <a:solidFill>
                  <a:srgbClr val="1E22AA"/>
                </a:solidFill>
                <a:latin typeface="Nunito Sans Light" pitchFamily="2" charset="77"/>
              </a:defRPr>
            </a:lvl1pPr>
            <a:lvl2pPr marL="457154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2pPr>
            <a:lvl3pPr marL="914309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3pPr>
            <a:lvl4pPr marL="1371462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4pPr>
            <a:lvl5pPr marL="1828616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5pPr>
          </a:lstStyle>
          <a:p>
            <a:pPr lvl="0"/>
            <a:endParaRPr lang="ru-RU" dirty="0"/>
          </a:p>
        </p:txBody>
      </p:sp>
      <p:sp>
        <p:nvSpPr>
          <p:cNvPr id="16" name="Рисунок 2">
            <a:extLst>
              <a:ext uri="{FF2B5EF4-FFF2-40B4-BE49-F238E27FC236}">
                <a16:creationId xmlns:a16="http://schemas.microsoft.com/office/drawing/2014/main" id="{1C4F365C-089D-4FA2-808B-2CDA7E6CE596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12667" y="3403577"/>
            <a:ext cx="745931" cy="744365"/>
          </a:xfrm>
          <a:prstGeom prst="rect">
            <a:avLst/>
          </a:prstGeom>
          <a:solidFill>
            <a:srgbClr val="1E22AA"/>
          </a:solidFill>
        </p:spPr>
        <p:txBody>
          <a:bodyPr/>
          <a:lstStyle>
            <a:lvl1pPr>
              <a:defRPr b="0" i="0">
                <a:solidFill>
                  <a:srgbClr val="1E22AA"/>
                </a:solidFill>
                <a:latin typeface="Nunito Sans Light" pitchFamily="2" charset="77"/>
              </a:defRPr>
            </a:lvl1pPr>
          </a:lstStyle>
          <a:p>
            <a:endParaRPr lang="ru-RU" dirty="0"/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FC009783-C3FE-4CE4-962D-61D7F348CE0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403571" y="5272805"/>
            <a:ext cx="3617290" cy="59797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799"/>
              </a:spcBef>
              <a:buFontTx/>
              <a:buNone/>
              <a:defRPr sz="1400" b="0" i="0">
                <a:latin typeface="Nunito Sans Light" pitchFamily="2" charset="77"/>
              </a:defRPr>
            </a:lvl1pPr>
            <a:lvl2pPr marL="457154" indent="0">
              <a:buFontTx/>
              <a:buNone/>
              <a:defRPr sz="1799">
                <a:latin typeface="Futura PT Light" panose="020B0402020204020303" pitchFamily="34" charset="-52"/>
              </a:defRPr>
            </a:lvl2pPr>
            <a:lvl3pPr marL="914309" indent="0">
              <a:buFontTx/>
              <a:buNone/>
              <a:defRPr sz="1799">
                <a:latin typeface="Futura PT Light" panose="020B0402020204020303" pitchFamily="34" charset="-52"/>
              </a:defRPr>
            </a:lvl3pPr>
            <a:lvl4pPr marL="1371462" indent="0">
              <a:buFontTx/>
              <a:buNone/>
              <a:defRPr sz="1799">
                <a:latin typeface="Futura PT Light" panose="020B0402020204020303" pitchFamily="34" charset="-52"/>
              </a:defRPr>
            </a:lvl4pPr>
            <a:lvl5pPr marL="1828616" indent="0">
              <a:buFontTx/>
              <a:buNone/>
              <a:defRPr sz="1799">
                <a:latin typeface="Futura PT Light" panose="020B0402020204020303" pitchFamily="34" charset="-52"/>
              </a:defRPr>
            </a:lvl5pPr>
          </a:lstStyle>
          <a:p>
            <a:pPr lvl="0"/>
            <a:endParaRPr lang="ru-RU" dirty="0"/>
          </a:p>
        </p:txBody>
      </p:sp>
      <p:sp>
        <p:nvSpPr>
          <p:cNvPr id="18" name="Текст 78">
            <a:extLst>
              <a:ext uri="{FF2B5EF4-FFF2-40B4-BE49-F238E27FC236}">
                <a16:creationId xmlns:a16="http://schemas.microsoft.com/office/drawing/2014/main" id="{2206B274-F328-42D6-A8D3-D95884596C0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403571" y="4848079"/>
            <a:ext cx="3617290" cy="395194"/>
          </a:xfrm>
          <a:prstGeom prst="rect">
            <a:avLst/>
          </a:prstGeom>
        </p:spPr>
        <p:txBody>
          <a:bodyPr anchor="ctr"/>
          <a:lstStyle>
            <a:lvl1pPr marL="0" indent="0">
              <a:buFontTx/>
              <a:buNone/>
              <a:defRPr sz="1400" b="0" i="0">
                <a:solidFill>
                  <a:srgbClr val="1E22AA"/>
                </a:solidFill>
                <a:latin typeface="Nunito Sans Light" pitchFamily="2" charset="77"/>
              </a:defRPr>
            </a:lvl1pPr>
            <a:lvl2pPr marL="457154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2pPr>
            <a:lvl3pPr marL="914309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3pPr>
            <a:lvl4pPr marL="1371462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4pPr>
            <a:lvl5pPr marL="1828616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5pPr>
          </a:lstStyle>
          <a:p>
            <a:pPr lvl="0"/>
            <a:endParaRPr lang="ru-RU" dirty="0"/>
          </a:p>
        </p:txBody>
      </p:sp>
      <p:sp>
        <p:nvSpPr>
          <p:cNvPr id="19" name="Рисунок 2">
            <a:extLst>
              <a:ext uri="{FF2B5EF4-FFF2-40B4-BE49-F238E27FC236}">
                <a16:creationId xmlns:a16="http://schemas.microsoft.com/office/drawing/2014/main" id="{D00EEECF-28B2-4074-97BE-BA7C3E8146B3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12667" y="4848496"/>
            <a:ext cx="745931" cy="744365"/>
          </a:xfrm>
          <a:prstGeom prst="rect">
            <a:avLst/>
          </a:prstGeom>
          <a:solidFill>
            <a:srgbClr val="1E22AA"/>
          </a:solidFill>
        </p:spPr>
        <p:txBody>
          <a:bodyPr/>
          <a:lstStyle>
            <a:lvl1pPr>
              <a:defRPr b="0" i="0">
                <a:solidFill>
                  <a:srgbClr val="1E22AA"/>
                </a:solidFill>
                <a:latin typeface="Nunito Sans Light" pitchFamily="2" charset="77"/>
              </a:defRPr>
            </a:lvl1pPr>
          </a:lstStyle>
          <a:p>
            <a:endParaRPr lang="ru-RU" dirty="0"/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4CE56FD6-73DB-4C0A-B99B-6B47787C964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877782" y="2383802"/>
            <a:ext cx="3617290" cy="59797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799"/>
              </a:spcBef>
              <a:buFontTx/>
              <a:buNone/>
              <a:defRPr sz="1400" b="0" i="0">
                <a:latin typeface="Nunito Sans Light" pitchFamily="2" charset="77"/>
              </a:defRPr>
            </a:lvl1pPr>
            <a:lvl2pPr marL="457154" indent="0">
              <a:buFontTx/>
              <a:buNone/>
              <a:defRPr sz="1799">
                <a:latin typeface="Futura PT Light" panose="020B0402020204020303" pitchFamily="34" charset="-52"/>
              </a:defRPr>
            </a:lvl2pPr>
            <a:lvl3pPr marL="914309" indent="0">
              <a:buFontTx/>
              <a:buNone/>
              <a:defRPr sz="1799">
                <a:latin typeface="Futura PT Light" panose="020B0402020204020303" pitchFamily="34" charset="-52"/>
              </a:defRPr>
            </a:lvl3pPr>
            <a:lvl4pPr marL="1371462" indent="0">
              <a:buFontTx/>
              <a:buNone/>
              <a:defRPr sz="1799">
                <a:latin typeface="Futura PT Light" panose="020B0402020204020303" pitchFamily="34" charset="-52"/>
              </a:defRPr>
            </a:lvl4pPr>
            <a:lvl5pPr marL="1828616" indent="0">
              <a:buFontTx/>
              <a:buNone/>
              <a:defRPr sz="1799">
                <a:latin typeface="Futura PT Light" panose="020B0402020204020303" pitchFamily="34" charset="-52"/>
              </a:defRPr>
            </a:lvl5pPr>
          </a:lstStyle>
          <a:p>
            <a:pPr lvl="0"/>
            <a:endParaRPr lang="ru-RU" dirty="0"/>
          </a:p>
        </p:txBody>
      </p:sp>
      <p:sp>
        <p:nvSpPr>
          <p:cNvPr id="21" name="Текст 78">
            <a:extLst>
              <a:ext uri="{FF2B5EF4-FFF2-40B4-BE49-F238E27FC236}">
                <a16:creationId xmlns:a16="http://schemas.microsoft.com/office/drawing/2014/main" id="{190A572E-748C-4580-A7BA-048D175EC1D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877782" y="1959076"/>
            <a:ext cx="3617290" cy="395194"/>
          </a:xfrm>
          <a:prstGeom prst="rect">
            <a:avLst/>
          </a:prstGeom>
        </p:spPr>
        <p:txBody>
          <a:bodyPr anchor="ctr"/>
          <a:lstStyle>
            <a:lvl1pPr marL="0" indent="0">
              <a:buFontTx/>
              <a:buNone/>
              <a:defRPr sz="1400" b="0" i="0">
                <a:solidFill>
                  <a:srgbClr val="1E22AA"/>
                </a:solidFill>
                <a:latin typeface="Nunito Sans Light" pitchFamily="2" charset="77"/>
              </a:defRPr>
            </a:lvl1pPr>
            <a:lvl2pPr marL="457154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2pPr>
            <a:lvl3pPr marL="914309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3pPr>
            <a:lvl4pPr marL="1371462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4pPr>
            <a:lvl5pPr marL="1828616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5pPr>
          </a:lstStyle>
          <a:p>
            <a:pPr lvl="0"/>
            <a:endParaRPr lang="ru-RU" dirty="0"/>
          </a:p>
        </p:txBody>
      </p:sp>
      <p:sp>
        <p:nvSpPr>
          <p:cNvPr id="22" name="Рисунок 2">
            <a:extLst>
              <a:ext uri="{FF2B5EF4-FFF2-40B4-BE49-F238E27FC236}">
                <a16:creationId xmlns:a16="http://schemas.microsoft.com/office/drawing/2014/main" id="{C981AC45-A17E-4945-AA8B-3FF6111BAE75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6086877" y="1959493"/>
            <a:ext cx="745931" cy="744365"/>
          </a:xfrm>
          <a:prstGeom prst="rect">
            <a:avLst/>
          </a:prstGeom>
          <a:solidFill>
            <a:srgbClr val="1E22AA"/>
          </a:solidFill>
        </p:spPr>
        <p:txBody>
          <a:bodyPr/>
          <a:lstStyle>
            <a:lvl1pPr>
              <a:defRPr b="0" i="0">
                <a:solidFill>
                  <a:srgbClr val="1E22AA"/>
                </a:solidFill>
                <a:latin typeface="Nunito Sans Light" pitchFamily="2" charset="77"/>
              </a:defRPr>
            </a:lvl1pPr>
          </a:lstStyle>
          <a:p>
            <a:endParaRPr lang="ru-RU" dirty="0"/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AAE5CE96-7FA6-4E30-AAF2-610E631B21E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877782" y="3828303"/>
            <a:ext cx="3617290" cy="59797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799"/>
              </a:spcBef>
              <a:buFontTx/>
              <a:buNone/>
              <a:defRPr sz="1400" b="0" i="0">
                <a:latin typeface="Nunito Sans Light" pitchFamily="2" charset="77"/>
              </a:defRPr>
            </a:lvl1pPr>
            <a:lvl2pPr marL="457154" indent="0">
              <a:buFontTx/>
              <a:buNone/>
              <a:defRPr sz="1799">
                <a:latin typeface="Futura PT Light" panose="020B0402020204020303" pitchFamily="34" charset="-52"/>
              </a:defRPr>
            </a:lvl2pPr>
            <a:lvl3pPr marL="914309" indent="0">
              <a:buFontTx/>
              <a:buNone/>
              <a:defRPr sz="1799">
                <a:latin typeface="Futura PT Light" panose="020B0402020204020303" pitchFamily="34" charset="-52"/>
              </a:defRPr>
            </a:lvl3pPr>
            <a:lvl4pPr marL="1371462" indent="0">
              <a:buFontTx/>
              <a:buNone/>
              <a:defRPr sz="1799">
                <a:latin typeface="Futura PT Light" panose="020B0402020204020303" pitchFamily="34" charset="-52"/>
              </a:defRPr>
            </a:lvl4pPr>
            <a:lvl5pPr marL="1828616" indent="0">
              <a:buFontTx/>
              <a:buNone/>
              <a:defRPr sz="1799">
                <a:latin typeface="Futura PT Light" panose="020B0402020204020303" pitchFamily="34" charset="-52"/>
              </a:defRPr>
            </a:lvl5pPr>
          </a:lstStyle>
          <a:p>
            <a:pPr lvl="0"/>
            <a:endParaRPr lang="ru-RU" dirty="0"/>
          </a:p>
        </p:txBody>
      </p:sp>
      <p:sp>
        <p:nvSpPr>
          <p:cNvPr id="24" name="Текст 78">
            <a:extLst>
              <a:ext uri="{FF2B5EF4-FFF2-40B4-BE49-F238E27FC236}">
                <a16:creationId xmlns:a16="http://schemas.microsoft.com/office/drawing/2014/main" id="{E0F5808A-D000-407F-AC8C-EC7D77B3EA11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877782" y="3403577"/>
            <a:ext cx="3617290" cy="395194"/>
          </a:xfrm>
          <a:prstGeom prst="rect">
            <a:avLst/>
          </a:prstGeom>
        </p:spPr>
        <p:txBody>
          <a:bodyPr anchor="ctr"/>
          <a:lstStyle>
            <a:lvl1pPr marL="0" indent="0">
              <a:buFontTx/>
              <a:buNone/>
              <a:defRPr sz="1400" b="0" i="0">
                <a:solidFill>
                  <a:srgbClr val="1E22AA"/>
                </a:solidFill>
                <a:latin typeface="Nunito Sans Light" pitchFamily="2" charset="77"/>
              </a:defRPr>
            </a:lvl1pPr>
            <a:lvl2pPr marL="457154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2pPr>
            <a:lvl3pPr marL="914309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3pPr>
            <a:lvl4pPr marL="1371462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4pPr>
            <a:lvl5pPr marL="1828616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5pPr>
          </a:lstStyle>
          <a:p>
            <a:pPr lvl="0"/>
            <a:endParaRPr lang="ru-RU" dirty="0"/>
          </a:p>
        </p:txBody>
      </p:sp>
      <p:sp>
        <p:nvSpPr>
          <p:cNvPr id="25" name="Рисунок 2">
            <a:extLst>
              <a:ext uri="{FF2B5EF4-FFF2-40B4-BE49-F238E27FC236}">
                <a16:creationId xmlns:a16="http://schemas.microsoft.com/office/drawing/2014/main" id="{0C6C9A99-E7E4-463D-9B58-3834DE76098A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6086877" y="3403994"/>
            <a:ext cx="745931" cy="744365"/>
          </a:xfrm>
          <a:prstGeom prst="rect">
            <a:avLst/>
          </a:prstGeom>
          <a:solidFill>
            <a:srgbClr val="1E22AA"/>
          </a:solidFill>
        </p:spPr>
        <p:txBody>
          <a:bodyPr/>
          <a:lstStyle>
            <a:lvl1pPr>
              <a:defRPr b="0" i="0">
                <a:solidFill>
                  <a:srgbClr val="1E22AA"/>
                </a:solidFill>
                <a:latin typeface="Nunito Sans Light" pitchFamily="2" charset="77"/>
              </a:defRPr>
            </a:lvl1pPr>
          </a:lstStyle>
          <a:p>
            <a:endParaRPr lang="ru-RU" dirty="0"/>
          </a:p>
        </p:txBody>
      </p:sp>
      <p:sp>
        <p:nvSpPr>
          <p:cNvPr id="26" name="Текст 4">
            <a:extLst>
              <a:ext uri="{FF2B5EF4-FFF2-40B4-BE49-F238E27FC236}">
                <a16:creationId xmlns:a16="http://schemas.microsoft.com/office/drawing/2014/main" id="{80A70CBA-6123-47D5-AD21-0F1AD5549C2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877782" y="5273222"/>
            <a:ext cx="3617290" cy="59797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799"/>
              </a:spcBef>
              <a:buFontTx/>
              <a:buNone/>
              <a:defRPr sz="1400" b="0" i="0">
                <a:latin typeface="Nunito Sans Light" pitchFamily="2" charset="77"/>
              </a:defRPr>
            </a:lvl1pPr>
            <a:lvl2pPr marL="457154" indent="0">
              <a:buFontTx/>
              <a:buNone/>
              <a:defRPr sz="1799">
                <a:latin typeface="Futura PT Light" panose="020B0402020204020303" pitchFamily="34" charset="-52"/>
              </a:defRPr>
            </a:lvl2pPr>
            <a:lvl3pPr marL="914309" indent="0">
              <a:buFontTx/>
              <a:buNone/>
              <a:defRPr sz="1799">
                <a:latin typeface="Futura PT Light" panose="020B0402020204020303" pitchFamily="34" charset="-52"/>
              </a:defRPr>
            </a:lvl3pPr>
            <a:lvl4pPr marL="1371462" indent="0">
              <a:buFontTx/>
              <a:buNone/>
              <a:defRPr sz="1799">
                <a:latin typeface="Futura PT Light" panose="020B0402020204020303" pitchFamily="34" charset="-52"/>
              </a:defRPr>
            </a:lvl4pPr>
            <a:lvl5pPr marL="1828616" indent="0">
              <a:buFontTx/>
              <a:buNone/>
              <a:defRPr sz="1799">
                <a:latin typeface="Futura PT Light" panose="020B0402020204020303" pitchFamily="34" charset="-52"/>
              </a:defRPr>
            </a:lvl5pPr>
          </a:lstStyle>
          <a:p>
            <a:pPr lvl="0"/>
            <a:endParaRPr lang="ru-RU" dirty="0"/>
          </a:p>
        </p:txBody>
      </p:sp>
      <p:sp>
        <p:nvSpPr>
          <p:cNvPr id="27" name="Текст 78">
            <a:extLst>
              <a:ext uri="{FF2B5EF4-FFF2-40B4-BE49-F238E27FC236}">
                <a16:creationId xmlns:a16="http://schemas.microsoft.com/office/drawing/2014/main" id="{C24F6182-208B-4668-8DE5-93B0B5333FFD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877782" y="4848496"/>
            <a:ext cx="3617290" cy="395194"/>
          </a:xfrm>
          <a:prstGeom prst="rect">
            <a:avLst/>
          </a:prstGeom>
        </p:spPr>
        <p:txBody>
          <a:bodyPr anchor="ctr"/>
          <a:lstStyle>
            <a:lvl1pPr marL="0" indent="0">
              <a:buFontTx/>
              <a:buNone/>
              <a:defRPr sz="1400" b="0" i="0">
                <a:solidFill>
                  <a:srgbClr val="1E22AA"/>
                </a:solidFill>
                <a:latin typeface="Nunito Sans Light" pitchFamily="2" charset="77"/>
              </a:defRPr>
            </a:lvl1pPr>
            <a:lvl2pPr marL="457154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2pPr>
            <a:lvl3pPr marL="914309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3pPr>
            <a:lvl4pPr marL="1371462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4pPr>
            <a:lvl5pPr marL="1828616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5pPr>
          </a:lstStyle>
          <a:p>
            <a:pPr lvl="0"/>
            <a:endParaRPr lang="ru-RU" dirty="0"/>
          </a:p>
        </p:txBody>
      </p:sp>
      <p:sp>
        <p:nvSpPr>
          <p:cNvPr id="28" name="Рисунок 2">
            <a:extLst>
              <a:ext uri="{FF2B5EF4-FFF2-40B4-BE49-F238E27FC236}">
                <a16:creationId xmlns:a16="http://schemas.microsoft.com/office/drawing/2014/main" id="{FF305C32-2325-4648-91A9-E4484FB0304C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6086877" y="4848913"/>
            <a:ext cx="745931" cy="744365"/>
          </a:xfrm>
          <a:prstGeom prst="rect">
            <a:avLst/>
          </a:prstGeom>
          <a:solidFill>
            <a:srgbClr val="1E22AA"/>
          </a:solidFill>
        </p:spPr>
        <p:txBody>
          <a:bodyPr/>
          <a:lstStyle>
            <a:lvl1pPr>
              <a:defRPr b="0" i="0">
                <a:solidFill>
                  <a:srgbClr val="1E22AA"/>
                </a:solidFill>
                <a:latin typeface="Nunito Sans Light" pitchFamily="2" charset="77"/>
              </a:defRPr>
            </a:lvl1pPr>
          </a:lstStyle>
          <a:p>
            <a:endParaRPr lang="ru-RU" dirty="0"/>
          </a:p>
        </p:txBody>
      </p:sp>
      <p:sp>
        <p:nvSpPr>
          <p:cNvPr id="34" name="Текст 78">
            <a:extLst>
              <a:ext uri="{FF2B5EF4-FFF2-40B4-BE49-F238E27FC236}">
                <a16:creationId xmlns:a16="http://schemas.microsoft.com/office/drawing/2014/main" id="{1C179F46-6888-4446-88DA-9C21621EDE9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8810" y="424684"/>
            <a:ext cx="9352702" cy="263149"/>
          </a:xfrm>
          <a:prstGeom prst="rect">
            <a:avLst/>
          </a:prstGeom>
        </p:spPr>
        <p:txBody>
          <a:bodyPr lIns="0" anchor="ctr">
            <a:spAutoFit/>
          </a:bodyPr>
          <a:lstStyle>
            <a:lvl1pPr marL="0" indent="0">
              <a:buFontTx/>
              <a:buNone/>
              <a:defRPr sz="1200" b="0" i="0">
                <a:solidFill>
                  <a:schemeClr val="tx1"/>
                </a:solidFill>
                <a:latin typeface="Nunito Sans Light" pitchFamily="2" charset="77"/>
              </a:defRPr>
            </a:lvl1pPr>
            <a:lvl2pPr marL="457154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2pPr>
            <a:lvl3pPr marL="914309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3pPr>
            <a:lvl4pPr marL="1371462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4pPr>
            <a:lvl5pPr marL="1828616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5pPr>
          </a:lstStyle>
          <a:p>
            <a:pPr lvl="0"/>
            <a:endParaRPr lang="ru-RU" dirty="0"/>
          </a:p>
        </p:txBody>
      </p:sp>
      <p:pic>
        <p:nvPicPr>
          <p:cNvPr id="35" name="Graphic 16">
            <a:extLst>
              <a:ext uri="{FF2B5EF4-FFF2-40B4-BE49-F238E27FC236}">
                <a16:creationId xmlns:a16="http://schemas.microsoft.com/office/drawing/2014/main" id="{8C2B4CC3-BA28-465A-ACC5-4BC8D0B39DB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26006" y="477727"/>
            <a:ext cx="750299" cy="539625"/>
          </a:xfrm>
          <a:prstGeom prst="rect">
            <a:avLst/>
          </a:prstGeom>
        </p:spPr>
      </p:pic>
      <p:sp>
        <p:nvSpPr>
          <p:cNvPr id="29" name="Текст 78">
            <a:extLst>
              <a:ext uri="{FF2B5EF4-FFF2-40B4-BE49-F238E27FC236}">
                <a16:creationId xmlns:a16="http://schemas.microsoft.com/office/drawing/2014/main" id="{3FBA7F14-C9BD-408F-80BF-C316B07B96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33478" y="753686"/>
            <a:ext cx="9388789" cy="323775"/>
          </a:xfrm>
          <a:prstGeom prst="rect">
            <a:avLst/>
          </a:prstGeom>
        </p:spPr>
        <p:txBody>
          <a:bodyPr lIns="36000" anchor="ctr"/>
          <a:lstStyle>
            <a:lvl1pPr marL="0" indent="0">
              <a:buFontTx/>
              <a:buNone/>
              <a:defRPr sz="3199" b="0" i="0">
                <a:solidFill>
                  <a:srgbClr val="1E22AA"/>
                </a:solidFill>
                <a:latin typeface="Nunito Sans Light" pitchFamily="2" charset="77"/>
              </a:defRPr>
            </a:lvl1pPr>
            <a:lvl2pPr marL="457154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2pPr>
            <a:lvl3pPr marL="914309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3pPr>
            <a:lvl4pPr marL="1371462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4pPr>
            <a:lvl5pPr marL="1828616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5pPr>
          </a:lstStyle>
          <a:p>
            <a:pPr lvl="0"/>
            <a:endParaRPr lang="ru-RU" dirty="0"/>
          </a:p>
        </p:txBody>
      </p:sp>
      <p:sp>
        <p:nvSpPr>
          <p:cNvPr id="30" name="Номер слайда 5">
            <a:extLst>
              <a:ext uri="{FF2B5EF4-FFF2-40B4-BE49-F238E27FC236}">
                <a16:creationId xmlns:a16="http://schemas.microsoft.com/office/drawing/2014/main" id="{BA1F0858-77BB-499B-A644-7936A83229A3}"/>
              </a:ext>
            </a:extLst>
          </p:cNvPr>
          <p:cNvSpPr txBox="1">
            <a:spLocks/>
          </p:cNvSpPr>
          <p:nvPr userDrawn="1"/>
        </p:nvSpPr>
        <p:spPr>
          <a:xfrm>
            <a:off x="10883900" y="6610350"/>
            <a:ext cx="682625" cy="247650"/>
          </a:xfrm>
          <a:prstGeom prst="rect">
            <a:avLst/>
          </a:prstGeom>
          <a:solidFill>
            <a:srgbClr val="E1DCF0">
              <a:alpha val="49804"/>
            </a:srgbClr>
          </a:solidFill>
        </p:spPr>
        <p:txBody>
          <a:bodyPr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8CD8CDE7-E2C6-4DFC-9859-BA19C2EE985E}" type="slidenum">
              <a:rPr lang="ru-RU" sz="1000" b="0" i="0" smtClean="0">
                <a:latin typeface="Nunito Sans Light" pitchFamily="2" charset="77"/>
              </a:rPr>
              <a:pPr algn="ctr"/>
              <a:t>‹#›</a:t>
            </a:fld>
            <a:endParaRPr lang="ru-RU" sz="1000" b="0" i="0" dirty="0">
              <a:latin typeface="Nunito Sans Ligh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03963431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Четыре плаш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Текст 78">
            <a:extLst>
              <a:ext uri="{FF2B5EF4-FFF2-40B4-BE49-F238E27FC236}">
                <a16:creationId xmlns:a16="http://schemas.microsoft.com/office/drawing/2014/main" id="{A2C41857-00C2-411E-BA46-95B3FA60D9F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25311" y="1695434"/>
            <a:ext cx="4941176" cy="1872023"/>
          </a:xfrm>
          <a:prstGeom prst="rect">
            <a:avLst/>
          </a:prstGeom>
          <a:solidFill>
            <a:srgbClr val="1E22AA"/>
          </a:solidFill>
        </p:spPr>
        <p:txBody>
          <a:bodyPr lIns="252000" tIns="216000" rIns="288000" anchor="t" anchorCtr="0"/>
          <a:lstStyle>
            <a:lvl1pPr marL="0" indent="0">
              <a:buFontTx/>
              <a:buNone/>
              <a:defRPr sz="1400" b="0" i="0">
                <a:solidFill>
                  <a:schemeClr val="bg1"/>
                </a:solidFill>
                <a:latin typeface="Nunito Sans Light" pitchFamily="2" charset="77"/>
              </a:defRPr>
            </a:lvl1pPr>
            <a:lvl2pPr marL="457154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2pPr>
            <a:lvl3pPr marL="914309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3pPr>
            <a:lvl4pPr marL="1371462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4pPr>
            <a:lvl5pPr marL="1828616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5pPr>
          </a:lstStyle>
          <a:p>
            <a:pPr lvl="0"/>
            <a:endParaRPr lang="ru-RU" dirty="0"/>
          </a:p>
        </p:txBody>
      </p:sp>
      <p:sp>
        <p:nvSpPr>
          <p:cNvPr id="34" name="Текст 78">
            <a:extLst>
              <a:ext uri="{FF2B5EF4-FFF2-40B4-BE49-F238E27FC236}">
                <a16:creationId xmlns:a16="http://schemas.microsoft.com/office/drawing/2014/main" id="{1C179F46-6888-4446-88DA-9C21621EDE9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8810" y="424684"/>
            <a:ext cx="9352702" cy="263149"/>
          </a:xfrm>
          <a:prstGeom prst="rect">
            <a:avLst/>
          </a:prstGeom>
        </p:spPr>
        <p:txBody>
          <a:bodyPr lIns="0" anchor="ctr">
            <a:spAutoFit/>
          </a:bodyPr>
          <a:lstStyle>
            <a:lvl1pPr marL="0" indent="0">
              <a:buFontTx/>
              <a:buNone/>
              <a:defRPr sz="1200" b="0" i="0">
                <a:solidFill>
                  <a:schemeClr val="tx1"/>
                </a:solidFill>
                <a:latin typeface="Nunito Sans Light" pitchFamily="2" charset="77"/>
              </a:defRPr>
            </a:lvl1pPr>
            <a:lvl2pPr marL="457154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2pPr>
            <a:lvl3pPr marL="914309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3pPr>
            <a:lvl4pPr marL="1371462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4pPr>
            <a:lvl5pPr marL="1828616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5pPr>
          </a:lstStyle>
          <a:p>
            <a:pPr lvl="0"/>
            <a:endParaRPr lang="ru-RU" dirty="0"/>
          </a:p>
        </p:txBody>
      </p:sp>
      <p:pic>
        <p:nvPicPr>
          <p:cNvPr id="35" name="Graphic 16">
            <a:extLst>
              <a:ext uri="{FF2B5EF4-FFF2-40B4-BE49-F238E27FC236}">
                <a16:creationId xmlns:a16="http://schemas.microsoft.com/office/drawing/2014/main" id="{8C2B4CC3-BA28-465A-ACC5-4BC8D0B39DB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52893" y="477727"/>
            <a:ext cx="750299" cy="539625"/>
          </a:xfrm>
          <a:prstGeom prst="rect">
            <a:avLst/>
          </a:prstGeom>
        </p:spPr>
      </p:pic>
      <p:sp>
        <p:nvSpPr>
          <p:cNvPr id="29" name="Текст 4">
            <a:extLst>
              <a:ext uri="{FF2B5EF4-FFF2-40B4-BE49-F238E27FC236}">
                <a16:creationId xmlns:a16="http://schemas.microsoft.com/office/drawing/2014/main" id="{36F7DA9B-F087-4EEB-ADDD-F35CEEAA196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67007" y="2248123"/>
            <a:ext cx="4414038" cy="1029181"/>
          </a:xfrm>
          <a:prstGeom prst="rect">
            <a:avLst/>
          </a:prstGeom>
          <a:noFill/>
        </p:spPr>
        <p:txBody>
          <a:bodyPr lIns="36000"/>
          <a:lstStyle>
            <a:lvl1pPr marL="0" indent="0">
              <a:spcBef>
                <a:spcPts val="1799"/>
              </a:spcBef>
              <a:buFontTx/>
              <a:buNone/>
              <a:defRPr sz="1400" b="0" i="0">
                <a:solidFill>
                  <a:schemeClr val="bg1"/>
                </a:solidFill>
                <a:latin typeface="Nunito Sans Light" pitchFamily="2" charset="77"/>
              </a:defRPr>
            </a:lvl1pPr>
            <a:lvl2pPr marL="457154" indent="0">
              <a:buFontTx/>
              <a:buNone/>
              <a:defRPr sz="1799">
                <a:latin typeface="Futura PT Light" panose="020B0402020204020303" pitchFamily="34" charset="-52"/>
              </a:defRPr>
            </a:lvl2pPr>
            <a:lvl3pPr marL="914309" indent="0">
              <a:buFontTx/>
              <a:buNone/>
              <a:defRPr sz="1799">
                <a:latin typeface="Futura PT Light" panose="020B0402020204020303" pitchFamily="34" charset="-52"/>
              </a:defRPr>
            </a:lvl3pPr>
            <a:lvl4pPr marL="1371462" indent="0">
              <a:buFontTx/>
              <a:buNone/>
              <a:defRPr sz="1799">
                <a:latin typeface="Futura PT Light" panose="020B0402020204020303" pitchFamily="34" charset="-52"/>
              </a:defRPr>
            </a:lvl4pPr>
            <a:lvl5pPr marL="1828616" indent="0">
              <a:buFontTx/>
              <a:buNone/>
              <a:defRPr sz="1799">
                <a:latin typeface="Futura PT Light" panose="020B0402020204020303" pitchFamily="34" charset="-52"/>
              </a:defRPr>
            </a:lvl5pPr>
          </a:lstStyle>
          <a:p>
            <a:pPr lvl="0"/>
            <a:endParaRPr lang="ru-RU" dirty="0"/>
          </a:p>
        </p:txBody>
      </p:sp>
      <p:sp>
        <p:nvSpPr>
          <p:cNvPr id="39" name="Текст 78">
            <a:extLst>
              <a:ext uri="{FF2B5EF4-FFF2-40B4-BE49-F238E27FC236}">
                <a16:creationId xmlns:a16="http://schemas.microsoft.com/office/drawing/2014/main" id="{49F8EC00-8AAF-4349-82E5-58274D6A047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808183" y="1705324"/>
            <a:ext cx="4941176" cy="1872023"/>
          </a:xfrm>
          <a:prstGeom prst="rect">
            <a:avLst/>
          </a:prstGeom>
          <a:solidFill>
            <a:srgbClr val="1E22AA"/>
          </a:solidFill>
        </p:spPr>
        <p:txBody>
          <a:bodyPr lIns="252000" tIns="216000" rIns="288000" anchor="t" anchorCtr="0"/>
          <a:lstStyle>
            <a:lvl1pPr marL="0" indent="0">
              <a:buFontTx/>
              <a:buNone/>
              <a:defRPr sz="1400" b="0" i="0">
                <a:solidFill>
                  <a:schemeClr val="bg1"/>
                </a:solidFill>
                <a:latin typeface="Nunito Sans Light" pitchFamily="2" charset="77"/>
              </a:defRPr>
            </a:lvl1pPr>
            <a:lvl2pPr marL="457154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2pPr>
            <a:lvl3pPr marL="914309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3pPr>
            <a:lvl4pPr marL="1371462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4pPr>
            <a:lvl5pPr marL="1828616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5pPr>
          </a:lstStyle>
          <a:p>
            <a:pPr lvl="0"/>
            <a:endParaRPr lang="ru-RU" dirty="0"/>
          </a:p>
        </p:txBody>
      </p:sp>
      <p:sp>
        <p:nvSpPr>
          <p:cNvPr id="40" name="Текст 4">
            <a:extLst>
              <a:ext uri="{FF2B5EF4-FFF2-40B4-BE49-F238E27FC236}">
                <a16:creationId xmlns:a16="http://schemas.microsoft.com/office/drawing/2014/main" id="{8F16EAFD-088C-4114-967B-D443959AD1A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49880" y="2258012"/>
            <a:ext cx="4414038" cy="1029181"/>
          </a:xfrm>
          <a:prstGeom prst="rect">
            <a:avLst/>
          </a:prstGeom>
          <a:noFill/>
        </p:spPr>
        <p:txBody>
          <a:bodyPr lIns="36000"/>
          <a:lstStyle>
            <a:lvl1pPr marL="0" indent="0">
              <a:spcBef>
                <a:spcPts val="1799"/>
              </a:spcBef>
              <a:buFontTx/>
              <a:buNone/>
              <a:defRPr sz="1400" b="0" i="0">
                <a:solidFill>
                  <a:schemeClr val="bg1"/>
                </a:solidFill>
                <a:latin typeface="Nunito Sans Light" pitchFamily="2" charset="77"/>
              </a:defRPr>
            </a:lvl1pPr>
            <a:lvl2pPr marL="457154" indent="0">
              <a:buFontTx/>
              <a:buNone/>
              <a:defRPr sz="1799">
                <a:latin typeface="Futura PT Light" panose="020B0402020204020303" pitchFamily="34" charset="-52"/>
              </a:defRPr>
            </a:lvl2pPr>
            <a:lvl3pPr marL="914309" indent="0">
              <a:buFontTx/>
              <a:buNone/>
              <a:defRPr sz="1799">
                <a:latin typeface="Futura PT Light" panose="020B0402020204020303" pitchFamily="34" charset="-52"/>
              </a:defRPr>
            </a:lvl3pPr>
            <a:lvl4pPr marL="1371462" indent="0">
              <a:buFontTx/>
              <a:buNone/>
              <a:defRPr sz="1799">
                <a:latin typeface="Futura PT Light" panose="020B0402020204020303" pitchFamily="34" charset="-52"/>
              </a:defRPr>
            </a:lvl4pPr>
            <a:lvl5pPr marL="1828616" indent="0">
              <a:buFontTx/>
              <a:buNone/>
              <a:defRPr sz="1799">
                <a:latin typeface="Futura PT Light" panose="020B0402020204020303" pitchFamily="34" charset="-52"/>
              </a:defRPr>
            </a:lvl5pPr>
          </a:lstStyle>
          <a:p>
            <a:pPr lvl="0"/>
            <a:endParaRPr lang="ru-RU" dirty="0"/>
          </a:p>
        </p:txBody>
      </p:sp>
      <p:sp>
        <p:nvSpPr>
          <p:cNvPr id="41" name="Текст 78">
            <a:extLst>
              <a:ext uri="{FF2B5EF4-FFF2-40B4-BE49-F238E27FC236}">
                <a16:creationId xmlns:a16="http://schemas.microsoft.com/office/drawing/2014/main" id="{22040274-827D-4923-9B2F-4F2FC5C41CD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310" y="3784940"/>
            <a:ext cx="4941176" cy="1872023"/>
          </a:xfrm>
          <a:prstGeom prst="rect">
            <a:avLst/>
          </a:prstGeom>
          <a:solidFill>
            <a:srgbClr val="1E22AA"/>
          </a:solidFill>
        </p:spPr>
        <p:txBody>
          <a:bodyPr lIns="252000" tIns="216000" rIns="288000" anchor="t" anchorCtr="0"/>
          <a:lstStyle>
            <a:lvl1pPr marL="0" indent="0">
              <a:buFontTx/>
              <a:buNone/>
              <a:defRPr sz="1400" b="0" i="0">
                <a:solidFill>
                  <a:schemeClr val="bg1"/>
                </a:solidFill>
                <a:latin typeface="Nunito Sans Light" pitchFamily="2" charset="77"/>
              </a:defRPr>
            </a:lvl1pPr>
            <a:lvl2pPr marL="457154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2pPr>
            <a:lvl3pPr marL="914309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3pPr>
            <a:lvl4pPr marL="1371462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4pPr>
            <a:lvl5pPr marL="1828616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5pPr>
          </a:lstStyle>
          <a:p>
            <a:pPr lvl="0"/>
            <a:endParaRPr lang="ru-RU" dirty="0"/>
          </a:p>
        </p:txBody>
      </p:sp>
      <p:sp>
        <p:nvSpPr>
          <p:cNvPr id="42" name="Текст 4">
            <a:extLst>
              <a:ext uri="{FF2B5EF4-FFF2-40B4-BE49-F238E27FC236}">
                <a16:creationId xmlns:a16="http://schemas.microsoft.com/office/drawing/2014/main" id="{6434CA75-450C-4709-B168-BBA4F885A41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67006" y="4337629"/>
            <a:ext cx="4414038" cy="1029181"/>
          </a:xfrm>
          <a:prstGeom prst="rect">
            <a:avLst/>
          </a:prstGeom>
          <a:noFill/>
        </p:spPr>
        <p:txBody>
          <a:bodyPr lIns="36000"/>
          <a:lstStyle>
            <a:lvl1pPr marL="0" indent="0">
              <a:spcBef>
                <a:spcPts val="1799"/>
              </a:spcBef>
              <a:buFontTx/>
              <a:buNone/>
              <a:defRPr sz="1400" b="0" i="0">
                <a:solidFill>
                  <a:schemeClr val="bg1"/>
                </a:solidFill>
                <a:latin typeface="Nunito Sans Light" pitchFamily="2" charset="77"/>
              </a:defRPr>
            </a:lvl1pPr>
            <a:lvl2pPr marL="457154" indent="0">
              <a:buFontTx/>
              <a:buNone/>
              <a:defRPr sz="1799">
                <a:latin typeface="Futura PT Light" panose="020B0402020204020303" pitchFamily="34" charset="-52"/>
              </a:defRPr>
            </a:lvl2pPr>
            <a:lvl3pPr marL="914309" indent="0">
              <a:buFontTx/>
              <a:buNone/>
              <a:defRPr sz="1799">
                <a:latin typeface="Futura PT Light" panose="020B0402020204020303" pitchFamily="34" charset="-52"/>
              </a:defRPr>
            </a:lvl3pPr>
            <a:lvl4pPr marL="1371462" indent="0">
              <a:buFontTx/>
              <a:buNone/>
              <a:defRPr sz="1799">
                <a:latin typeface="Futura PT Light" panose="020B0402020204020303" pitchFamily="34" charset="-52"/>
              </a:defRPr>
            </a:lvl4pPr>
            <a:lvl5pPr marL="1828616" indent="0">
              <a:buFontTx/>
              <a:buNone/>
              <a:defRPr sz="1799">
                <a:latin typeface="Futura PT Light" panose="020B0402020204020303" pitchFamily="34" charset="-52"/>
              </a:defRPr>
            </a:lvl5pPr>
          </a:lstStyle>
          <a:p>
            <a:pPr lvl="0"/>
            <a:endParaRPr lang="ru-RU" dirty="0"/>
          </a:p>
        </p:txBody>
      </p:sp>
      <p:sp>
        <p:nvSpPr>
          <p:cNvPr id="43" name="Текст 78">
            <a:extLst>
              <a:ext uri="{FF2B5EF4-FFF2-40B4-BE49-F238E27FC236}">
                <a16:creationId xmlns:a16="http://schemas.microsoft.com/office/drawing/2014/main" id="{DB2A38FC-2266-4901-9504-0140B9DF892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808182" y="3794830"/>
            <a:ext cx="4941176" cy="1872023"/>
          </a:xfrm>
          <a:prstGeom prst="rect">
            <a:avLst/>
          </a:prstGeom>
          <a:solidFill>
            <a:srgbClr val="1E22AA"/>
          </a:solidFill>
        </p:spPr>
        <p:txBody>
          <a:bodyPr lIns="252000" tIns="216000" rIns="288000" anchor="t" anchorCtr="0"/>
          <a:lstStyle>
            <a:lvl1pPr marL="0" indent="0">
              <a:buFontTx/>
              <a:buNone/>
              <a:defRPr sz="1400" b="0" i="0">
                <a:solidFill>
                  <a:schemeClr val="bg1"/>
                </a:solidFill>
                <a:latin typeface="Nunito Sans Light" pitchFamily="2" charset="77"/>
              </a:defRPr>
            </a:lvl1pPr>
            <a:lvl2pPr marL="457154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2pPr>
            <a:lvl3pPr marL="914309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3pPr>
            <a:lvl4pPr marL="1371462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4pPr>
            <a:lvl5pPr marL="1828616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5pPr>
          </a:lstStyle>
          <a:p>
            <a:pPr lvl="0"/>
            <a:endParaRPr lang="ru-RU" dirty="0"/>
          </a:p>
        </p:txBody>
      </p:sp>
      <p:sp>
        <p:nvSpPr>
          <p:cNvPr id="44" name="Текст 4">
            <a:extLst>
              <a:ext uri="{FF2B5EF4-FFF2-40B4-BE49-F238E27FC236}">
                <a16:creationId xmlns:a16="http://schemas.microsoft.com/office/drawing/2014/main" id="{E0F225A1-3B3F-4525-9304-3C47EF8FF43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49879" y="4347519"/>
            <a:ext cx="4414038" cy="1029181"/>
          </a:xfrm>
          <a:prstGeom prst="rect">
            <a:avLst/>
          </a:prstGeom>
          <a:noFill/>
        </p:spPr>
        <p:txBody>
          <a:bodyPr lIns="36000"/>
          <a:lstStyle>
            <a:lvl1pPr marL="0" indent="0">
              <a:spcBef>
                <a:spcPts val="1799"/>
              </a:spcBef>
              <a:buFontTx/>
              <a:buNone/>
              <a:defRPr sz="1400" b="0" i="0">
                <a:solidFill>
                  <a:schemeClr val="bg1"/>
                </a:solidFill>
                <a:latin typeface="Nunito Sans Light" pitchFamily="2" charset="77"/>
              </a:defRPr>
            </a:lvl1pPr>
            <a:lvl2pPr marL="457154" indent="0">
              <a:buFontTx/>
              <a:buNone/>
              <a:defRPr sz="1799">
                <a:latin typeface="Futura PT Light" panose="020B0402020204020303" pitchFamily="34" charset="-52"/>
              </a:defRPr>
            </a:lvl2pPr>
            <a:lvl3pPr marL="914309" indent="0">
              <a:buFontTx/>
              <a:buNone/>
              <a:defRPr sz="1799">
                <a:latin typeface="Futura PT Light" panose="020B0402020204020303" pitchFamily="34" charset="-52"/>
              </a:defRPr>
            </a:lvl3pPr>
            <a:lvl4pPr marL="1371462" indent="0">
              <a:buFontTx/>
              <a:buNone/>
              <a:defRPr sz="1799">
                <a:latin typeface="Futura PT Light" panose="020B0402020204020303" pitchFamily="34" charset="-52"/>
              </a:defRPr>
            </a:lvl4pPr>
            <a:lvl5pPr marL="1828616" indent="0">
              <a:buFontTx/>
              <a:buNone/>
              <a:defRPr sz="1799">
                <a:latin typeface="Futura PT Light" panose="020B0402020204020303" pitchFamily="34" charset="-52"/>
              </a:defRPr>
            </a:lvl5pPr>
          </a:lstStyle>
          <a:p>
            <a:pPr lvl="0"/>
            <a:endParaRPr lang="ru-RU" dirty="0"/>
          </a:p>
        </p:txBody>
      </p:sp>
      <p:sp>
        <p:nvSpPr>
          <p:cNvPr id="15" name="Текст 78">
            <a:extLst>
              <a:ext uri="{FF2B5EF4-FFF2-40B4-BE49-F238E27FC236}">
                <a16:creationId xmlns:a16="http://schemas.microsoft.com/office/drawing/2014/main" id="{BD5AE499-2C2C-46E2-A882-FAF8A75B881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33478" y="753686"/>
            <a:ext cx="9388789" cy="323775"/>
          </a:xfrm>
          <a:prstGeom prst="rect">
            <a:avLst/>
          </a:prstGeom>
        </p:spPr>
        <p:txBody>
          <a:bodyPr lIns="36000" anchor="ctr"/>
          <a:lstStyle>
            <a:lvl1pPr marL="0" indent="0">
              <a:buFontTx/>
              <a:buNone/>
              <a:defRPr sz="3199" b="0" i="0">
                <a:solidFill>
                  <a:srgbClr val="1E22AA"/>
                </a:solidFill>
                <a:latin typeface="Nunito Sans Light" pitchFamily="2" charset="77"/>
              </a:defRPr>
            </a:lvl1pPr>
            <a:lvl2pPr marL="457154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2pPr>
            <a:lvl3pPr marL="914309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3pPr>
            <a:lvl4pPr marL="1371462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4pPr>
            <a:lvl5pPr marL="1828616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5pPr>
          </a:lstStyle>
          <a:p>
            <a:pPr lvl="0"/>
            <a:endParaRPr lang="ru-RU" dirty="0"/>
          </a:p>
        </p:txBody>
      </p:sp>
      <p:sp>
        <p:nvSpPr>
          <p:cNvPr id="16" name="Номер слайда 5">
            <a:extLst>
              <a:ext uri="{FF2B5EF4-FFF2-40B4-BE49-F238E27FC236}">
                <a16:creationId xmlns:a16="http://schemas.microsoft.com/office/drawing/2014/main" id="{0A4DD939-A611-41F0-A57C-4B2451362843}"/>
              </a:ext>
            </a:extLst>
          </p:cNvPr>
          <p:cNvSpPr txBox="1">
            <a:spLocks/>
          </p:cNvSpPr>
          <p:nvPr userDrawn="1"/>
        </p:nvSpPr>
        <p:spPr>
          <a:xfrm>
            <a:off x="10883900" y="6610350"/>
            <a:ext cx="682625" cy="247650"/>
          </a:xfrm>
          <a:prstGeom prst="rect">
            <a:avLst/>
          </a:prstGeom>
          <a:solidFill>
            <a:srgbClr val="E1DCF0">
              <a:alpha val="49804"/>
            </a:srgbClr>
          </a:solidFill>
        </p:spPr>
        <p:txBody>
          <a:bodyPr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8CD8CDE7-E2C6-4DFC-9859-BA19C2EE985E}" type="slidenum">
              <a:rPr lang="ru-RU" sz="1000" b="0" i="0" smtClean="0">
                <a:latin typeface="Nunito Sans Light" pitchFamily="2" charset="77"/>
              </a:rPr>
              <a:pPr algn="ctr"/>
              <a:t>‹#›</a:t>
            </a:fld>
            <a:endParaRPr lang="ru-RU" sz="1000" b="0" i="0" dirty="0">
              <a:latin typeface="Nunito Sans Ligh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22961931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Ноутбу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993FB544-72C8-455A-8D96-FCEEB3596CE7}"/>
              </a:ext>
            </a:extLst>
          </p:cNvPr>
          <p:cNvSpPr/>
          <p:nvPr userDrawn="1"/>
        </p:nvSpPr>
        <p:spPr>
          <a:xfrm>
            <a:off x="0" y="5121657"/>
            <a:ext cx="12192000" cy="1736342"/>
          </a:xfrm>
          <a:prstGeom prst="rect">
            <a:avLst/>
          </a:prstGeom>
          <a:solidFill>
            <a:srgbClr val="1E22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799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unito Sans" pitchFamily="2" charset="77"/>
              <a:ea typeface="+mn-ea"/>
              <a:cs typeface="+mn-cs"/>
            </a:endParaRP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F4AF7822-6459-4DF6-8D21-ECE395E6611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6867" t="19873" r="15150" b="17931"/>
          <a:stretch/>
        </p:blipFill>
        <p:spPr>
          <a:xfrm>
            <a:off x="1916247" y="1522511"/>
            <a:ext cx="8359505" cy="5098268"/>
          </a:xfrm>
          <a:prstGeom prst="rect">
            <a:avLst/>
          </a:prstGeom>
        </p:spPr>
      </p:pic>
      <p:sp>
        <p:nvSpPr>
          <p:cNvPr id="16" name="Рисунок 15">
            <a:extLst>
              <a:ext uri="{FF2B5EF4-FFF2-40B4-BE49-F238E27FC236}">
                <a16:creationId xmlns:a16="http://schemas.microsoft.com/office/drawing/2014/main" id="{90ED2E9C-0B29-43DA-B3AA-9EEED8EB433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2924196" y="1857575"/>
            <a:ext cx="6139953" cy="3844481"/>
          </a:xfrm>
          <a:prstGeom prst="rect">
            <a:avLst/>
          </a:prstGeom>
          <a:solidFill>
            <a:srgbClr val="F0F1F6"/>
          </a:solidFill>
        </p:spPr>
        <p:txBody>
          <a:bodyPr/>
          <a:lstStyle>
            <a:lvl1pPr>
              <a:defRPr b="0" i="0">
                <a:latin typeface="Nunito Sans Light" pitchFamily="2" charset="77"/>
              </a:defRPr>
            </a:lvl1pPr>
          </a:lstStyle>
          <a:p>
            <a:endParaRPr lang="ru-RU" dirty="0"/>
          </a:p>
        </p:txBody>
      </p:sp>
      <p:sp>
        <p:nvSpPr>
          <p:cNvPr id="10" name="Текст 78">
            <a:extLst>
              <a:ext uri="{FF2B5EF4-FFF2-40B4-BE49-F238E27FC236}">
                <a16:creationId xmlns:a16="http://schemas.microsoft.com/office/drawing/2014/main" id="{612CFC82-0413-444E-B75F-EF97968E1CB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8810" y="424684"/>
            <a:ext cx="9352702" cy="263149"/>
          </a:xfrm>
          <a:prstGeom prst="rect">
            <a:avLst/>
          </a:prstGeom>
        </p:spPr>
        <p:txBody>
          <a:bodyPr lIns="0" anchor="ctr">
            <a:spAutoFit/>
          </a:bodyPr>
          <a:lstStyle>
            <a:lvl1pPr marL="0" indent="0">
              <a:buFontTx/>
              <a:buNone/>
              <a:defRPr sz="1200" b="0" i="0">
                <a:solidFill>
                  <a:schemeClr val="tx1"/>
                </a:solidFill>
                <a:latin typeface="Nunito Sans Light" pitchFamily="2" charset="77"/>
              </a:defRPr>
            </a:lvl1pPr>
            <a:lvl2pPr marL="457154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2pPr>
            <a:lvl3pPr marL="914309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3pPr>
            <a:lvl4pPr marL="1371462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4pPr>
            <a:lvl5pPr marL="1828616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5pPr>
          </a:lstStyle>
          <a:p>
            <a:pPr lvl="0"/>
            <a:endParaRPr lang="ru-RU" dirty="0"/>
          </a:p>
        </p:txBody>
      </p:sp>
      <p:pic>
        <p:nvPicPr>
          <p:cNvPr id="12" name="Graphic 16">
            <a:extLst>
              <a:ext uri="{FF2B5EF4-FFF2-40B4-BE49-F238E27FC236}">
                <a16:creationId xmlns:a16="http://schemas.microsoft.com/office/drawing/2014/main" id="{0B3D62D8-A4BA-4DDF-BC31-9F67B913453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826006" y="477727"/>
            <a:ext cx="750299" cy="539625"/>
          </a:xfrm>
          <a:prstGeom prst="rect">
            <a:avLst/>
          </a:prstGeom>
        </p:spPr>
      </p:pic>
      <p:sp>
        <p:nvSpPr>
          <p:cNvPr id="11" name="Текст 78">
            <a:extLst>
              <a:ext uri="{FF2B5EF4-FFF2-40B4-BE49-F238E27FC236}">
                <a16:creationId xmlns:a16="http://schemas.microsoft.com/office/drawing/2014/main" id="{4368E039-1B3E-40E8-B14A-496C91FB9F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33478" y="753686"/>
            <a:ext cx="9388789" cy="323775"/>
          </a:xfrm>
          <a:prstGeom prst="rect">
            <a:avLst/>
          </a:prstGeom>
        </p:spPr>
        <p:txBody>
          <a:bodyPr lIns="36000" anchor="ctr"/>
          <a:lstStyle>
            <a:lvl1pPr marL="0" indent="0">
              <a:buFontTx/>
              <a:buNone/>
              <a:defRPr sz="3199" b="0" i="0">
                <a:solidFill>
                  <a:srgbClr val="1E22AA"/>
                </a:solidFill>
                <a:latin typeface="Nunito Sans Light" pitchFamily="2" charset="77"/>
              </a:defRPr>
            </a:lvl1pPr>
            <a:lvl2pPr marL="457154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2pPr>
            <a:lvl3pPr marL="914309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3pPr>
            <a:lvl4pPr marL="1371462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4pPr>
            <a:lvl5pPr marL="1828616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5pPr>
          </a:lstStyle>
          <a:p>
            <a:pPr lvl="0"/>
            <a:endParaRPr lang="ru-RU" dirty="0"/>
          </a:p>
        </p:txBody>
      </p:sp>
      <p:sp>
        <p:nvSpPr>
          <p:cNvPr id="9" name="Номер слайда 5">
            <a:extLst>
              <a:ext uri="{FF2B5EF4-FFF2-40B4-BE49-F238E27FC236}">
                <a16:creationId xmlns:a16="http://schemas.microsoft.com/office/drawing/2014/main" id="{47106B0B-4A0D-4224-8DB7-509B93DA3F5D}"/>
              </a:ext>
            </a:extLst>
          </p:cNvPr>
          <p:cNvSpPr txBox="1">
            <a:spLocks/>
          </p:cNvSpPr>
          <p:nvPr userDrawn="1"/>
        </p:nvSpPr>
        <p:spPr>
          <a:xfrm>
            <a:off x="10883900" y="6610350"/>
            <a:ext cx="682625" cy="247650"/>
          </a:xfrm>
          <a:prstGeom prst="rect">
            <a:avLst/>
          </a:prstGeom>
          <a:solidFill>
            <a:srgbClr val="585BE2">
              <a:alpha val="40000"/>
            </a:srgbClr>
          </a:solidFill>
        </p:spPr>
        <p:txBody>
          <a:bodyPr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8CD8CDE7-E2C6-4DFC-9859-BA19C2EE985E}" type="slidenum">
              <a:rPr lang="ru-RU" sz="1000" b="0" i="0" smtClean="0">
                <a:solidFill>
                  <a:schemeClr val="bg1"/>
                </a:solidFill>
                <a:latin typeface="Nunito Sans Light" pitchFamily="2" charset="77"/>
              </a:rPr>
              <a:pPr algn="ctr"/>
              <a:t>‹#›</a:t>
            </a:fld>
            <a:endParaRPr lang="ru-RU" sz="1000" b="0" i="0" dirty="0">
              <a:solidFill>
                <a:schemeClr val="bg1"/>
              </a:solidFill>
              <a:latin typeface="Nunito Sans Ligh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790999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фото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752F6225-30F9-44DF-A7ED-30FD4BD52385}"/>
              </a:ext>
            </a:extLst>
          </p:cNvPr>
          <p:cNvSpPr/>
          <p:nvPr userDrawn="1"/>
        </p:nvSpPr>
        <p:spPr>
          <a:xfrm>
            <a:off x="0" y="1609766"/>
            <a:ext cx="12192000" cy="5248231"/>
          </a:xfrm>
          <a:prstGeom prst="rect">
            <a:avLst/>
          </a:prstGeom>
          <a:solidFill>
            <a:srgbClr val="1E22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799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unito Sans" pitchFamily="2" charset="77"/>
              <a:ea typeface="+mn-ea"/>
              <a:cs typeface="+mn-cs"/>
            </a:endParaRPr>
          </a:p>
        </p:txBody>
      </p:sp>
      <p:sp>
        <p:nvSpPr>
          <p:cNvPr id="16" name="Рисунок 15">
            <a:extLst>
              <a:ext uri="{FF2B5EF4-FFF2-40B4-BE49-F238E27FC236}">
                <a16:creationId xmlns:a16="http://schemas.microsoft.com/office/drawing/2014/main" id="{90ED2E9C-0B29-43DA-B3AA-9EEED8EB433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49906" y="2238105"/>
            <a:ext cx="2218948" cy="2468748"/>
          </a:xfrm>
          <a:prstGeom prst="rect">
            <a:avLst/>
          </a:prstGeom>
          <a:solidFill>
            <a:srgbClr val="F0F1F6"/>
          </a:solidFill>
          <a:effectLst/>
        </p:spPr>
        <p:txBody>
          <a:bodyPr/>
          <a:lstStyle>
            <a:lvl1pPr>
              <a:defRPr b="0" i="0">
                <a:latin typeface="Nunito Sans Light" pitchFamily="2" charset="77"/>
              </a:defRPr>
            </a:lvl1pPr>
          </a:lstStyle>
          <a:p>
            <a:endParaRPr lang="ru-RU" dirty="0"/>
          </a:p>
        </p:txBody>
      </p:sp>
      <p:sp>
        <p:nvSpPr>
          <p:cNvPr id="11" name="Текст 4">
            <a:extLst>
              <a:ext uri="{FF2B5EF4-FFF2-40B4-BE49-F238E27FC236}">
                <a16:creationId xmlns:a16="http://schemas.microsoft.com/office/drawing/2014/main" id="{24E83231-095F-4C93-903B-E10FE6AFA8A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5313" y="5404123"/>
            <a:ext cx="2243541" cy="43115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799"/>
              </a:spcBef>
              <a:buFontTx/>
              <a:buNone/>
              <a:defRPr sz="1400" b="0" i="0">
                <a:solidFill>
                  <a:schemeClr val="bg1"/>
                </a:solidFill>
                <a:latin typeface="Nunito Sans Light" pitchFamily="2" charset="77"/>
              </a:defRPr>
            </a:lvl1pPr>
            <a:lvl2pPr marL="457154" indent="0">
              <a:buFontTx/>
              <a:buNone/>
              <a:defRPr sz="1799">
                <a:latin typeface="Futura PT Light" panose="020B0402020204020303" pitchFamily="34" charset="-52"/>
              </a:defRPr>
            </a:lvl2pPr>
            <a:lvl3pPr marL="914309" indent="0">
              <a:buFontTx/>
              <a:buNone/>
              <a:defRPr sz="1799">
                <a:latin typeface="Futura PT Light" panose="020B0402020204020303" pitchFamily="34" charset="-52"/>
              </a:defRPr>
            </a:lvl3pPr>
            <a:lvl4pPr marL="1371462" indent="0">
              <a:buFontTx/>
              <a:buNone/>
              <a:defRPr sz="1799">
                <a:latin typeface="Futura PT Light" panose="020B0402020204020303" pitchFamily="34" charset="-52"/>
              </a:defRPr>
            </a:lvl4pPr>
            <a:lvl5pPr marL="1828616" indent="0">
              <a:buFontTx/>
              <a:buNone/>
              <a:defRPr sz="1799">
                <a:latin typeface="Futura PT Light" panose="020B0402020204020303" pitchFamily="34" charset="-52"/>
              </a:defRPr>
            </a:lvl5pPr>
          </a:lstStyle>
          <a:p>
            <a:pPr lvl="0"/>
            <a:endParaRPr lang="ru-RU" dirty="0"/>
          </a:p>
        </p:txBody>
      </p:sp>
      <p:sp>
        <p:nvSpPr>
          <p:cNvPr id="15" name="Текст 78">
            <a:extLst>
              <a:ext uri="{FF2B5EF4-FFF2-40B4-BE49-F238E27FC236}">
                <a16:creationId xmlns:a16="http://schemas.microsoft.com/office/drawing/2014/main" id="{293DCAEC-EF5E-457C-A3E9-14C964F7831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25313" y="4972970"/>
            <a:ext cx="2243541" cy="431153"/>
          </a:xfrm>
          <a:prstGeom prst="rect">
            <a:avLst/>
          </a:prstGeom>
        </p:spPr>
        <p:txBody>
          <a:bodyPr anchor="ctr"/>
          <a:lstStyle>
            <a:lvl1pPr marL="0" indent="0">
              <a:buFontTx/>
              <a:buNone/>
              <a:defRPr sz="1400" b="0" i="0">
                <a:solidFill>
                  <a:schemeClr val="bg1"/>
                </a:solidFill>
                <a:latin typeface="Nunito Sans Light" pitchFamily="2" charset="77"/>
              </a:defRPr>
            </a:lvl1pPr>
            <a:lvl2pPr marL="457154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2pPr>
            <a:lvl3pPr marL="914309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3pPr>
            <a:lvl4pPr marL="1371462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4pPr>
            <a:lvl5pPr marL="1828616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5pPr>
          </a:lstStyle>
          <a:p>
            <a:pPr lvl="0"/>
            <a:endParaRPr lang="ru-RU" dirty="0"/>
          </a:p>
        </p:txBody>
      </p:sp>
      <p:sp>
        <p:nvSpPr>
          <p:cNvPr id="55" name="Текст 4">
            <a:extLst>
              <a:ext uri="{FF2B5EF4-FFF2-40B4-BE49-F238E27FC236}">
                <a16:creationId xmlns:a16="http://schemas.microsoft.com/office/drawing/2014/main" id="{2BB069F3-9EEE-4B1A-BBED-966070A5E34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388858" y="5404123"/>
            <a:ext cx="2218947" cy="43115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799"/>
              </a:spcBef>
              <a:buFontTx/>
              <a:buNone/>
              <a:defRPr sz="1400" b="0" i="0">
                <a:solidFill>
                  <a:schemeClr val="bg1"/>
                </a:solidFill>
                <a:latin typeface="Nunito Sans Light" pitchFamily="2" charset="77"/>
              </a:defRPr>
            </a:lvl1pPr>
            <a:lvl2pPr marL="457154" indent="0">
              <a:buFontTx/>
              <a:buNone/>
              <a:defRPr sz="1799">
                <a:latin typeface="Futura PT Light" panose="020B0402020204020303" pitchFamily="34" charset="-52"/>
              </a:defRPr>
            </a:lvl2pPr>
            <a:lvl3pPr marL="914309" indent="0">
              <a:buFontTx/>
              <a:buNone/>
              <a:defRPr sz="1799">
                <a:latin typeface="Futura PT Light" panose="020B0402020204020303" pitchFamily="34" charset="-52"/>
              </a:defRPr>
            </a:lvl3pPr>
            <a:lvl4pPr marL="1371462" indent="0">
              <a:buFontTx/>
              <a:buNone/>
              <a:defRPr sz="1799">
                <a:latin typeface="Futura PT Light" panose="020B0402020204020303" pitchFamily="34" charset="-52"/>
              </a:defRPr>
            </a:lvl4pPr>
            <a:lvl5pPr marL="1828616" indent="0">
              <a:buFontTx/>
              <a:buNone/>
              <a:defRPr sz="1799">
                <a:latin typeface="Futura PT Light" panose="020B0402020204020303" pitchFamily="34" charset="-52"/>
              </a:defRPr>
            </a:lvl5pPr>
          </a:lstStyle>
          <a:p>
            <a:pPr lvl="0"/>
            <a:endParaRPr lang="ru-RU" dirty="0"/>
          </a:p>
        </p:txBody>
      </p:sp>
      <p:sp>
        <p:nvSpPr>
          <p:cNvPr id="56" name="Текст 78">
            <a:extLst>
              <a:ext uri="{FF2B5EF4-FFF2-40B4-BE49-F238E27FC236}">
                <a16:creationId xmlns:a16="http://schemas.microsoft.com/office/drawing/2014/main" id="{0A93C0A2-7FB9-43ED-8B97-67B903C58D3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388858" y="4972970"/>
            <a:ext cx="2218947" cy="431153"/>
          </a:xfrm>
          <a:prstGeom prst="rect">
            <a:avLst/>
          </a:prstGeom>
        </p:spPr>
        <p:txBody>
          <a:bodyPr anchor="ctr"/>
          <a:lstStyle>
            <a:lvl1pPr marL="0" indent="0">
              <a:buFontTx/>
              <a:buNone/>
              <a:defRPr sz="1400" b="0" i="0">
                <a:solidFill>
                  <a:schemeClr val="bg1"/>
                </a:solidFill>
                <a:latin typeface="Nunito Sans Light" pitchFamily="2" charset="77"/>
              </a:defRPr>
            </a:lvl1pPr>
            <a:lvl2pPr marL="457154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2pPr>
            <a:lvl3pPr marL="914309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3pPr>
            <a:lvl4pPr marL="1371462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4pPr>
            <a:lvl5pPr marL="1828616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5pPr>
          </a:lstStyle>
          <a:p>
            <a:pPr lvl="0"/>
            <a:endParaRPr lang="ru-RU" dirty="0"/>
          </a:p>
        </p:txBody>
      </p:sp>
      <p:sp>
        <p:nvSpPr>
          <p:cNvPr id="59" name="Текст 4">
            <a:extLst>
              <a:ext uri="{FF2B5EF4-FFF2-40B4-BE49-F238E27FC236}">
                <a16:creationId xmlns:a16="http://schemas.microsoft.com/office/drawing/2014/main" id="{B143C764-CBC0-470E-8CA4-5B62D6E4340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113957" y="5430007"/>
            <a:ext cx="2218948" cy="43115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799"/>
              </a:spcBef>
              <a:buFontTx/>
              <a:buNone/>
              <a:defRPr sz="1400" b="0" i="0">
                <a:solidFill>
                  <a:schemeClr val="bg1"/>
                </a:solidFill>
                <a:latin typeface="Nunito Sans Light" pitchFamily="2" charset="77"/>
              </a:defRPr>
            </a:lvl1pPr>
            <a:lvl2pPr marL="457154" indent="0">
              <a:buFontTx/>
              <a:buNone/>
              <a:defRPr sz="1799">
                <a:latin typeface="Futura PT Light" panose="020B0402020204020303" pitchFamily="34" charset="-52"/>
              </a:defRPr>
            </a:lvl2pPr>
            <a:lvl3pPr marL="914309" indent="0">
              <a:buFontTx/>
              <a:buNone/>
              <a:defRPr sz="1799">
                <a:latin typeface="Futura PT Light" panose="020B0402020204020303" pitchFamily="34" charset="-52"/>
              </a:defRPr>
            </a:lvl3pPr>
            <a:lvl4pPr marL="1371462" indent="0">
              <a:buFontTx/>
              <a:buNone/>
              <a:defRPr sz="1799">
                <a:latin typeface="Futura PT Light" panose="020B0402020204020303" pitchFamily="34" charset="-52"/>
              </a:defRPr>
            </a:lvl4pPr>
            <a:lvl5pPr marL="1828616" indent="0">
              <a:buFontTx/>
              <a:buNone/>
              <a:defRPr sz="1799">
                <a:latin typeface="Futura PT Light" panose="020B0402020204020303" pitchFamily="34" charset="-52"/>
              </a:defRPr>
            </a:lvl5pPr>
          </a:lstStyle>
          <a:p>
            <a:pPr lvl="0"/>
            <a:endParaRPr lang="ru-RU" dirty="0"/>
          </a:p>
        </p:txBody>
      </p:sp>
      <p:sp>
        <p:nvSpPr>
          <p:cNvPr id="60" name="Текст 78">
            <a:extLst>
              <a:ext uri="{FF2B5EF4-FFF2-40B4-BE49-F238E27FC236}">
                <a16:creationId xmlns:a16="http://schemas.microsoft.com/office/drawing/2014/main" id="{5EBDEDC5-4EAF-4872-91EE-F6C4020E0F2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113957" y="4998854"/>
            <a:ext cx="2218948" cy="431153"/>
          </a:xfrm>
          <a:prstGeom prst="rect">
            <a:avLst/>
          </a:prstGeom>
        </p:spPr>
        <p:txBody>
          <a:bodyPr anchor="ctr"/>
          <a:lstStyle>
            <a:lvl1pPr marL="0" indent="0">
              <a:buFontTx/>
              <a:buNone/>
              <a:defRPr sz="1400" b="0" i="0">
                <a:solidFill>
                  <a:schemeClr val="bg1"/>
                </a:solidFill>
                <a:latin typeface="Nunito Sans Light" pitchFamily="2" charset="77"/>
              </a:defRPr>
            </a:lvl1pPr>
            <a:lvl2pPr marL="457154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2pPr>
            <a:lvl3pPr marL="914309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3pPr>
            <a:lvl4pPr marL="1371462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4pPr>
            <a:lvl5pPr marL="1828616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5pPr>
          </a:lstStyle>
          <a:p>
            <a:pPr lvl="0"/>
            <a:endParaRPr lang="ru-RU" dirty="0"/>
          </a:p>
        </p:txBody>
      </p:sp>
      <p:sp>
        <p:nvSpPr>
          <p:cNvPr id="63" name="Текст 4">
            <a:extLst>
              <a:ext uri="{FF2B5EF4-FFF2-40B4-BE49-F238E27FC236}">
                <a16:creationId xmlns:a16="http://schemas.microsoft.com/office/drawing/2014/main" id="{8F95F5FF-DD8C-4DF1-B9FD-A613EC4FCA5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868208" y="5420052"/>
            <a:ext cx="2218948" cy="43115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799"/>
              </a:spcBef>
              <a:buFontTx/>
              <a:buNone/>
              <a:defRPr sz="1400" b="0" i="0">
                <a:solidFill>
                  <a:schemeClr val="bg1"/>
                </a:solidFill>
                <a:latin typeface="Nunito Sans Light" pitchFamily="2" charset="77"/>
              </a:defRPr>
            </a:lvl1pPr>
            <a:lvl2pPr marL="457154" indent="0">
              <a:buFontTx/>
              <a:buNone/>
              <a:defRPr sz="1799">
                <a:latin typeface="Futura PT Light" panose="020B0402020204020303" pitchFamily="34" charset="-52"/>
              </a:defRPr>
            </a:lvl2pPr>
            <a:lvl3pPr marL="914309" indent="0">
              <a:buFontTx/>
              <a:buNone/>
              <a:defRPr sz="1799">
                <a:latin typeface="Futura PT Light" panose="020B0402020204020303" pitchFamily="34" charset="-52"/>
              </a:defRPr>
            </a:lvl3pPr>
            <a:lvl4pPr marL="1371462" indent="0">
              <a:buFontTx/>
              <a:buNone/>
              <a:defRPr sz="1799">
                <a:latin typeface="Futura PT Light" panose="020B0402020204020303" pitchFamily="34" charset="-52"/>
              </a:defRPr>
            </a:lvl4pPr>
            <a:lvl5pPr marL="1828616" indent="0">
              <a:buFontTx/>
              <a:buNone/>
              <a:defRPr sz="1799">
                <a:latin typeface="Futura PT Light" panose="020B0402020204020303" pitchFamily="34" charset="-52"/>
              </a:defRPr>
            </a:lvl5pPr>
          </a:lstStyle>
          <a:p>
            <a:pPr lvl="0"/>
            <a:endParaRPr lang="ru-RU" dirty="0"/>
          </a:p>
        </p:txBody>
      </p:sp>
      <p:sp>
        <p:nvSpPr>
          <p:cNvPr id="64" name="Текст 78">
            <a:extLst>
              <a:ext uri="{FF2B5EF4-FFF2-40B4-BE49-F238E27FC236}">
                <a16:creationId xmlns:a16="http://schemas.microsoft.com/office/drawing/2014/main" id="{360786DC-BD51-427C-9B97-020A524FBB0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68208" y="4988899"/>
            <a:ext cx="2218948" cy="431153"/>
          </a:xfrm>
          <a:prstGeom prst="rect">
            <a:avLst/>
          </a:prstGeom>
        </p:spPr>
        <p:txBody>
          <a:bodyPr anchor="ctr"/>
          <a:lstStyle>
            <a:lvl1pPr marL="0" indent="0">
              <a:buFontTx/>
              <a:buNone/>
              <a:defRPr sz="1400" b="0" i="0">
                <a:solidFill>
                  <a:schemeClr val="bg1"/>
                </a:solidFill>
                <a:latin typeface="Nunito Sans Light" pitchFamily="2" charset="77"/>
              </a:defRPr>
            </a:lvl1pPr>
            <a:lvl2pPr marL="457154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2pPr>
            <a:lvl3pPr marL="914309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3pPr>
            <a:lvl4pPr marL="1371462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4pPr>
            <a:lvl5pPr marL="1828616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5pPr>
          </a:lstStyle>
          <a:p>
            <a:pPr lvl="0"/>
            <a:endParaRPr lang="ru-RU" dirty="0"/>
          </a:p>
        </p:txBody>
      </p:sp>
      <p:sp>
        <p:nvSpPr>
          <p:cNvPr id="28" name="Рисунок 15">
            <a:extLst>
              <a:ext uri="{FF2B5EF4-FFF2-40B4-BE49-F238E27FC236}">
                <a16:creationId xmlns:a16="http://schemas.microsoft.com/office/drawing/2014/main" id="{452F273C-C285-4932-B68C-3ED8132565DE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3388858" y="2244051"/>
            <a:ext cx="2218948" cy="2468748"/>
          </a:xfrm>
          <a:prstGeom prst="rect">
            <a:avLst/>
          </a:prstGeom>
          <a:solidFill>
            <a:srgbClr val="F0F1F6"/>
          </a:solidFill>
          <a:effectLst/>
        </p:spPr>
        <p:txBody>
          <a:bodyPr/>
          <a:lstStyle>
            <a:lvl1pPr>
              <a:defRPr b="0" i="0">
                <a:latin typeface="Nunito Sans Light" pitchFamily="2" charset="77"/>
              </a:defRPr>
            </a:lvl1pPr>
          </a:lstStyle>
          <a:p>
            <a:endParaRPr lang="ru-RU" dirty="0"/>
          </a:p>
        </p:txBody>
      </p:sp>
      <p:sp>
        <p:nvSpPr>
          <p:cNvPr id="29" name="Рисунок 15">
            <a:extLst>
              <a:ext uri="{FF2B5EF4-FFF2-40B4-BE49-F238E27FC236}">
                <a16:creationId xmlns:a16="http://schemas.microsoft.com/office/drawing/2014/main" id="{124645DF-5D4A-448D-813A-C40173B4716C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113957" y="2248060"/>
            <a:ext cx="2218948" cy="2468748"/>
          </a:xfrm>
          <a:prstGeom prst="rect">
            <a:avLst/>
          </a:prstGeom>
          <a:solidFill>
            <a:srgbClr val="F0F1F6"/>
          </a:solidFill>
          <a:effectLst/>
        </p:spPr>
        <p:txBody>
          <a:bodyPr/>
          <a:lstStyle>
            <a:lvl1pPr>
              <a:defRPr b="0" i="0">
                <a:latin typeface="Nunito Sans Light" pitchFamily="2" charset="77"/>
              </a:defRPr>
            </a:lvl1pPr>
          </a:lstStyle>
          <a:p>
            <a:endParaRPr lang="ru-RU" dirty="0"/>
          </a:p>
        </p:txBody>
      </p:sp>
      <p:sp>
        <p:nvSpPr>
          <p:cNvPr id="30" name="Рисунок 15">
            <a:extLst>
              <a:ext uri="{FF2B5EF4-FFF2-40B4-BE49-F238E27FC236}">
                <a16:creationId xmlns:a16="http://schemas.microsoft.com/office/drawing/2014/main" id="{6A1C63BE-5CF8-4403-A663-8C0256B421B9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8868208" y="2244051"/>
            <a:ext cx="2218948" cy="2468748"/>
          </a:xfrm>
          <a:prstGeom prst="rect">
            <a:avLst/>
          </a:prstGeom>
          <a:solidFill>
            <a:srgbClr val="F0F1F6"/>
          </a:solidFill>
          <a:effectLst/>
        </p:spPr>
        <p:txBody>
          <a:bodyPr/>
          <a:lstStyle>
            <a:lvl1pPr>
              <a:defRPr b="0" i="0">
                <a:latin typeface="Nunito Sans Light" pitchFamily="2" charset="77"/>
              </a:defRPr>
            </a:lvl1pPr>
          </a:lstStyle>
          <a:p>
            <a:endParaRPr lang="ru-RU" dirty="0"/>
          </a:p>
        </p:txBody>
      </p:sp>
      <p:sp>
        <p:nvSpPr>
          <p:cNvPr id="20" name="Текст 78">
            <a:extLst>
              <a:ext uri="{FF2B5EF4-FFF2-40B4-BE49-F238E27FC236}">
                <a16:creationId xmlns:a16="http://schemas.microsoft.com/office/drawing/2014/main" id="{3A6B1919-3E07-41BF-A11F-ABA286F943C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8810" y="424684"/>
            <a:ext cx="9352702" cy="263149"/>
          </a:xfrm>
          <a:prstGeom prst="rect">
            <a:avLst/>
          </a:prstGeom>
        </p:spPr>
        <p:txBody>
          <a:bodyPr lIns="0" anchor="ctr">
            <a:spAutoFit/>
          </a:bodyPr>
          <a:lstStyle>
            <a:lvl1pPr marL="0" indent="0">
              <a:buFontTx/>
              <a:buNone/>
              <a:defRPr sz="1200" b="0" i="0">
                <a:solidFill>
                  <a:schemeClr val="tx1"/>
                </a:solidFill>
                <a:latin typeface="Nunito Sans Light" pitchFamily="2" charset="77"/>
              </a:defRPr>
            </a:lvl1pPr>
            <a:lvl2pPr marL="457154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2pPr>
            <a:lvl3pPr marL="914309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3pPr>
            <a:lvl4pPr marL="1371462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4pPr>
            <a:lvl5pPr marL="1828616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5pPr>
          </a:lstStyle>
          <a:p>
            <a:pPr lvl="0"/>
            <a:endParaRPr lang="ru-RU" dirty="0"/>
          </a:p>
        </p:txBody>
      </p:sp>
      <p:pic>
        <p:nvPicPr>
          <p:cNvPr id="21" name="Graphic 16">
            <a:extLst>
              <a:ext uri="{FF2B5EF4-FFF2-40B4-BE49-F238E27FC236}">
                <a16:creationId xmlns:a16="http://schemas.microsoft.com/office/drawing/2014/main" id="{F526F5AE-A0FC-44A8-A641-E16A5DCC369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26006" y="477727"/>
            <a:ext cx="750299" cy="539625"/>
          </a:xfrm>
          <a:prstGeom prst="rect">
            <a:avLst/>
          </a:prstGeom>
        </p:spPr>
      </p:pic>
      <p:sp>
        <p:nvSpPr>
          <p:cNvPr id="25" name="Текст 78">
            <a:extLst>
              <a:ext uri="{FF2B5EF4-FFF2-40B4-BE49-F238E27FC236}">
                <a16:creationId xmlns:a16="http://schemas.microsoft.com/office/drawing/2014/main" id="{8C003C68-923B-4025-B0CD-064048973D5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33478" y="753686"/>
            <a:ext cx="9388789" cy="323775"/>
          </a:xfrm>
          <a:prstGeom prst="rect">
            <a:avLst/>
          </a:prstGeom>
        </p:spPr>
        <p:txBody>
          <a:bodyPr lIns="36000" anchor="ctr"/>
          <a:lstStyle>
            <a:lvl1pPr marL="0" indent="0">
              <a:buFontTx/>
              <a:buNone/>
              <a:defRPr sz="3199" b="0" i="0">
                <a:solidFill>
                  <a:srgbClr val="1E22AA"/>
                </a:solidFill>
                <a:latin typeface="Nunito Sans Light" pitchFamily="2" charset="77"/>
              </a:defRPr>
            </a:lvl1pPr>
            <a:lvl2pPr marL="457154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2pPr>
            <a:lvl3pPr marL="914309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3pPr>
            <a:lvl4pPr marL="1371462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4pPr>
            <a:lvl5pPr marL="1828616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5pPr>
          </a:lstStyle>
          <a:p>
            <a:pPr lvl="0"/>
            <a:endParaRPr lang="ru-RU" dirty="0"/>
          </a:p>
        </p:txBody>
      </p:sp>
      <p:sp>
        <p:nvSpPr>
          <p:cNvPr id="19" name="Номер слайда 5">
            <a:extLst>
              <a:ext uri="{FF2B5EF4-FFF2-40B4-BE49-F238E27FC236}">
                <a16:creationId xmlns:a16="http://schemas.microsoft.com/office/drawing/2014/main" id="{8B352390-0D69-47B0-BBF7-9CD396043FC2}"/>
              </a:ext>
            </a:extLst>
          </p:cNvPr>
          <p:cNvSpPr txBox="1">
            <a:spLocks/>
          </p:cNvSpPr>
          <p:nvPr userDrawn="1"/>
        </p:nvSpPr>
        <p:spPr>
          <a:xfrm>
            <a:off x="10883900" y="6610350"/>
            <a:ext cx="682625" cy="247650"/>
          </a:xfrm>
          <a:prstGeom prst="rect">
            <a:avLst/>
          </a:prstGeom>
          <a:solidFill>
            <a:srgbClr val="585BE2">
              <a:alpha val="40000"/>
            </a:srgbClr>
          </a:solidFill>
        </p:spPr>
        <p:txBody>
          <a:bodyPr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8CD8CDE7-E2C6-4DFC-9859-BA19C2EE985E}" type="slidenum">
              <a:rPr lang="ru-RU" sz="1000" b="0" i="0" smtClean="0">
                <a:solidFill>
                  <a:schemeClr val="bg1"/>
                </a:solidFill>
                <a:latin typeface="Nunito Sans Light" pitchFamily="2" charset="77"/>
              </a:rPr>
              <a:pPr algn="ctr"/>
              <a:t>‹#›</a:t>
            </a:fld>
            <a:endParaRPr lang="ru-RU" sz="1000" b="0" i="0" dirty="0">
              <a:solidFill>
                <a:schemeClr val="bg1"/>
              </a:solidFill>
              <a:latin typeface="Nunito Sans Ligh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16255453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Логотипы партнеро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3B540AFB-9BCA-460C-B817-2AC54A5115CB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799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unito Sans" pitchFamily="2" charset="77"/>
              <a:ea typeface="+mn-ea"/>
              <a:cs typeface="+mn-cs"/>
            </a:endParaRPr>
          </a:p>
        </p:txBody>
      </p:sp>
      <p:sp>
        <p:nvSpPr>
          <p:cNvPr id="81" name="Текст 78">
            <a:extLst>
              <a:ext uri="{FF2B5EF4-FFF2-40B4-BE49-F238E27FC236}">
                <a16:creationId xmlns:a16="http://schemas.microsoft.com/office/drawing/2014/main" id="{83E9A6B1-D42B-410E-8299-4D26CFBF39B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8810" y="426320"/>
            <a:ext cx="4829687" cy="170816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>
              <a:buFontTx/>
              <a:buNone/>
              <a:defRPr sz="1200" b="0" i="0">
                <a:solidFill>
                  <a:schemeClr val="bg1"/>
                </a:solidFill>
                <a:latin typeface="Nunito Sans Light" pitchFamily="2" charset="77"/>
              </a:defRPr>
            </a:lvl1pPr>
            <a:lvl2pPr marL="457154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2pPr>
            <a:lvl3pPr marL="914309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3pPr>
            <a:lvl4pPr marL="1371462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4pPr>
            <a:lvl5pPr marL="1828616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5pPr>
          </a:lstStyle>
          <a:p>
            <a:pPr lvl="0"/>
            <a:endParaRPr lang="ru-RU" dirty="0"/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E40249D4-1BBF-450D-9E94-0252480A1A99}"/>
              </a:ext>
            </a:extLst>
          </p:cNvPr>
          <p:cNvGrpSpPr/>
          <p:nvPr userDrawn="1"/>
        </p:nvGrpSpPr>
        <p:grpSpPr>
          <a:xfrm>
            <a:off x="6096001" y="6645"/>
            <a:ext cx="6089005" cy="6851355"/>
            <a:chOff x="6199979" y="6647"/>
            <a:chExt cx="5988200" cy="4489440"/>
          </a:xfrm>
        </p:grpSpPr>
        <p:sp>
          <p:nvSpPr>
            <p:cNvPr id="9" name="Прямоугольник 8">
              <a:extLst>
                <a:ext uri="{FF2B5EF4-FFF2-40B4-BE49-F238E27FC236}">
                  <a16:creationId xmlns:a16="http://schemas.microsoft.com/office/drawing/2014/main" id="{D791CFE6-3691-42DA-B965-092B5D2D445E}"/>
                </a:ext>
              </a:extLst>
            </p:cNvPr>
            <p:cNvSpPr/>
            <p:nvPr/>
          </p:nvSpPr>
          <p:spPr>
            <a:xfrm>
              <a:off x="6199979" y="6647"/>
              <a:ext cx="1498273" cy="14991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17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799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unito Sans" pitchFamily="2" charset="77"/>
                <a:ea typeface="+mn-ea"/>
                <a:cs typeface="+mn-cs"/>
              </a:endParaRPr>
            </a:p>
          </p:txBody>
        </p:sp>
        <p:sp>
          <p:nvSpPr>
            <p:cNvPr id="10" name="Прямоугольник 9">
              <a:extLst>
                <a:ext uri="{FF2B5EF4-FFF2-40B4-BE49-F238E27FC236}">
                  <a16:creationId xmlns:a16="http://schemas.microsoft.com/office/drawing/2014/main" id="{D7D8E785-944E-49B9-9DAC-911E55B1CC0B}"/>
                </a:ext>
              </a:extLst>
            </p:cNvPr>
            <p:cNvSpPr/>
            <p:nvPr/>
          </p:nvSpPr>
          <p:spPr>
            <a:xfrm>
              <a:off x="7696759" y="6647"/>
              <a:ext cx="1498273" cy="1499102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17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799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unito Sans" pitchFamily="2" charset="77"/>
                <a:ea typeface="+mn-ea"/>
                <a:cs typeface="+mn-cs"/>
              </a:endParaRPr>
            </a:p>
          </p:txBody>
        </p:sp>
        <p:sp>
          <p:nvSpPr>
            <p:cNvPr id="11" name="Прямоугольник 10">
              <a:extLst>
                <a:ext uri="{FF2B5EF4-FFF2-40B4-BE49-F238E27FC236}">
                  <a16:creationId xmlns:a16="http://schemas.microsoft.com/office/drawing/2014/main" id="{E3780F86-4C60-4732-913E-EC73C1E734E4}"/>
                </a:ext>
              </a:extLst>
            </p:cNvPr>
            <p:cNvSpPr/>
            <p:nvPr/>
          </p:nvSpPr>
          <p:spPr>
            <a:xfrm>
              <a:off x="9194079" y="6647"/>
              <a:ext cx="1498273" cy="14991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17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799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unito Sans" pitchFamily="2" charset="77"/>
                <a:ea typeface="+mn-ea"/>
                <a:cs typeface="+mn-cs"/>
              </a:endParaRPr>
            </a:p>
          </p:txBody>
        </p:sp>
        <p:sp>
          <p:nvSpPr>
            <p:cNvPr id="12" name="Прямоугольник 11">
              <a:extLst>
                <a:ext uri="{FF2B5EF4-FFF2-40B4-BE49-F238E27FC236}">
                  <a16:creationId xmlns:a16="http://schemas.microsoft.com/office/drawing/2014/main" id="{1C953426-DA3A-4E64-AB95-CFBD791EC753}"/>
                </a:ext>
              </a:extLst>
            </p:cNvPr>
            <p:cNvSpPr/>
            <p:nvPr/>
          </p:nvSpPr>
          <p:spPr>
            <a:xfrm>
              <a:off x="6199979" y="1505749"/>
              <a:ext cx="1498273" cy="1499102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17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799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unito Sans" pitchFamily="2" charset="77"/>
                <a:ea typeface="+mn-ea"/>
                <a:cs typeface="+mn-cs"/>
              </a:endParaRPr>
            </a:p>
          </p:txBody>
        </p:sp>
        <p:sp>
          <p:nvSpPr>
            <p:cNvPr id="13" name="Прямоугольник 12">
              <a:extLst>
                <a:ext uri="{FF2B5EF4-FFF2-40B4-BE49-F238E27FC236}">
                  <a16:creationId xmlns:a16="http://schemas.microsoft.com/office/drawing/2014/main" id="{7DFA3440-E4A7-4089-9498-AA93DC3D14EA}"/>
                </a:ext>
              </a:extLst>
            </p:cNvPr>
            <p:cNvSpPr/>
            <p:nvPr/>
          </p:nvSpPr>
          <p:spPr>
            <a:xfrm>
              <a:off x="7696759" y="1505749"/>
              <a:ext cx="1498273" cy="14991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17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799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unito Sans" pitchFamily="2" charset="77"/>
                <a:ea typeface="+mn-ea"/>
                <a:cs typeface="+mn-cs"/>
              </a:endParaRPr>
            </a:p>
          </p:txBody>
        </p:sp>
        <p:sp>
          <p:nvSpPr>
            <p:cNvPr id="14" name="Прямоугольник 13">
              <a:extLst>
                <a:ext uri="{FF2B5EF4-FFF2-40B4-BE49-F238E27FC236}">
                  <a16:creationId xmlns:a16="http://schemas.microsoft.com/office/drawing/2014/main" id="{23AC639A-BF91-4FD8-A07E-EF3472A92D6F}"/>
                </a:ext>
              </a:extLst>
            </p:cNvPr>
            <p:cNvSpPr/>
            <p:nvPr/>
          </p:nvSpPr>
          <p:spPr>
            <a:xfrm>
              <a:off x="9194079" y="1505749"/>
              <a:ext cx="1498273" cy="1499102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17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799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unito Sans" pitchFamily="2" charset="77"/>
                <a:ea typeface="+mn-ea"/>
                <a:cs typeface="+mn-cs"/>
              </a:endParaRPr>
            </a:p>
          </p:txBody>
        </p:sp>
        <p:sp>
          <p:nvSpPr>
            <p:cNvPr id="15" name="Прямоугольник 14">
              <a:extLst>
                <a:ext uri="{FF2B5EF4-FFF2-40B4-BE49-F238E27FC236}">
                  <a16:creationId xmlns:a16="http://schemas.microsoft.com/office/drawing/2014/main" id="{541AC75B-1E7C-4602-AC3B-5891630E1DD3}"/>
                </a:ext>
              </a:extLst>
            </p:cNvPr>
            <p:cNvSpPr/>
            <p:nvPr/>
          </p:nvSpPr>
          <p:spPr>
            <a:xfrm>
              <a:off x="6199979" y="2996985"/>
              <a:ext cx="1498273" cy="1499102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17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799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unito Sans" pitchFamily="2" charset="77"/>
                <a:ea typeface="+mn-ea"/>
                <a:cs typeface="+mn-cs"/>
              </a:endParaRPr>
            </a:p>
          </p:txBody>
        </p:sp>
        <p:sp>
          <p:nvSpPr>
            <p:cNvPr id="16" name="Прямоугольник 15">
              <a:extLst>
                <a:ext uri="{FF2B5EF4-FFF2-40B4-BE49-F238E27FC236}">
                  <a16:creationId xmlns:a16="http://schemas.microsoft.com/office/drawing/2014/main" id="{6AD5DB0A-8E83-4F0A-B999-8876F078E4D3}"/>
                </a:ext>
              </a:extLst>
            </p:cNvPr>
            <p:cNvSpPr/>
            <p:nvPr/>
          </p:nvSpPr>
          <p:spPr>
            <a:xfrm>
              <a:off x="7696759" y="2996985"/>
              <a:ext cx="1498273" cy="1499102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17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799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unito Sans" pitchFamily="2" charset="77"/>
                <a:ea typeface="+mn-ea"/>
                <a:cs typeface="+mn-cs"/>
              </a:endParaRPr>
            </a:p>
          </p:txBody>
        </p:sp>
        <p:sp>
          <p:nvSpPr>
            <p:cNvPr id="17" name="Прямоугольник 16">
              <a:extLst>
                <a:ext uri="{FF2B5EF4-FFF2-40B4-BE49-F238E27FC236}">
                  <a16:creationId xmlns:a16="http://schemas.microsoft.com/office/drawing/2014/main" id="{0EE3C128-227D-4210-9071-F50597AF8F2C}"/>
                </a:ext>
              </a:extLst>
            </p:cNvPr>
            <p:cNvSpPr/>
            <p:nvPr/>
          </p:nvSpPr>
          <p:spPr>
            <a:xfrm>
              <a:off x="9194079" y="2996985"/>
              <a:ext cx="1498273" cy="1499102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17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799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unito Sans" pitchFamily="2" charset="77"/>
                <a:ea typeface="+mn-ea"/>
                <a:cs typeface="+mn-cs"/>
              </a:endParaRPr>
            </a:p>
          </p:txBody>
        </p:sp>
        <p:sp>
          <p:nvSpPr>
            <p:cNvPr id="18" name="Прямоугольник 17">
              <a:extLst>
                <a:ext uri="{FF2B5EF4-FFF2-40B4-BE49-F238E27FC236}">
                  <a16:creationId xmlns:a16="http://schemas.microsoft.com/office/drawing/2014/main" id="{CF260080-BEEB-47E9-B455-9F34F9ADEF22}"/>
                </a:ext>
              </a:extLst>
            </p:cNvPr>
            <p:cNvSpPr/>
            <p:nvPr/>
          </p:nvSpPr>
          <p:spPr>
            <a:xfrm>
              <a:off x="10689906" y="2996985"/>
              <a:ext cx="1498273" cy="1499102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17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799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unito Sans" pitchFamily="2" charset="77"/>
                <a:ea typeface="+mn-ea"/>
                <a:cs typeface="+mn-cs"/>
              </a:endParaRPr>
            </a:p>
          </p:txBody>
        </p:sp>
        <p:sp>
          <p:nvSpPr>
            <p:cNvPr id="19" name="Прямоугольник 18">
              <a:extLst>
                <a:ext uri="{FF2B5EF4-FFF2-40B4-BE49-F238E27FC236}">
                  <a16:creationId xmlns:a16="http://schemas.microsoft.com/office/drawing/2014/main" id="{AFA8FE52-864D-474D-B68E-B734D9ED5E0A}"/>
                </a:ext>
              </a:extLst>
            </p:cNvPr>
            <p:cNvSpPr/>
            <p:nvPr/>
          </p:nvSpPr>
          <p:spPr>
            <a:xfrm>
              <a:off x="10689906" y="1500995"/>
              <a:ext cx="1498273" cy="14991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17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799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unito Sans" pitchFamily="2" charset="77"/>
                <a:ea typeface="+mn-ea"/>
                <a:cs typeface="+mn-cs"/>
              </a:endParaRPr>
            </a:p>
          </p:txBody>
        </p:sp>
        <p:sp>
          <p:nvSpPr>
            <p:cNvPr id="20" name="Прямоугольник 19">
              <a:extLst>
                <a:ext uri="{FF2B5EF4-FFF2-40B4-BE49-F238E27FC236}">
                  <a16:creationId xmlns:a16="http://schemas.microsoft.com/office/drawing/2014/main" id="{8C06136D-7EF7-4653-B8B4-858D2A36F7BF}"/>
                </a:ext>
              </a:extLst>
            </p:cNvPr>
            <p:cNvSpPr/>
            <p:nvPr/>
          </p:nvSpPr>
          <p:spPr>
            <a:xfrm>
              <a:off x="10689906" y="6647"/>
              <a:ext cx="1498273" cy="1499102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17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799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unito Sans" pitchFamily="2" charset="77"/>
                <a:ea typeface="+mn-ea"/>
                <a:cs typeface="+mn-cs"/>
              </a:endParaRPr>
            </a:p>
          </p:txBody>
        </p:sp>
      </p:grpSp>
      <p:sp>
        <p:nvSpPr>
          <p:cNvPr id="21" name="Текст 4">
            <a:extLst>
              <a:ext uri="{FF2B5EF4-FFF2-40B4-BE49-F238E27FC236}">
                <a16:creationId xmlns:a16="http://schemas.microsoft.com/office/drawing/2014/main" id="{D9AFB03F-C911-4D8A-A0F8-145228B7F5B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5313" y="2014072"/>
            <a:ext cx="4829687" cy="393751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799"/>
              </a:spcBef>
              <a:buFontTx/>
              <a:buNone/>
              <a:defRPr sz="1400" b="0" i="0">
                <a:solidFill>
                  <a:schemeClr val="bg1"/>
                </a:solidFill>
                <a:latin typeface="Nunito Sans Light" pitchFamily="2" charset="77"/>
              </a:defRPr>
            </a:lvl1pPr>
            <a:lvl2pPr marL="457154" indent="0">
              <a:buFontTx/>
              <a:buNone/>
              <a:defRPr sz="1799">
                <a:latin typeface="Futura PT Light" panose="020B0402020204020303" pitchFamily="34" charset="-52"/>
              </a:defRPr>
            </a:lvl2pPr>
            <a:lvl3pPr marL="914309" indent="0">
              <a:buFontTx/>
              <a:buNone/>
              <a:defRPr sz="1799">
                <a:latin typeface="Futura PT Light" panose="020B0402020204020303" pitchFamily="34" charset="-52"/>
              </a:defRPr>
            </a:lvl3pPr>
            <a:lvl4pPr marL="1371462" indent="0">
              <a:buFontTx/>
              <a:buNone/>
              <a:defRPr sz="1799">
                <a:latin typeface="Futura PT Light" panose="020B0402020204020303" pitchFamily="34" charset="-52"/>
              </a:defRPr>
            </a:lvl4pPr>
            <a:lvl5pPr marL="1828616" indent="0">
              <a:buFontTx/>
              <a:buNone/>
              <a:defRPr sz="1799">
                <a:latin typeface="Futura PT Light" panose="020B0402020204020303" pitchFamily="34" charset="-52"/>
              </a:defRPr>
            </a:lvl5pPr>
          </a:lstStyle>
          <a:p>
            <a:pPr lvl="0"/>
            <a:endParaRPr lang="ru-RU" dirty="0"/>
          </a:p>
        </p:txBody>
      </p:sp>
      <p:sp>
        <p:nvSpPr>
          <p:cNvPr id="22" name="Текст 78">
            <a:extLst>
              <a:ext uri="{FF2B5EF4-FFF2-40B4-BE49-F238E27FC236}">
                <a16:creationId xmlns:a16="http://schemas.microsoft.com/office/drawing/2014/main" id="{27220A73-F964-42DE-AC52-AC56DCB6148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33478" y="753686"/>
            <a:ext cx="9388789" cy="323775"/>
          </a:xfrm>
          <a:prstGeom prst="rect">
            <a:avLst/>
          </a:prstGeom>
        </p:spPr>
        <p:txBody>
          <a:bodyPr lIns="36000" anchor="ctr"/>
          <a:lstStyle>
            <a:lvl1pPr marL="0" indent="0">
              <a:buFontTx/>
              <a:buNone/>
              <a:defRPr sz="3199" b="0" i="0">
                <a:solidFill>
                  <a:schemeClr val="bg1"/>
                </a:solidFill>
                <a:latin typeface="Nunito Sans Light" pitchFamily="2" charset="77"/>
              </a:defRPr>
            </a:lvl1pPr>
            <a:lvl2pPr marL="457154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2pPr>
            <a:lvl3pPr marL="914309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3pPr>
            <a:lvl4pPr marL="1371462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4pPr>
            <a:lvl5pPr marL="1828616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5pPr>
          </a:lstStyle>
          <a:p>
            <a:pPr lvl="0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594056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orient="horz">
          <p15:clr>
            <a:srgbClr val="FBAE40"/>
          </p15:clr>
        </p15:guide>
        <p15:guide id="3" orient="horz" pos="64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елый фон без лог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797777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иний фон с лог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993FB544-72C8-455A-8D96-FCEEB3596CE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E22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799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unito Sans" pitchFamily="2" charset="77"/>
              <a:ea typeface="+mn-ea"/>
              <a:cs typeface="+mn-cs"/>
            </a:endParaRPr>
          </a:p>
        </p:txBody>
      </p:sp>
      <p:sp>
        <p:nvSpPr>
          <p:cNvPr id="8" name="Текст 78">
            <a:extLst>
              <a:ext uri="{FF2B5EF4-FFF2-40B4-BE49-F238E27FC236}">
                <a16:creationId xmlns:a16="http://schemas.microsoft.com/office/drawing/2014/main" id="{41953B8E-E41A-4CE8-A483-9723EA0DD95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8810" y="424684"/>
            <a:ext cx="9352702" cy="263149"/>
          </a:xfrm>
          <a:prstGeom prst="rect">
            <a:avLst/>
          </a:prstGeom>
        </p:spPr>
        <p:txBody>
          <a:bodyPr lIns="0" anchor="ctr">
            <a:spAutoFit/>
          </a:bodyPr>
          <a:lstStyle>
            <a:lvl1pPr marL="0" indent="0">
              <a:buFontTx/>
              <a:buNone/>
              <a:defRPr sz="1200" b="0" i="0">
                <a:solidFill>
                  <a:schemeClr val="bg1"/>
                </a:solidFill>
                <a:latin typeface="Nunito Sans Light" pitchFamily="2" charset="77"/>
              </a:defRPr>
            </a:lvl1pPr>
            <a:lvl2pPr marL="457154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2pPr>
            <a:lvl3pPr marL="914309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3pPr>
            <a:lvl4pPr marL="1371462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4pPr>
            <a:lvl5pPr marL="1828616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5pPr>
          </a:lstStyle>
          <a:p>
            <a:pPr lvl="0"/>
            <a:endParaRPr lang="ru-RU" dirty="0"/>
          </a:p>
        </p:txBody>
      </p:sp>
      <p:pic>
        <p:nvPicPr>
          <p:cNvPr id="9" name="Graphic 16">
            <a:extLst>
              <a:ext uri="{FF2B5EF4-FFF2-40B4-BE49-F238E27FC236}">
                <a16:creationId xmlns:a16="http://schemas.microsoft.com/office/drawing/2014/main" id="{8F589BEF-CB02-4FB6-9CC8-989E4F684C1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26006" y="477727"/>
            <a:ext cx="750299" cy="539625"/>
          </a:xfrm>
          <a:prstGeom prst="rect">
            <a:avLst/>
          </a:prstGeom>
        </p:spPr>
      </p:pic>
      <p:sp>
        <p:nvSpPr>
          <p:cNvPr id="10" name="Текст 78">
            <a:extLst>
              <a:ext uri="{FF2B5EF4-FFF2-40B4-BE49-F238E27FC236}">
                <a16:creationId xmlns:a16="http://schemas.microsoft.com/office/drawing/2014/main" id="{72CDA036-64CC-4AEF-9D3C-E020AC1A1F9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33478" y="753686"/>
            <a:ext cx="9388789" cy="323775"/>
          </a:xfrm>
          <a:prstGeom prst="rect">
            <a:avLst/>
          </a:prstGeom>
        </p:spPr>
        <p:txBody>
          <a:bodyPr lIns="36000" anchor="ctr"/>
          <a:lstStyle>
            <a:lvl1pPr marL="0" indent="0">
              <a:buFontTx/>
              <a:buNone/>
              <a:defRPr sz="3199" b="0" i="0">
                <a:solidFill>
                  <a:schemeClr val="bg1"/>
                </a:solidFill>
                <a:latin typeface="Nunito Sans Light" pitchFamily="2" charset="77"/>
              </a:defRPr>
            </a:lvl1pPr>
            <a:lvl2pPr marL="457154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2pPr>
            <a:lvl3pPr marL="914309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3pPr>
            <a:lvl4pPr marL="1371462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4pPr>
            <a:lvl5pPr marL="1828616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5pPr>
          </a:lstStyle>
          <a:p>
            <a:pPr lvl="0"/>
            <a:endParaRPr lang="ru-RU" dirty="0"/>
          </a:p>
        </p:txBody>
      </p:sp>
      <p:sp>
        <p:nvSpPr>
          <p:cNvPr id="11" name="Номер слайда 5">
            <a:extLst>
              <a:ext uri="{FF2B5EF4-FFF2-40B4-BE49-F238E27FC236}">
                <a16:creationId xmlns:a16="http://schemas.microsoft.com/office/drawing/2014/main" id="{6BB7A4D3-E75F-4F18-A43B-52AB0891E0D9}"/>
              </a:ext>
            </a:extLst>
          </p:cNvPr>
          <p:cNvSpPr txBox="1">
            <a:spLocks/>
          </p:cNvSpPr>
          <p:nvPr userDrawn="1"/>
        </p:nvSpPr>
        <p:spPr>
          <a:xfrm>
            <a:off x="10883900" y="6610350"/>
            <a:ext cx="682625" cy="247650"/>
          </a:xfrm>
          <a:prstGeom prst="rect">
            <a:avLst/>
          </a:prstGeom>
          <a:solidFill>
            <a:srgbClr val="585BE2">
              <a:alpha val="40000"/>
            </a:srgbClr>
          </a:solidFill>
        </p:spPr>
        <p:txBody>
          <a:bodyPr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8CD8CDE7-E2C6-4DFC-9859-BA19C2EE985E}" type="slidenum">
              <a:rPr lang="ru-RU" sz="1000" b="0" i="0" smtClean="0">
                <a:solidFill>
                  <a:schemeClr val="bg1"/>
                </a:solidFill>
                <a:latin typeface="Nunito Sans Light" pitchFamily="2" charset="77"/>
              </a:rPr>
              <a:pPr algn="ctr"/>
              <a:t>‹#›</a:t>
            </a:fld>
            <a:endParaRPr lang="ru-RU" sz="1000" b="0" i="0" dirty="0">
              <a:solidFill>
                <a:schemeClr val="bg1"/>
              </a:solidFill>
              <a:latin typeface="Nunito Sans Ligh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67143473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иний фон без лог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9618C547-F9F0-401A-9931-CBD364130377}"/>
              </a:ext>
            </a:extLst>
          </p:cNvPr>
          <p:cNvSpPr/>
          <p:nvPr userDrawn="1"/>
        </p:nvSpPr>
        <p:spPr>
          <a:xfrm>
            <a:off x="0" y="1"/>
            <a:ext cx="12192000" cy="6857997"/>
          </a:xfrm>
          <a:prstGeom prst="rect">
            <a:avLst/>
          </a:prstGeom>
          <a:solidFill>
            <a:srgbClr val="1E22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799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unito Sans" pitchFamily="2" charset="77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36346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Цифр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993FB544-72C8-455A-8D96-FCEEB3596CE7}"/>
              </a:ext>
            </a:extLst>
          </p:cNvPr>
          <p:cNvSpPr/>
          <p:nvPr userDrawn="1"/>
        </p:nvSpPr>
        <p:spPr>
          <a:xfrm>
            <a:off x="0" y="-1588"/>
            <a:ext cx="12192000" cy="6858000"/>
          </a:xfrm>
          <a:prstGeom prst="rect">
            <a:avLst/>
          </a:prstGeom>
          <a:solidFill>
            <a:srgbClr val="1E22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unito Sans" pitchFamily="2" charset="77"/>
              <a:ea typeface="+mn-ea"/>
              <a:cs typeface="+mn-cs"/>
            </a:endParaRP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BF0C64C0-4620-440F-831A-1E7FFAE9A9A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5313" y="2007063"/>
            <a:ext cx="2075556" cy="78427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799"/>
              </a:spcBef>
              <a:buFontTx/>
              <a:buNone/>
              <a:defRPr sz="4799" b="0" i="0">
                <a:solidFill>
                  <a:schemeClr val="bg1"/>
                </a:solidFill>
                <a:latin typeface="Nunito Sans Light" pitchFamily="2" charset="77"/>
              </a:defRPr>
            </a:lvl1pPr>
            <a:lvl2pPr marL="457154" indent="0">
              <a:buFontTx/>
              <a:buNone/>
              <a:defRPr sz="1799">
                <a:latin typeface="Futura PT Light" panose="020B0402020204020303" pitchFamily="34" charset="-52"/>
              </a:defRPr>
            </a:lvl2pPr>
            <a:lvl3pPr marL="914309" indent="0">
              <a:buFontTx/>
              <a:buNone/>
              <a:defRPr sz="1799">
                <a:latin typeface="Futura PT Light" panose="020B0402020204020303" pitchFamily="34" charset="-52"/>
              </a:defRPr>
            </a:lvl3pPr>
            <a:lvl4pPr marL="1371462" indent="0">
              <a:buFontTx/>
              <a:buNone/>
              <a:defRPr sz="1799">
                <a:latin typeface="Futura PT Light" panose="020B0402020204020303" pitchFamily="34" charset="-52"/>
              </a:defRPr>
            </a:lvl4pPr>
            <a:lvl5pPr marL="1828616" indent="0">
              <a:buFontTx/>
              <a:buNone/>
              <a:defRPr sz="1799">
                <a:latin typeface="Futura PT Light" panose="020B0402020204020303" pitchFamily="34" charset="-52"/>
              </a:defRPr>
            </a:lvl5pPr>
          </a:lstStyle>
          <a:p>
            <a:pPr lvl="0"/>
            <a:r>
              <a:rPr lang="ru-RU" dirty="0"/>
              <a:t>0,0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B2152B9B-1B11-48C2-B384-9ADDE59751E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314" y="2805978"/>
            <a:ext cx="2402848" cy="78427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799"/>
              </a:spcBef>
              <a:buFontTx/>
              <a:buNone/>
              <a:defRPr sz="1400" b="0" i="0">
                <a:solidFill>
                  <a:schemeClr val="bg1"/>
                </a:solidFill>
                <a:latin typeface="Nunito Sans Light" pitchFamily="2" charset="77"/>
              </a:defRPr>
            </a:lvl1pPr>
            <a:lvl2pPr marL="457154" indent="0">
              <a:buFontTx/>
              <a:buNone/>
              <a:defRPr sz="1799">
                <a:latin typeface="Futura PT Light" panose="020B0402020204020303" pitchFamily="34" charset="-52"/>
              </a:defRPr>
            </a:lvl2pPr>
            <a:lvl3pPr marL="914309" indent="0">
              <a:buFontTx/>
              <a:buNone/>
              <a:defRPr sz="1799">
                <a:latin typeface="Futura PT Light" panose="020B0402020204020303" pitchFamily="34" charset="-52"/>
              </a:defRPr>
            </a:lvl3pPr>
            <a:lvl4pPr marL="1371462" indent="0">
              <a:buFontTx/>
              <a:buNone/>
              <a:defRPr sz="1799">
                <a:latin typeface="Futura PT Light" panose="020B0402020204020303" pitchFamily="34" charset="-52"/>
              </a:defRPr>
            </a:lvl4pPr>
            <a:lvl5pPr marL="1828616" indent="0">
              <a:buFontTx/>
              <a:buNone/>
              <a:defRPr sz="1799">
                <a:latin typeface="Futura PT Light" panose="020B0402020204020303" pitchFamily="34" charset="-52"/>
              </a:defRPr>
            </a:lvl5pPr>
          </a:lstStyle>
          <a:p>
            <a:pPr lvl="0"/>
            <a:endParaRPr lang="ru-RU" dirty="0"/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4AE3CDDA-FD6F-42F7-929D-B7B6868A8A0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25313" y="4045642"/>
            <a:ext cx="2075556" cy="78427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799"/>
              </a:spcBef>
              <a:buFontTx/>
              <a:buNone/>
              <a:defRPr sz="4799" b="0" i="0">
                <a:solidFill>
                  <a:schemeClr val="bg1"/>
                </a:solidFill>
                <a:latin typeface="Nunito Sans Light" pitchFamily="2" charset="77"/>
              </a:defRPr>
            </a:lvl1pPr>
            <a:lvl2pPr marL="457154" indent="0">
              <a:buFontTx/>
              <a:buNone/>
              <a:defRPr sz="1799">
                <a:latin typeface="Futura PT Light" panose="020B0402020204020303" pitchFamily="34" charset="-52"/>
              </a:defRPr>
            </a:lvl2pPr>
            <a:lvl3pPr marL="914309" indent="0">
              <a:buFontTx/>
              <a:buNone/>
              <a:defRPr sz="1799">
                <a:latin typeface="Futura PT Light" panose="020B0402020204020303" pitchFamily="34" charset="-52"/>
              </a:defRPr>
            </a:lvl3pPr>
            <a:lvl4pPr marL="1371462" indent="0">
              <a:buFontTx/>
              <a:buNone/>
              <a:defRPr sz="1799">
                <a:latin typeface="Futura PT Light" panose="020B0402020204020303" pitchFamily="34" charset="-52"/>
              </a:defRPr>
            </a:lvl4pPr>
            <a:lvl5pPr marL="1828616" indent="0">
              <a:buFontTx/>
              <a:buNone/>
              <a:defRPr sz="1799">
                <a:latin typeface="Futura PT Light" panose="020B0402020204020303" pitchFamily="34" charset="-52"/>
              </a:defRPr>
            </a:lvl5pPr>
          </a:lstStyle>
          <a:p>
            <a:pPr lvl="0"/>
            <a:r>
              <a:rPr lang="ru-RU" dirty="0"/>
              <a:t>0,0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DA562154-7540-4526-839B-BF23B6616F1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25314" y="4842970"/>
            <a:ext cx="2402848" cy="78427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799"/>
              </a:spcBef>
              <a:buFontTx/>
              <a:buNone/>
              <a:defRPr sz="1400" b="0" i="0">
                <a:solidFill>
                  <a:schemeClr val="bg1"/>
                </a:solidFill>
                <a:latin typeface="Nunito Sans Light" pitchFamily="2" charset="77"/>
              </a:defRPr>
            </a:lvl1pPr>
            <a:lvl2pPr marL="457154" indent="0">
              <a:buFontTx/>
              <a:buNone/>
              <a:defRPr sz="1799">
                <a:latin typeface="Futura PT Light" panose="020B0402020204020303" pitchFamily="34" charset="-52"/>
              </a:defRPr>
            </a:lvl2pPr>
            <a:lvl3pPr marL="914309" indent="0">
              <a:buFontTx/>
              <a:buNone/>
              <a:defRPr sz="1799">
                <a:latin typeface="Futura PT Light" panose="020B0402020204020303" pitchFamily="34" charset="-52"/>
              </a:defRPr>
            </a:lvl3pPr>
            <a:lvl4pPr marL="1371462" indent="0">
              <a:buFontTx/>
              <a:buNone/>
              <a:defRPr sz="1799">
                <a:latin typeface="Futura PT Light" panose="020B0402020204020303" pitchFamily="34" charset="-52"/>
              </a:defRPr>
            </a:lvl4pPr>
            <a:lvl5pPr marL="1828616" indent="0">
              <a:buFontTx/>
              <a:buNone/>
              <a:defRPr sz="1799">
                <a:latin typeface="Futura PT Light" panose="020B0402020204020303" pitchFamily="34" charset="-52"/>
              </a:defRPr>
            </a:lvl5pPr>
          </a:lstStyle>
          <a:p>
            <a:pPr lvl="0"/>
            <a:endParaRPr lang="ru-RU" dirty="0"/>
          </a:p>
        </p:txBody>
      </p:sp>
      <p:sp>
        <p:nvSpPr>
          <p:cNvPr id="20" name="Текст 78">
            <a:extLst>
              <a:ext uri="{FF2B5EF4-FFF2-40B4-BE49-F238E27FC236}">
                <a16:creationId xmlns:a16="http://schemas.microsoft.com/office/drawing/2014/main" id="{A080BADD-5FC8-413C-9AB9-0FAE80B4C0F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8810" y="424684"/>
            <a:ext cx="9352702" cy="263149"/>
          </a:xfrm>
          <a:prstGeom prst="rect">
            <a:avLst/>
          </a:prstGeom>
        </p:spPr>
        <p:txBody>
          <a:bodyPr lIns="0" anchor="ctr">
            <a:spAutoFit/>
          </a:bodyPr>
          <a:lstStyle>
            <a:lvl1pPr marL="0" indent="0">
              <a:buFontTx/>
              <a:buNone/>
              <a:defRPr sz="1200" b="0" i="0">
                <a:solidFill>
                  <a:schemeClr val="bg1"/>
                </a:solidFill>
                <a:latin typeface="Nunito Sans Light" pitchFamily="2" charset="77"/>
              </a:defRPr>
            </a:lvl1pPr>
            <a:lvl2pPr marL="457154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2pPr>
            <a:lvl3pPr marL="914309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3pPr>
            <a:lvl4pPr marL="1371462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4pPr>
            <a:lvl5pPr marL="1828616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5pPr>
          </a:lstStyle>
          <a:p>
            <a:pPr lvl="0"/>
            <a:endParaRPr lang="ru-RU" dirty="0"/>
          </a:p>
        </p:txBody>
      </p:sp>
      <p:sp>
        <p:nvSpPr>
          <p:cNvPr id="39" name="Текст 4">
            <a:extLst>
              <a:ext uri="{FF2B5EF4-FFF2-40B4-BE49-F238E27FC236}">
                <a16:creationId xmlns:a16="http://schemas.microsoft.com/office/drawing/2014/main" id="{2EF744A9-291B-4CEA-9D64-D14B12984C0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727933" y="1978367"/>
            <a:ext cx="2075556" cy="78427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799"/>
              </a:spcBef>
              <a:buFontTx/>
              <a:buNone/>
              <a:defRPr sz="4799" b="0" i="0">
                <a:solidFill>
                  <a:schemeClr val="bg1"/>
                </a:solidFill>
                <a:latin typeface="Nunito Sans Light" pitchFamily="2" charset="77"/>
              </a:defRPr>
            </a:lvl1pPr>
            <a:lvl2pPr marL="457154" indent="0">
              <a:buFontTx/>
              <a:buNone/>
              <a:defRPr sz="1799">
                <a:latin typeface="Futura PT Light" panose="020B0402020204020303" pitchFamily="34" charset="-52"/>
              </a:defRPr>
            </a:lvl2pPr>
            <a:lvl3pPr marL="914309" indent="0">
              <a:buFontTx/>
              <a:buNone/>
              <a:defRPr sz="1799">
                <a:latin typeface="Futura PT Light" panose="020B0402020204020303" pitchFamily="34" charset="-52"/>
              </a:defRPr>
            </a:lvl3pPr>
            <a:lvl4pPr marL="1371462" indent="0">
              <a:buFontTx/>
              <a:buNone/>
              <a:defRPr sz="1799">
                <a:latin typeface="Futura PT Light" panose="020B0402020204020303" pitchFamily="34" charset="-52"/>
              </a:defRPr>
            </a:lvl4pPr>
            <a:lvl5pPr marL="1828616" indent="0">
              <a:buFontTx/>
              <a:buNone/>
              <a:defRPr sz="1799">
                <a:latin typeface="Futura PT Light" panose="020B0402020204020303" pitchFamily="34" charset="-52"/>
              </a:defRPr>
            </a:lvl5pPr>
          </a:lstStyle>
          <a:p>
            <a:pPr lvl="0"/>
            <a:r>
              <a:rPr lang="ru-RU" dirty="0"/>
              <a:t>0,0</a:t>
            </a:r>
          </a:p>
        </p:txBody>
      </p:sp>
      <p:sp>
        <p:nvSpPr>
          <p:cNvPr id="49" name="Текст 4">
            <a:extLst>
              <a:ext uri="{FF2B5EF4-FFF2-40B4-BE49-F238E27FC236}">
                <a16:creationId xmlns:a16="http://schemas.microsoft.com/office/drawing/2014/main" id="{391F8A7B-F0D1-41B4-9C5B-C9E0408FD28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727934" y="2777282"/>
            <a:ext cx="2402848" cy="78427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799"/>
              </a:spcBef>
              <a:buFontTx/>
              <a:buNone/>
              <a:defRPr sz="1400" b="0" i="0">
                <a:solidFill>
                  <a:schemeClr val="bg1"/>
                </a:solidFill>
                <a:latin typeface="Nunito Sans Light" pitchFamily="2" charset="77"/>
              </a:defRPr>
            </a:lvl1pPr>
            <a:lvl2pPr marL="457154" indent="0">
              <a:buFontTx/>
              <a:buNone/>
              <a:defRPr sz="1799">
                <a:latin typeface="Futura PT Light" panose="020B0402020204020303" pitchFamily="34" charset="-52"/>
              </a:defRPr>
            </a:lvl2pPr>
            <a:lvl3pPr marL="914309" indent="0">
              <a:buFontTx/>
              <a:buNone/>
              <a:defRPr sz="1799">
                <a:latin typeface="Futura PT Light" panose="020B0402020204020303" pitchFamily="34" charset="-52"/>
              </a:defRPr>
            </a:lvl3pPr>
            <a:lvl4pPr marL="1371462" indent="0">
              <a:buFontTx/>
              <a:buNone/>
              <a:defRPr sz="1799">
                <a:latin typeface="Futura PT Light" panose="020B0402020204020303" pitchFamily="34" charset="-52"/>
              </a:defRPr>
            </a:lvl4pPr>
            <a:lvl5pPr marL="1828616" indent="0">
              <a:buFontTx/>
              <a:buNone/>
              <a:defRPr sz="1799">
                <a:latin typeface="Futura PT Light" panose="020B0402020204020303" pitchFamily="34" charset="-52"/>
              </a:defRPr>
            </a:lvl5pPr>
          </a:lstStyle>
          <a:p>
            <a:pPr lvl="0"/>
            <a:endParaRPr lang="ru-RU" dirty="0"/>
          </a:p>
        </p:txBody>
      </p:sp>
      <p:sp>
        <p:nvSpPr>
          <p:cNvPr id="50" name="Текст 4">
            <a:extLst>
              <a:ext uri="{FF2B5EF4-FFF2-40B4-BE49-F238E27FC236}">
                <a16:creationId xmlns:a16="http://schemas.microsoft.com/office/drawing/2014/main" id="{6F31289C-F962-4652-B6F9-59F35E20977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727933" y="4016946"/>
            <a:ext cx="2075556" cy="78427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799"/>
              </a:spcBef>
              <a:buFontTx/>
              <a:buNone/>
              <a:defRPr sz="4799" b="0" i="0">
                <a:solidFill>
                  <a:schemeClr val="bg1"/>
                </a:solidFill>
                <a:latin typeface="Nunito Sans Light" pitchFamily="2" charset="77"/>
              </a:defRPr>
            </a:lvl1pPr>
            <a:lvl2pPr marL="457154" indent="0">
              <a:buFontTx/>
              <a:buNone/>
              <a:defRPr sz="1799">
                <a:latin typeface="Futura PT Light" panose="020B0402020204020303" pitchFamily="34" charset="-52"/>
              </a:defRPr>
            </a:lvl2pPr>
            <a:lvl3pPr marL="914309" indent="0">
              <a:buFontTx/>
              <a:buNone/>
              <a:defRPr sz="1799">
                <a:latin typeface="Futura PT Light" panose="020B0402020204020303" pitchFamily="34" charset="-52"/>
              </a:defRPr>
            </a:lvl3pPr>
            <a:lvl4pPr marL="1371462" indent="0">
              <a:buFontTx/>
              <a:buNone/>
              <a:defRPr sz="1799">
                <a:latin typeface="Futura PT Light" panose="020B0402020204020303" pitchFamily="34" charset="-52"/>
              </a:defRPr>
            </a:lvl4pPr>
            <a:lvl5pPr marL="1828616" indent="0">
              <a:buFontTx/>
              <a:buNone/>
              <a:defRPr sz="1799">
                <a:latin typeface="Futura PT Light" panose="020B0402020204020303" pitchFamily="34" charset="-52"/>
              </a:defRPr>
            </a:lvl5pPr>
          </a:lstStyle>
          <a:p>
            <a:pPr lvl="0"/>
            <a:r>
              <a:rPr lang="ru-RU" dirty="0"/>
              <a:t>0,0</a:t>
            </a:r>
          </a:p>
        </p:txBody>
      </p:sp>
      <p:sp>
        <p:nvSpPr>
          <p:cNvPr id="51" name="Текст 4">
            <a:extLst>
              <a:ext uri="{FF2B5EF4-FFF2-40B4-BE49-F238E27FC236}">
                <a16:creationId xmlns:a16="http://schemas.microsoft.com/office/drawing/2014/main" id="{D5DE14B1-CDAF-4D32-ABC5-4AE915AADA6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727934" y="4814273"/>
            <a:ext cx="2402848" cy="78427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799"/>
              </a:spcBef>
              <a:buFontTx/>
              <a:buNone/>
              <a:defRPr sz="1400" b="0" i="0">
                <a:solidFill>
                  <a:schemeClr val="bg1"/>
                </a:solidFill>
                <a:latin typeface="Nunito Sans Light" pitchFamily="2" charset="77"/>
              </a:defRPr>
            </a:lvl1pPr>
            <a:lvl2pPr marL="457154" indent="0">
              <a:buFontTx/>
              <a:buNone/>
              <a:defRPr sz="1799">
                <a:latin typeface="Futura PT Light" panose="020B0402020204020303" pitchFamily="34" charset="-52"/>
              </a:defRPr>
            </a:lvl2pPr>
            <a:lvl3pPr marL="914309" indent="0">
              <a:buFontTx/>
              <a:buNone/>
              <a:defRPr sz="1799">
                <a:latin typeface="Futura PT Light" panose="020B0402020204020303" pitchFamily="34" charset="-52"/>
              </a:defRPr>
            </a:lvl3pPr>
            <a:lvl4pPr marL="1371462" indent="0">
              <a:buFontTx/>
              <a:buNone/>
              <a:defRPr sz="1799">
                <a:latin typeface="Futura PT Light" panose="020B0402020204020303" pitchFamily="34" charset="-52"/>
              </a:defRPr>
            </a:lvl4pPr>
            <a:lvl5pPr marL="1828616" indent="0">
              <a:buFontTx/>
              <a:buNone/>
              <a:defRPr sz="1799">
                <a:latin typeface="Futura PT Light" panose="020B0402020204020303" pitchFamily="34" charset="-52"/>
              </a:defRPr>
            </a:lvl5pPr>
          </a:lstStyle>
          <a:p>
            <a:pPr lvl="0"/>
            <a:endParaRPr lang="ru-RU" dirty="0"/>
          </a:p>
        </p:txBody>
      </p:sp>
      <p:sp>
        <p:nvSpPr>
          <p:cNvPr id="52" name="Текст 4">
            <a:extLst>
              <a:ext uri="{FF2B5EF4-FFF2-40B4-BE49-F238E27FC236}">
                <a16:creationId xmlns:a16="http://schemas.microsoft.com/office/drawing/2014/main" id="{D384C7AF-CE75-4DC6-A4FE-B9721217A3A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32139" y="2007063"/>
            <a:ext cx="2075556" cy="78427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799"/>
              </a:spcBef>
              <a:buFontTx/>
              <a:buNone/>
              <a:defRPr sz="4799" b="0" i="0">
                <a:solidFill>
                  <a:schemeClr val="bg1"/>
                </a:solidFill>
                <a:latin typeface="Nunito Sans Light" pitchFamily="2" charset="77"/>
              </a:defRPr>
            </a:lvl1pPr>
            <a:lvl2pPr marL="457154" indent="0">
              <a:buFontTx/>
              <a:buNone/>
              <a:defRPr sz="1799">
                <a:latin typeface="Futura PT Light" panose="020B0402020204020303" pitchFamily="34" charset="-52"/>
              </a:defRPr>
            </a:lvl2pPr>
            <a:lvl3pPr marL="914309" indent="0">
              <a:buFontTx/>
              <a:buNone/>
              <a:defRPr sz="1799">
                <a:latin typeface="Futura PT Light" panose="020B0402020204020303" pitchFamily="34" charset="-52"/>
              </a:defRPr>
            </a:lvl3pPr>
            <a:lvl4pPr marL="1371462" indent="0">
              <a:buFontTx/>
              <a:buNone/>
              <a:defRPr sz="1799">
                <a:latin typeface="Futura PT Light" panose="020B0402020204020303" pitchFamily="34" charset="-52"/>
              </a:defRPr>
            </a:lvl4pPr>
            <a:lvl5pPr marL="1828616" indent="0">
              <a:buFontTx/>
              <a:buNone/>
              <a:defRPr sz="1799">
                <a:latin typeface="Futura PT Light" panose="020B0402020204020303" pitchFamily="34" charset="-52"/>
              </a:defRPr>
            </a:lvl5pPr>
          </a:lstStyle>
          <a:p>
            <a:pPr lvl="0"/>
            <a:r>
              <a:rPr lang="ru-RU" dirty="0"/>
              <a:t>0,0</a:t>
            </a:r>
          </a:p>
        </p:txBody>
      </p:sp>
      <p:sp>
        <p:nvSpPr>
          <p:cNvPr id="53" name="Текст 4">
            <a:extLst>
              <a:ext uri="{FF2B5EF4-FFF2-40B4-BE49-F238E27FC236}">
                <a16:creationId xmlns:a16="http://schemas.microsoft.com/office/drawing/2014/main" id="{B55D35BE-1A63-4E5C-AD2A-810D261F894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832140" y="2805978"/>
            <a:ext cx="2402848" cy="78427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799"/>
              </a:spcBef>
              <a:buFontTx/>
              <a:buNone/>
              <a:defRPr sz="1400" b="0" i="0">
                <a:solidFill>
                  <a:schemeClr val="bg1"/>
                </a:solidFill>
                <a:latin typeface="Nunito Sans Light" pitchFamily="2" charset="77"/>
              </a:defRPr>
            </a:lvl1pPr>
            <a:lvl2pPr marL="457154" indent="0">
              <a:buFontTx/>
              <a:buNone/>
              <a:defRPr sz="1799">
                <a:latin typeface="Futura PT Light" panose="020B0402020204020303" pitchFamily="34" charset="-52"/>
              </a:defRPr>
            </a:lvl2pPr>
            <a:lvl3pPr marL="914309" indent="0">
              <a:buFontTx/>
              <a:buNone/>
              <a:defRPr sz="1799">
                <a:latin typeface="Futura PT Light" panose="020B0402020204020303" pitchFamily="34" charset="-52"/>
              </a:defRPr>
            </a:lvl3pPr>
            <a:lvl4pPr marL="1371462" indent="0">
              <a:buFontTx/>
              <a:buNone/>
              <a:defRPr sz="1799">
                <a:latin typeface="Futura PT Light" panose="020B0402020204020303" pitchFamily="34" charset="-52"/>
              </a:defRPr>
            </a:lvl4pPr>
            <a:lvl5pPr marL="1828616" indent="0">
              <a:buFontTx/>
              <a:buNone/>
              <a:defRPr sz="1799">
                <a:latin typeface="Futura PT Light" panose="020B0402020204020303" pitchFamily="34" charset="-52"/>
              </a:defRPr>
            </a:lvl5pPr>
          </a:lstStyle>
          <a:p>
            <a:pPr lvl="0"/>
            <a:endParaRPr lang="ru-RU" dirty="0"/>
          </a:p>
        </p:txBody>
      </p:sp>
      <p:sp>
        <p:nvSpPr>
          <p:cNvPr id="54" name="Текст 4">
            <a:extLst>
              <a:ext uri="{FF2B5EF4-FFF2-40B4-BE49-F238E27FC236}">
                <a16:creationId xmlns:a16="http://schemas.microsoft.com/office/drawing/2014/main" id="{7651EE16-DE71-4EE9-8F2F-55A9E966E7B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832139" y="4045642"/>
            <a:ext cx="2075556" cy="78427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799"/>
              </a:spcBef>
              <a:buFontTx/>
              <a:buNone/>
              <a:defRPr sz="4799" b="0" i="0">
                <a:solidFill>
                  <a:schemeClr val="bg1"/>
                </a:solidFill>
                <a:latin typeface="Nunito Sans Light" pitchFamily="2" charset="77"/>
              </a:defRPr>
            </a:lvl1pPr>
            <a:lvl2pPr marL="457154" indent="0">
              <a:buFontTx/>
              <a:buNone/>
              <a:defRPr sz="1799">
                <a:latin typeface="Futura PT Light" panose="020B0402020204020303" pitchFamily="34" charset="-52"/>
              </a:defRPr>
            </a:lvl2pPr>
            <a:lvl3pPr marL="914309" indent="0">
              <a:buFontTx/>
              <a:buNone/>
              <a:defRPr sz="1799">
                <a:latin typeface="Futura PT Light" panose="020B0402020204020303" pitchFamily="34" charset="-52"/>
              </a:defRPr>
            </a:lvl3pPr>
            <a:lvl4pPr marL="1371462" indent="0">
              <a:buFontTx/>
              <a:buNone/>
              <a:defRPr sz="1799">
                <a:latin typeface="Futura PT Light" panose="020B0402020204020303" pitchFamily="34" charset="-52"/>
              </a:defRPr>
            </a:lvl4pPr>
            <a:lvl5pPr marL="1828616" indent="0">
              <a:buFontTx/>
              <a:buNone/>
              <a:defRPr sz="1799">
                <a:latin typeface="Futura PT Light" panose="020B0402020204020303" pitchFamily="34" charset="-52"/>
              </a:defRPr>
            </a:lvl5pPr>
          </a:lstStyle>
          <a:p>
            <a:pPr lvl="0"/>
            <a:r>
              <a:rPr lang="ru-RU" dirty="0"/>
              <a:t>0,0</a:t>
            </a:r>
          </a:p>
        </p:txBody>
      </p:sp>
      <p:sp>
        <p:nvSpPr>
          <p:cNvPr id="55" name="Текст 4">
            <a:extLst>
              <a:ext uri="{FF2B5EF4-FFF2-40B4-BE49-F238E27FC236}">
                <a16:creationId xmlns:a16="http://schemas.microsoft.com/office/drawing/2014/main" id="{614B62D2-0845-45BA-8E5D-4C44FB49C6B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32140" y="4844557"/>
            <a:ext cx="2402848" cy="78427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799"/>
              </a:spcBef>
              <a:buFontTx/>
              <a:buNone/>
              <a:defRPr sz="1400" b="0" i="0">
                <a:solidFill>
                  <a:schemeClr val="bg1"/>
                </a:solidFill>
                <a:latin typeface="Nunito Sans Light" pitchFamily="2" charset="77"/>
              </a:defRPr>
            </a:lvl1pPr>
            <a:lvl2pPr marL="457154" indent="0">
              <a:buFontTx/>
              <a:buNone/>
              <a:defRPr sz="1799">
                <a:latin typeface="Futura PT Light" panose="020B0402020204020303" pitchFamily="34" charset="-52"/>
              </a:defRPr>
            </a:lvl2pPr>
            <a:lvl3pPr marL="914309" indent="0">
              <a:buFontTx/>
              <a:buNone/>
              <a:defRPr sz="1799">
                <a:latin typeface="Futura PT Light" panose="020B0402020204020303" pitchFamily="34" charset="-52"/>
              </a:defRPr>
            </a:lvl3pPr>
            <a:lvl4pPr marL="1371462" indent="0">
              <a:buFontTx/>
              <a:buNone/>
              <a:defRPr sz="1799">
                <a:latin typeface="Futura PT Light" panose="020B0402020204020303" pitchFamily="34" charset="-52"/>
              </a:defRPr>
            </a:lvl4pPr>
            <a:lvl5pPr marL="1828616" indent="0">
              <a:buFontTx/>
              <a:buNone/>
              <a:defRPr sz="1799">
                <a:latin typeface="Futura PT Light" panose="020B0402020204020303" pitchFamily="34" charset="-52"/>
              </a:defRPr>
            </a:lvl5pPr>
          </a:lstStyle>
          <a:p>
            <a:pPr lvl="0"/>
            <a:endParaRPr lang="ru-RU" dirty="0"/>
          </a:p>
        </p:txBody>
      </p:sp>
      <p:sp>
        <p:nvSpPr>
          <p:cNvPr id="24" name="Текст 78">
            <a:extLst>
              <a:ext uri="{FF2B5EF4-FFF2-40B4-BE49-F238E27FC236}">
                <a16:creationId xmlns:a16="http://schemas.microsoft.com/office/drawing/2014/main" id="{62AE9979-2965-41EE-8AF6-F374D40A35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33478" y="753686"/>
            <a:ext cx="9388789" cy="323775"/>
          </a:xfrm>
          <a:prstGeom prst="rect">
            <a:avLst/>
          </a:prstGeom>
        </p:spPr>
        <p:txBody>
          <a:bodyPr lIns="36000" anchor="ctr"/>
          <a:lstStyle>
            <a:lvl1pPr marL="0" indent="0">
              <a:buFontTx/>
              <a:buNone/>
              <a:defRPr sz="3199" b="0" i="0">
                <a:solidFill>
                  <a:schemeClr val="bg1"/>
                </a:solidFill>
                <a:latin typeface="Nunito Sans Light" pitchFamily="2" charset="77"/>
              </a:defRPr>
            </a:lvl1pPr>
            <a:lvl2pPr marL="457154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2pPr>
            <a:lvl3pPr marL="914309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3pPr>
            <a:lvl4pPr marL="1371462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4pPr>
            <a:lvl5pPr marL="1828616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5pPr>
          </a:lstStyle>
          <a:p>
            <a:pPr lvl="0"/>
            <a:endParaRPr lang="ru-RU" dirty="0"/>
          </a:p>
        </p:txBody>
      </p:sp>
      <p:pic>
        <p:nvPicPr>
          <p:cNvPr id="27" name="Graphic 16">
            <a:extLst>
              <a:ext uri="{FF2B5EF4-FFF2-40B4-BE49-F238E27FC236}">
                <a16:creationId xmlns:a16="http://schemas.microsoft.com/office/drawing/2014/main" id="{58DE9755-5397-4BBA-9873-99987AC4FDB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26006" y="477727"/>
            <a:ext cx="750299" cy="539625"/>
          </a:xfrm>
          <a:prstGeom prst="rect">
            <a:avLst/>
          </a:prstGeom>
        </p:spPr>
      </p:pic>
      <p:sp>
        <p:nvSpPr>
          <p:cNvPr id="19" name="Номер слайда 5">
            <a:extLst>
              <a:ext uri="{FF2B5EF4-FFF2-40B4-BE49-F238E27FC236}">
                <a16:creationId xmlns:a16="http://schemas.microsoft.com/office/drawing/2014/main" id="{03F2BB77-E590-425D-911E-4A4CBAC84B6E}"/>
              </a:ext>
            </a:extLst>
          </p:cNvPr>
          <p:cNvSpPr txBox="1">
            <a:spLocks/>
          </p:cNvSpPr>
          <p:nvPr userDrawn="1"/>
        </p:nvSpPr>
        <p:spPr>
          <a:xfrm>
            <a:off x="10883900" y="6610350"/>
            <a:ext cx="682625" cy="247650"/>
          </a:xfrm>
          <a:prstGeom prst="rect">
            <a:avLst/>
          </a:prstGeom>
          <a:solidFill>
            <a:srgbClr val="585BE2">
              <a:alpha val="40000"/>
            </a:srgbClr>
          </a:solidFill>
        </p:spPr>
        <p:txBody>
          <a:bodyPr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8CD8CDE7-E2C6-4DFC-9859-BA19C2EE985E}" type="slidenum">
              <a:rPr lang="ru-RU" sz="1000" b="0" i="0" smtClean="0">
                <a:solidFill>
                  <a:schemeClr val="bg1"/>
                </a:solidFill>
                <a:latin typeface="Nunito Sans Light" pitchFamily="2" charset="77"/>
              </a:rPr>
              <a:pPr algn="ctr"/>
              <a:t>‹#›</a:t>
            </a:fld>
            <a:endParaRPr lang="ru-RU" sz="1000" b="0" i="0" dirty="0">
              <a:solidFill>
                <a:schemeClr val="bg1"/>
              </a:solidFill>
              <a:latin typeface="Nunito Sans Ligh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7639761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Графики и Цифр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993FB544-72C8-455A-8D96-FCEEB3596CE7}"/>
              </a:ext>
            </a:extLst>
          </p:cNvPr>
          <p:cNvSpPr/>
          <p:nvPr userDrawn="1"/>
        </p:nvSpPr>
        <p:spPr>
          <a:xfrm>
            <a:off x="0" y="4426258"/>
            <a:ext cx="12192000" cy="2431741"/>
          </a:xfrm>
          <a:prstGeom prst="rect">
            <a:avLst/>
          </a:prstGeom>
          <a:solidFill>
            <a:srgbClr val="F9F8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799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unito Sans" pitchFamily="2" charset="77"/>
              <a:ea typeface="+mn-ea"/>
              <a:cs typeface="+mn-cs"/>
            </a:endParaRPr>
          </a:p>
        </p:txBody>
      </p:sp>
      <p:sp>
        <p:nvSpPr>
          <p:cNvPr id="20" name="Текст 78">
            <a:extLst>
              <a:ext uri="{FF2B5EF4-FFF2-40B4-BE49-F238E27FC236}">
                <a16:creationId xmlns:a16="http://schemas.microsoft.com/office/drawing/2014/main" id="{A080BADD-5FC8-413C-9AB9-0FAE80B4C0F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8810" y="424684"/>
            <a:ext cx="9352702" cy="263149"/>
          </a:xfrm>
          <a:prstGeom prst="rect">
            <a:avLst/>
          </a:prstGeom>
        </p:spPr>
        <p:txBody>
          <a:bodyPr lIns="0" anchor="ctr">
            <a:spAutoFit/>
          </a:bodyPr>
          <a:lstStyle>
            <a:lvl1pPr marL="0" indent="0">
              <a:buFontTx/>
              <a:buNone/>
              <a:defRPr sz="1200" b="0" i="0">
                <a:solidFill>
                  <a:schemeClr val="tx1"/>
                </a:solidFill>
                <a:latin typeface="Nunito Sans Light" pitchFamily="2" charset="77"/>
              </a:defRPr>
            </a:lvl1pPr>
            <a:lvl2pPr marL="457154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2pPr>
            <a:lvl3pPr marL="914309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3pPr>
            <a:lvl4pPr marL="1371462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4pPr>
            <a:lvl5pPr marL="1828616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5pPr>
          </a:lstStyle>
          <a:p>
            <a:pPr lvl="0"/>
            <a:endParaRPr lang="ru-RU" dirty="0"/>
          </a:p>
        </p:txBody>
      </p:sp>
      <p:pic>
        <p:nvPicPr>
          <p:cNvPr id="21" name="Graphic 16">
            <a:extLst>
              <a:ext uri="{FF2B5EF4-FFF2-40B4-BE49-F238E27FC236}">
                <a16:creationId xmlns:a16="http://schemas.microsoft.com/office/drawing/2014/main" id="{E940AC7F-65C6-40BC-8B6C-54BD729ACEE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26006" y="477727"/>
            <a:ext cx="750299" cy="539625"/>
          </a:xfrm>
          <a:prstGeom prst="rect">
            <a:avLst/>
          </a:prstGeom>
        </p:spPr>
      </p:pic>
      <p:sp>
        <p:nvSpPr>
          <p:cNvPr id="28" name="Текст 78">
            <a:extLst>
              <a:ext uri="{FF2B5EF4-FFF2-40B4-BE49-F238E27FC236}">
                <a16:creationId xmlns:a16="http://schemas.microsoft.com/office/drawing/2014/main" id="{24E40111-99A7-48BB-9042-D1165932B1F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33478" y="753686"/>
            <a:ext cx="9388789" cy="323775"/>
          </a:xfrm>
          <a:prstGeom prst="rect">
            <a:avLst/>
          </a:prstGeom>
        </p:spPr>
        <p:txBody>
          <a:bodyPr lIns="36000" anchor="ctr"/>
          <a:lstStyle>
            <a:lvl1pPr marL="0" indent="0">
              <a:buFontTx/>
              <a:buNone/>
              <a:defRPr sz="3199" b="0" i="0">
                <a:solidFill>
                  <a:srgbClr val="1E22AA"/>
                </a:solidFill>
                <a:latin typeface="Nunito Sans Light" pitchFamily="2" charset="77"/>
              </a:defRPr>
            </a:lvl1pPr>
            <a:lvl2pPr marL="457154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2pPr>
            <a:lvl3pPr marL="914309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3pPr>
            <a:lvl4pPr marL="1371462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4pPr>
            <a:lvl5pPr marL="1828616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5pPr>
          </a:lstStyle>
          <a:p>
            <a:pPr lvl="0"/>
            <a:endParaRPr lang="ru-RU" dirty="0"/>
          </a:p>
        </p:txBody>
      </p:sp>
      <p:sp>
        <p:nvSpPr>
          <p:cNvPr id="41" name="Рисунок 2">
            <a:extLst>
              <a:ext uri="{FF2B5EF4-FFF2-40B4-BE49-F238E27FC236}">
                <a16:creationId xmlns:a16="http://schemas.microsoft.com/office/drawing/2014/main" id="{A4D12169-15BD-408C-9C78-E47395540C6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096001" y="1563072"/>
            <a:ext cx="5507191" cy="2431741"/>
          </a:xfrm>
          <a:prstGeom prst="rect">
            <a:avLst/>
          </a:prstGeom>
          <a:solidFill>
            <a:srgbClr val="F0F1F6"/>
          </a:solidFill>
        </p:spPr>
        <p:txBody>
          <a:bodyPr/>
          <a:lstStyle>
            <a:lvl1pPr>
              <a:defRPr b="0" i="0">
                <a:latin typeface="Nunito Sans Light" pitchFamily="2" charset="77"/>
              </a:defRPr>
            </a:lvl1pPr>
          </a:lstStyle>
          <a:p>
            <a:endParaRPr lang="ru-RU" dirty="0"/>
          </a:p>
        </p:txBody>
      </p:sp>
      <p:sp>
        <p:nvSpPr>
          <p:cNvPr id="3" name="Диаграмма 2">
            <a:extLst>
              <a:ext uri="{FF2B5EF4-FFF2-40B4-BE49-F238E27FC236}">
                <a16:creationId xmlns:a16="http://schemas.microsoft.com/office/drawing/2014/main" id="{E0EB37B2-E89A-4444-B425-55A2C7843839}"/>
              </a:ext>
            </a:extLst>
          </p:cNvPr>
          <p:cNvSpPr>
            <a:spLocks noGrp="1"/>
          </p:cNvSpPr>
          <p:nvPr>
            <p:ph type="chart" sz="quarter" idx="43"/>
          </p:nvPr>
        </p:nvSpPr>
        <p:spPr>
          <a:xfrm>
            <a:off x="625313" y="1563326"/>
            <a:ext cx="5280655" cy="243148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Nunito Sans Light" pitchFamily="2" charset="77"/>
              </a:defRPr>
            </a:lvl1pPr>
          </a:lstStyle>
          <a:p>
            <a:endParaRPr lang="ru-RU" dirty="0"/>
          </a:p>
        </p:txBody>
      </p:sp>
      <p:sp>
        <p:nvSpPr>
          <p:cNvPr id="46" name="Текст 4">
            <a:extLst>
              <a:ext uri="{FF2B5EF4-FFF2-40B4-BE49-F238E27FC236}">
                <a16:creationId xmlns:a16="http://schemas.microsoft.com/office/drawing/2014/main" id="{4E25CDD9-0FEB-48BF-A252-99F76D43A8C9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826518" y="4933754"/>
            <a:ext cx="1366481" cy="45011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799"/>
              </a:spcBef>
              <a:buFontTx/>
              <a:buNone/>
              <a:defRPr sz="3199" b="0" i="0">
                <a:solidFill>
                  <a:schemeClr val="tx1"/>
                </a:solidFill>
                <a:latin typeface="Nunito Sans Light" pitchFamily="2" charset="77"/>
              </a:defRPr>
            </a:lvl1pPr>
            <a:lvl2pPr marL="457154" indent="0">
              <a:buFontTx/>
              <a:buNone/>
              <a:defRPr sz="1799">
                <a:latin typeface="Futura PT Light" panose="020B0402020204020303" pitchFamily="34" charset="-52"/>
              </a:defRPr>
            </a:lvl2pPr>
            <a:lvl3pPr marL="914309" indent="0">
              <a:buFontTx/>
              <a:buNone/>
              <a:defRPr sz="1799">
                <a:latin typeface="Futura PT Light" panose="020B0402020204020303" pitchFamily="34" charset="-52"/>
              </a:defRPr>
            </a:lvl3pPr>
            <a:lvl4pPr marL="1371462" indent="0">
              <a:buFontTx/>
              <a:buNone/>
              <a:defRPr sz="1799">
                <a:latin typeface="Futura PT Light" panose="020B0402020204020303" pitchFamily="34" charset="-52"/>
              </a:defRPr>
            </a:lvl4pPr>
            <a:lvl5pPr marL="1828616" indent="0">
              <a:buFontTx/>
              <a:buNone/>
              <a:defRPr sz="1799">
                <a:latin typeface="Futura PT Light" panose="020B0402020204020303" pitchFamily="34" charset="-52"/>
              </a:defRPr>
            </a:lvl5pPr>
          </a:lstStyle>
          <a:p>
            <a:pPr lvl="0"/>
            <a:r>
              <a:rPr lang="ru-RU" dirty="0"/>
              <a:t>0,0</a:t>
            </a:r>
          </a:p>
        </p:txBody>
      </p:sp>
      <p:sp>
        <p:nvSpPr>
          <p:cNvPr id="47" name="Текст 4">
            <a:extLst>
              <a:ext uri="{FF2B5EF4-FFF2-40B4-BE49-F238E27FC236}">
                <a16:creationId xmlns:a16="http://schemas.microsoft.com/office/drawing/2014/main" id="{4A9C16AA-8FC4-4B12-9DFA-0492E54A2275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8832141" y="5383869"/>
            <a:ext cx="1366479" cy="78427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799"/>
              </a:spcBef>
              <a:buFontTx/>
              <a:buNone/>
              <a:defRPr sz="1400" b="0" i="0">
                <a:solidFill>
                  <a:schemeClr val="tx1"/>
                </a:solidFill>
                <a:latin typeface="Nunito Sans Light" pitchFamily="2" charset="77"/>
              </a:defRPr>
            </a:lvl1pPr>
            <a:lvl2pPr marL="457154" indent="0">
              <a:buFontTx/>
              <a:buNone/>
              <a:defRPr sz="1799">
                <a:latin typeface="Futura PT Light" panose="020B0402020204020303" pitchFamily="34" charset="-52"/>
              </a:defRPr>
            </a:lvl2pPr>
            <a:lvl3pPr marL="914309" indent="0">
              <a:buFontTx/>
              <a:buNone/>
              <a:defRPr sz="1799">
                <a:latin typeface="Futura PT Light" panose="020B0402020204020303" pitchFamily="34" charset="-52"/>
              </a:defRPr>
            </a:lvl3pPr>
            <a:lvl4pPr marL="1371462" indent="0">
              <a:buFontTx/>
              <a:buNone/>
              <a:defRPr sz="1799">
                <a:latin typeface="Futura PT Light" panose="020B0402020204020303" pitchFamily="34" charset="-52"/>
              </a:defRPr>
            </a:lvl4pPr>
            <a:lvl5pPr marL="1828616" indent="0">
              <a:buFontTx/>
              <a:buNone/>
              <a:defRPr sz="1799">
                <a:latin typeface="Futura PT Light" panose="020B0402020204020303" pitchFamily="34" charset="-52"/>
              </a:defRPr>
            </a:lvl5pPr>
          </a:lstStyle>
          <a:p>
            <a:pPr lvl="0"/>
            <a:endParaRPr lang="ru-RU" dirty="0"/>
          </a:p>
        </p:txBody>
      </p:sp>
      <p:sp>
        <p:nvSpPr>
          <p:cNvPr id="61" name="Текст 4">
            <a:extLst>
              <a:ext uri="{FF2B5EF4-FFF2-40B4-BE49-F238E27FC236}">
                <a16:creationId xmlns:a16="http://schemas.microsoft.com/office/drawing/2014/main" id="{091D4BC5-B149-4E9D-8B30-85DAEA5A276E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6070979" y="4940112"/>
            <a:ext cx="1366481" cy="45011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799"/>
              </a:spcBef>
              <a:buFontTx/>
              <a:buNone/>
              <a:defRPr sz="3199" b="0" i="0">
                <a:solidFill>
                  <a:schemeClr val="tx1"/>
                </a:solidFill>
                <a:latin typeface="Nunito Sans Light" pitchFamily="2" charset="77"/>
              </a:defRPr>
            </a:lvl1pPr>
            <a:lvl2pPr marL="457154" indent="0">
              <a:buFontTx/>
              <a:buNone/>
              <a:defRPr sz="1799">
                <a:latin typeface="Futura PT Light" panose="020B0402020204020303" pitchFamily="34" charset="-52"/>
              </a:defRPr>
            </a:lvl2pPr>
            <a:lvl3pPr marL="914309" indent="0">
              <a:buFontTx/>
              <a:buNone/>
              <a:defRPr sz="1799">
                <a:latin typeface="Futura PT Light" panose="020B0402020204020303" pitchFamily="34" charset="-52"/>
              </a:defRPr>
            </a:lvl3pPr>
            <a:lvl4pPr marL="1371462" indent="0">
              <a:buFontTx/>
              <a:buNone/>
              <a:defRPr sz="1799">
                <a:latin typeface="Futura PT Light" panose="020B0402020204020303" pitchFamily="34" charset="-52"/>
              </a:defRPr>
            </a:lvl4pPr>
            <a:lvl5pPr marL="1828616" indent="0">
              <a:buFontTx/>
              <a:buNone/>
              <a:defRPr sz="1799">
                <a:latin typeface="Futura PT Light" panose="020B0402020204020303" pitchFamily="34" charset="-52"/>
              </a:defRPr>
            </a:lvl5pPr>
          </a:lstStyle>
          <a:p>
            <a:pPr lvl="0"/>
            <a:r>
              <a:rPr lang="ru-RU" dirty="0"/>
              <a:t>0,0</a:t>
            </a:r>
          </a:p>
        </p:txBody>
      </p:sp>
      <p:sp>
        <p:nvSpPr>
          <p:cNvPr id="62" name="Текст 4">
            <a:extLst>
              <a:ext uri="{FF2B5EF4-FFF2-40B4-BE49-F238E27FC236}">
                <a16:creationId xmlns:a16="http://schemas.microsoft.com/office/drawing/2014/main" id="{86B44861-0278-4571-8B98-3160498005B6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6076601" y="5390226"/>
            <a:ext cx="1366479" cy="78427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799"/>
              </a:spcBef>
              <a:buFontTx/>
              <a:buNone/>
              <a:defRPr sz="1400" b="0" i="0">
                <a:solidFill>
                  <a:schemeClr val="tx1"/>
                </a:solidFill>
                <a:latin typeface="Nunito Sans Light" pitchFamily="2" charset="77"/>
              </a:defRPr>
            </a:lvl1pPr>
            <a:lvl2pPr marL="457154" indent="0">
              <a:buFontTx/>
              <a:buNone/>
              <a:defRPr sz="1799">
                <a:latin typeface="Futura PT Light" panose="020B0402020204020303" pitchFamily="34" charset="-52"/>
              </a:defRPr>
            </a:lvl2pPr>
            <a:lvl3pPr marL="914309" indent="0">
              <a:buFontTx/>
              <a:buNone/>
              <a:defRPr sz="1799">
                <a:latin typeface="Futura PT Light" panose="020B0402020204020303" pitchFamily="34" charset="-52"/>
              </a:defRPr>
            </a:lvl3pPr>
            <a:lvl4pPr marL="1371462" indent="0">
              <a:buFontTx/>
              <a:buNone/>
              <a:defRPr sz="1799">
                <a:latin typeface="Futura PT Light" panose="020B0402020204020303" pitchFamily="34" charset="-52"/>
              </a:defRPr>
            </a:lvl4pPr>
            <a:lvl5pPr marL="1828616" indent="0">
              <a:buFontTx/>
              <a:buNone/>
              <a:defRPr sz="1799">
                <a:latin typeface="Futura PT Light" panose="020B0402020204020303" pitchFamily="34" charset="-52"/>
              </a:defRPr>
            </a:lvl5pPr>
          </a:lstStyle>
          <a:p>
            <a:pPr lvl="0"/>
            <a:endParaRPr lang="ru-RU" dirty="0"/>
          </a:p>
        </p:txBody>
      </p:sp>
      <p:sp>
        <p:nvSpPr>
          <p:cNvPr id="65" name="Текст 4">
            <a:extLst>
              <a:ext uri="{FF2B5EF4-FFF2-40B4-BE49-F238E27FC236}">
                <a16:creationId xmlns:a16="http://schemas.microsoft.com/office/drawing/2014/main" id="{FDD53D50-1B37-4664-9E3E-10C0F8FC9057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3359153" y="4940084"/>
            <a:ext cx="1366481" cy="45011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799"/>
              </a:spcBef>
              <a:buFontTx/>
              <a:buNone/>
              <a:defRPr sz="3199" b="0" i="0">
                <a:solidFill>
                  <a:schemeClr val="tx1"/>
                </a:solidFill>
                <a:latin typeface="Nunito Sans Light" pitchFamily="2" charset="77"/>
              </a:defRPr>
            </a:lvl1pPr>
            <a:lvl2pPr marL="457154" indent="0">
              <a:buFontTx/>
              <a:buNone/>
              <a:defRPr sz="1799">
                <a:latin typeface="Futura PT Light" panose="020B0402020204020303" pitchFamily="34" charset="-52"/>
              </a:defRPr>
            </a:lvl2pPr>
            <a:lvl3pPr marL="914309" indent="0">
              <a:buFontTx/>
              <a:buNone/>
              <a:defRPr sz="1799">
                <a:latin typeface="Futura PT Light" panose="020B0402020204020303" pitchFamily="34" charset="-52"/>
              </a:defRPr>
            </a:lvl3pPr>
            <a:lvl4pPr marL="1371462" indent="0">
              <a:buFontTx/>
              <a:buNone/>
              <a:defRPr sz="1799">
                <a:latin typeface="Futura PT Light" panose="020B0402020204020303" pitchFamily="34" charset="-52"/>
              </a:defRPr>
            </a:lvl4pPr>
            <a:lvl5pPr marL="1828616" indent="0">
              <a:buFontTx/>
              <a:buNone/>
              <a:defRPr sz="1799">
                <a:latin typeface="Futura PT Light" panose="020B0402020204020303" pitchFamily="34" charset="-52"/>
              </a:defRPr>
            </a:lvl5pPr>
          </a:lstStyle>
          <a:p>
            <a:pPr lvl="0"/>
            <a:r>
              <a:rPr lang="ru-RU" dirty="0"/>
              <a:t>0,0</a:t>
            </a:r>
          </a:p>
        </p:txBody>
      </p:sp>
      <p:sp>
        <p:nvSpPr>
          <p:cNvPr id="66" name="Текст 4">
            <a:extLst>
              <a:ext uri="{FF2B5EF4-FFF2-40B4-BE49-F238E27FC236}">
                <a16:creationId xmlns:a16="http://schemas.microsoft.com/office/drawing/2014/main" id="{4BC981B1-5B04-4D67-B075-C1499D47E545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3364775" y="5390198"/>
            <a:ext cx="1366479" cy="78427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799"/>
              </a:spcBef>
              <a:buFontTx/>
              <a:buNone/>
              <a:defRPr sz="1400" b="0" i="0">
                <a:solidFill>
                  <a:schemeClr val="tx1"/>
                </a:solidFill>
                <a:latin typeface="Nunito Sans Light" pitchFamily="2" charset="77"/>
              </a:defRPr>
            </a:lvl1pPr>
            <a:lvl2pPr marL="457154" indent="0">
              <a:buFontTx/>
              <a:buNone/>
              <a:defRPr sz="1799">
                <a:latin typeface="Futura PT Light" panose="020B0402020204020303" pitchFamily="34" charset="-52"/>
              </a:defRPr>
            </a:lvl2pPr>
            <a:lvl3pPr marL="914309" indent="0">
              <a:buFontTx/>
              <a:buNone/>
              <a:defRPr sz="1799">
                <a:latin typeface="Futura PT Light" panose="020B0402020204020303" pitchFamily="34" charset="-52"/>
              </a:defRPr>
            </a:lvl3pPr>
            <a:lvl4pPr marL="1371462" indent="0">
              <a:buFontTx/>
              <a:buNone/>
              <a:defRPr sz="1799">
                <a:latin typeface="Futura PT Light" panose="020B0402020204020303" pitchFamily="34" charset="-52"/>
              </a:defRPr>
            </a:lvl4pPr>
            <a:lvl5pPr marL="1828616" indent="0">
              <a:buFontTx/>
              <a:buNone/>
              <a:defRPr sz="1799">
                <a:latin typeface="Futura PT Light" panose="020B0402020204020303" pitchFamily="34" charset="-52"/>
              </a:defRPr>
            </a:lvl5pPr>
          </a:lstStyle>
          <a:p>
            <a:pPr lvl="0"/>
            <a:endParaRPr lang="ru-RU" dirty="0"/>
          </a:p>
        </p:txBody>
      </p:sp>
      <p:sp>
        <p:nvSpPr>
          <p:cNvPr id="69" name="Текст 4">
            <a:extLst>
              <a:ext uri="{FF2B5EF4-FFF2-40B4-BE49-F238E27FC236}">
                <a16:creationId xmlns:a16="http://schemas.microsoft.com/office/drawing/2014/main" id="{5FDEC3AE-AE1C-48F6-B57B-795F1D42A07D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603613" y="4946442"/>
            <a:ext cx="1366481" cy="45011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799"/>
              </a:spcBef>
              <a:buFontTx/>
              <a:buNone/>
              <a:defRPr sz="3199" b="0" i="0">
                <a:solidFill>
                  <a:schemeClr val="tx1"/>
                </a:solidFill>
                <a:latin typeface="Nunito Sans Light" pitchFamily="2" charset="77"/>
              </a:defRPr>
            </a:lvl1pPr>
            <a:lvl2pPr marL="457154" indent="0">
              <a:buFontTx/>
              <a:buNone/>
              <a:defRPr sz="1799">
                <a:latin typeface="Futura PT Light" panose="020B0402020204020303" pitchFamily="34" charset="-52"/>
              </a:defRPr>
            </a:lvl2pPr>
            <a:lvl3pPr marL="914309" indent="0">
              <a:buFontTx/>
              <a:buNone/>
              <a:defRPr sz="1799">
                <a:latin typeface="Futura PT Light" panose="020B0402020204020303" pitchFamily="34" charset="-52"/>
              </a:defRPr>
            </a:lvl3pPr>
            <a:lvl4pPr marL="1371462" indent="0">
              <a:buFontTx/>
              <a:buNone/>
              <a:defRPr sz="1799">
                <a:latin typeface="Futura PT Light" panose="020B0402020204020303" pitchFamily="34" charset="-52"/>
              </a:defRPr>
            </a:lvl4pPr>
            <a:lvl5pPr marL="1828616" indent="0">
              <a:buFontTx/>
              <a:buNone/>
              <a:defRPr sz="1799">
                <a:latin typeface="Futura PT Light" panose="020B0402020204020303" pitchFamily="34" charset="-52"/>
              </a:defRPr>
            </a:lvl5pPr>
          </a:lstStyle>
          <a:p>
            <a:pPr lvl="0"/>
            <a:r>
              <a:rPr lang="ru-RU" dirty="0"/>
              <a:t>0,0</a:t>
            </a:r>
          </a:p>
        </p:txBody>
      </p:sp>
      <p:sp>
        <p:nvSpPr>
          <p:cNvPr id="70" name="Текст 4">
            <a:extLst>
              <a:ext uri="{FF2B5EF4-FFF2-40B4-BE49-F238E27FC236}">
                <a16:creationId xmlns:a16="http://schemas.microsoft.com/office/drawing/2014/main" id="{2ECA3D94-88F3-4507-AE9A-E4F4496196C5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>
          <a:xfrm>
            <a:off x="609236" y="5396556"/>
            <a:ext cx="1366479" cy="78427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799"/>
              </a:spcBef>
              <a:buFontTx/>
              <a:buNone/>
              <a:defRPr sz="1400" b="0" i="0">
                <a:solidFill>
                  <a:schemeClr val="tx1"/>
                </a:solidFill>
                <a:latin typeface="Nunito Sans Light" pitchFamily="2" charset="77"/>
              </a:defRPr>
            </a:lvl1pPr>
            <a:lvl2pPr marL="457154" indent="0">
              <a:buFontTx/>
              <a:buNone/>
              <a:defRPr sz="1799">
                <a:latin typeface="Futura PT Light" panose="020B0402020204020303" pitchFamily="34" charset="-52"/>
              </a:defRPr>
            </a:lvl2pPr>
            <a:lvl3pPr marL="914309" indent="0">
              <a:buFontTx/>
              <a:buNone/>
              <a:defRPr sz="1799">
                <a:latin typeface="Futura PT Light" panose="020B0402020204020303" pitchFamily="34" charset="-52"/>
              </a:defRPr>
            </a:lvl3pPr>
            <a:lvl4pPr marL="1371462" indent="0">
              <a:buFontTx/>
              <a:buNone/>
              <a:defRPr sz="1799">
                <a:latin typeface="Futura PT Light" panose="020B0402020204020303" pitchFamily="34" charset="-52"/>
              </a:defRPr>
            </a:lvl4pPr>
            <a:lvl5pPr marL="1828616" indent="0">
              <a:buFontTx/>
              <a:buNone/>
              <a:defRPr sz="1799">
                <a:latin typeface="Futura PT Light" panose="020B0402020204020303" pitchFamily="34" charset="-52"/>
              </a:defRPr>
            </a:lvl5pPr>
          </a:lstStyle>
          <a:p>
            <a:pPr lvl="0"/>
            <a:endParaRPr lang="ru-RU" dirty="0"/>
          </a:p>
        </p:txBody>
      </p:sp>
      <p:sp>
        <p:nvSpPr>
          <p:cNvPr id="17" name="Номер слайда 5">
            <a:extLst>
              <a:ext uri="{FF2B5EF4-FFF2-40B4-BE49-F238E27FC236}">
                <a16:creationId xmlns:a16="http://schemas.microsoft.com/office/drawing/2014/main" id="{D0A7A260-AA0C-449A-9B97-217A743032EF}"/>
              </a:ext>
            </a:extLst>
          </p:cNvPr>
          <p:cNvSpPr txBox="1">
            <a:spLocks/>
          </p:cNvSpPr>
          <p:nvPr userDrawn="1"/>
        </p:nvSpPr>
        <p:spPr>
          <a:xfrm>
            <a:off x="10883900" y="6610350"/>
            <a:ext cx="682625" cy="247650"/>
          </a:xfrm>
          <a:prstGeom prst="rect">
            <a:avLst/>
          </a:prstGeom>
          <a:solidFill>
            <a:srgbClr val="E1DCF0">
              <a:alpha val="49804"/>
            </a:srgbClr>
          </a:solidFill>
        </p:spPr>
        <p:txBody>
          <a:bodyPr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8CD8CDE7-E2C6-4DFC-9859-BA19C2EE985E}" type="slidenum">
              <a:rPr lang="ru-RU" sz="1000" b="0" i="0" smtClean="0">
                <a:latin typeface="Nunito Sans Light" pitchFamily="2" charset="77"/>
              </a:rPr>
              <a:pPr algn="ctr"/>
              <a:t>‹#›</a:t>
            </a:fld>
            <a:endParaRPr lang="ru-RU" sz="1000" b="0" i="0" dirty="0">
              <a:latin typeface="Nunito Sans Ligh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611588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ар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Изображение выглядит как темный, освещенный&#10;&#10;Автоматически созданное описание">
            <a:extLst>
              <a:ext uri="{FF2B5EF4-FFF2-40B4-BE49-F238E27FC236}">
                <a16:creationId xmlns:a16="http://schemas.microsoft.com/office/drawing/2014/main" id="{A12C1100-ED76-4246-A735-3AEABAD036B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301194" y="-74233"/>
            <a:ext cx="11527175" cy="7458976"/>
          </a:xfrm>
          <a:prstGeom prst="rect">
            <a:avLst/>
          </a:prstGeom>
        </p:spPr>
      </p:pic>
      <p:sp>
        <p:nvSpPr>
          <p:cNvPr id="9" name="Текст 78">
            <a:extLst>
              <a:ext uri="{FF2B5EF4-FFF2-40B4-BE49-F238E27FC236}">
                <a16:creationId xmlns:a16="http://schemas.microsoft.com/office/drawing/2014/main" id="{B6715B5B-5410-4A30-8830-8111CD3F6FE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53192" y="3429001"/>
            <a:ext cx="1098135" cy="214539"/>
          </a:xfrm>
          <a:prstGeom prst="rect">
            <a:avLst/>
          </a:prstGeom>
        </p:spPr>
        <p:txBody>
          <a:bodyPr anchor="t"/>
          <a:lstStyle>
            <a:lvl1pPr marL="171399" indent="-171399">
              <a:buClr>
                <a:srgbClr val="1E22AA"/>
              </a:buClr>
              <a:buSzPct val="150000"/>
              <a:buFont typeface="Arial" panose="020B0604020202020204" pitchFamily="34" charset="0"/>
              <a:buChar char="•"/>
              <a:defRPr sz="1000" b="0" i="0">
                <a:solidFill>
                  <a:srgbClr val="1E22AA"/>
                </a:solidFill>
                <a:latin typeface="Nunito Sans Light" pitchFamily="2" charset="77"/>
              </a:defRPr>
            </a:lvl1pPr>
            <a:lvl2pPr marL="457154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2pPr>
            <a:lvl3pPr marL="914309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3pPr>
            <a:lvl4pPr marL="1371462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4pPr>
            <a:lvl5pPr marL="1828616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5pPr>
          </a:lstStyle>
          <a:p>
            <a:pPr lvl="0"/>
            <a:r>
              <a:rPr lang="en-US" dirty="0"/>
              <a:t>Lorem Ipsum</a:t>
            </a:r>
            <a:endParaRPr lang="ru-RU" dirty="0"/>
          </a:p>
        </p:txBody>
      </p:sp>
      <p:sp>
        <p:nvSpPr>
          <p:cNvPr id="10" name="Текст 78">
            <a:extLst>
              <a:ext uri="{FF2B5EF4-FFF2-40B4-BE49-F238E27FC236}">
                <a16:creationId xmlns:a16="http://schemas.microsoft.com/office/drawing/2014/main" id="{6430E12F-A974-4699-9D88-C8DD72A1702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54619" y="4054169"/>
            <a:ext cx="1098135" cy="214539"/>
          </a:xfrm>
          <a:prstGeom prst="rect">
            <a:avLst/>
          </a:prstGeom>
        </p:spPr>
        <p:txBody>
          <a:bodyPr anchor="t"/>
          <a:lstStyle>
            <a:lvl1pPr marL="171399" indent="-171399">
              <a:buClr>
                <a:srgbClr val="1E22AA"/>
              </a:buClr>
              <a:buSzPct val="150000"/>
              <a:buFont typeface="Arial" panose="020B0604020202020204" pitchFamily="34" charset="0"/>
              <a:buChar char="•"/>
              <a:defRPr sz="1000" b="0" i="0">
                <a:solidFill>
                  <a:srgbClr val="1E22AA"/>
                </a:solidFill>
                <a:latin typeface="Nunito Sans Light" pitchFamily="2" charset="77"/>
              </a:defRPr>
            </a:lvl1pPr>
            <a:lvl2pPr marL="457154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2pPr>
            <a:lvl3pPr marL="914309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3pPr>
            <a:lvl4pPr marL="1371462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4pPr>
            <a:lvl5pPr marL="1828616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5pPr>
          </a:lstStyle>
          <a:p>
            <a:pPr lvl="0"/>
            <a:r>
              <a:rPr lang="en-US" dirty="0"/>
              <a:t>Lorem Ipsum</a:t>
            </a:r>
            <a:endParaRPr lang="ru-RU" dirty="0"/>
          </a:p>
        </p:txBody>
      </p:sp>
      <p:sp>
        <p:nvSpPr>
          <p:cNvPr id="11" name="Текст 78">
            <a:extLst>
              <a:ext uri="{FF2B5EF4-FFF2-40B4-BE49-F238E27FC236}">
                <a16:creationId xmlns:a16="http://schemas.microsoft.com/office/drawing/2014/main" id="{B88C805F-22E8-4F17-8B44-7F6E86B7DB2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46258" y="3214461"/>
            <a:ext cx="1098135" cy="214539"/>
          </a:xfrm>
          <a:prstGeom prst="rect">
            <a:avLst/>
          </a:prstGeom>
        </p:spPr>
        <p:txBody>
          <a:bodyPr anchor="t"/>
          <a:lstStyle>
            <a:lvl1pPr marL="171399" indent="-171399">
              <a:buClr>
                <a:srgbClr val="1E22AA"/>
              </a:buClr>
              <a:buSzPct val="150000"/>
              <a:buFont typeface="Arial" panose="020B0604020202020204" pitchFamily="34" charset="0"/>
              <a:buChar char="•"/>
              <a:defRPr sz="1000" b="0" i="0">
                <a:solidFill>
                  <a:srgbClr val="1E22AA"/>
                </a:solidFill>
                <a:latin typeface="Nunito Sans Light" pitchFamily="2" charset="77"/>
              </a:defRPr>
            </a:lvl1pPr>
            <a:lvl2pPr marL="457154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2pPr>
            <a:lvl3pPr marL="914309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3pPr>
            <a:lvl4pPr marL="1371462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4pPr>
            <a:lvl5pPr marL="1828616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5pPr>
          </a:lstStyle>
          <a:p>
            <a:pPr lvl="0"/>
            <a:r>
              <a:rPr lang="en-US" dirty="0"/>
              <a:t>Lorem Ipsum</a:t>
            </a:r>
            <a:endParaRPr lang="ru-RU" dirty="0"/>
          </a:p>
        </p:txBody>
      </p:sp>
      <p:sp>
        <p:nvSpPr>
          <p:cNvPr id="12" name="Текст 78">
            <a:extLst>
              <a:ext uri="{FF2B5EF4-FFF2-40B4-BE49-F238E27FC236}">
                <a16:creationId xmlns:a16="http://schemas.microsoft.com/office/drawing/2014/main" id="{7C19AA2C-09C5-4C30-B61C-73CEF818DC8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47686" y="3796583"/>
            <a:ext cx="1098135" cy="214539"/>
          </a:xfrm>
          <a:prstGeom prst="rect">
            <a:avLst/>
          </a:prstGeom>
        </p:spPr>
        <p:txBody>
          <a:bodyPr anchor="t"/>
          <a:lstStyle>
            <a:lvl1pPr marL="171399" indent="-171399">
              <a:buClr>
                <a:srgbClr val="1E22AA"/>
              </a:buClr>
              <a:buSzPct val="150000"/>
              <a:buFont typeface="Arial" panose="020B0604020202020204" pitchFamily="34" charset="0"/>
              <a:buChar char="•"/>
              <a:defRPr sz="1000" b="0" i="0">
                <a:solidFill>
                  <a:srgbClr val="1E22AA"/>
                </a:solidFill>
                <a:latin typeface="Nunito Sans Light" pitchFamily="2" charset="77"/>
              </a:defRPr>
            </a:lvl1pPr>
            <a:lvl2pPr marL="457154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2pPr>
            <a:lvl3pPr marL="914309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3pPr>
            <a:lvl4pPr marL="1371462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4pPr>
            <a:lvl5pPr marL="1828616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5pPr>
          </a:lstStyle>
          <a:p>
            <a:pPr lvl="0"/>
            <a:r>
              <a:rPr lang="en-US" dirty="0"/>
              <a:t>Lorem Ipsum</a:t>
            </a:r>
            <a:endParaRPr lang="ru-RU" dirty="0"/>
          </a:p>
        </p:txBody>
      </p:sp>
      <p:sp>
        <p:nvSpPr>
          <p:cNvPr id="13" name="Текст 78">
            <a:extLst>
              <a:ext uri="{FF2B5EF4-FFF2-40B4-BE49-F238E27FC236}">
                <a16:creationId xmlns:a16="http://schemas.microsoft.com/office/drawing/2014/main" id="{16474BEF-B77E-43AC-A008-F59CB9C6660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880380" y="4640817"/>
            <a:ext cx="1614889" cy="511333"/>
          </a:xfrm>
          <a:prstGeom prst="rect">
            <a:avLst/>
          </a:prstGeom>
        </p:spPr>
        <p:txBody>
          <a:bodyPr lIns="0" rIns="0" anchor="ctr"/>
          <a:lstStyle>
            <a:lvl1pPr marL="0" indent="0">
              <a:buFontTx/>
              <a:buNone/>
              <a:defRPr sz="3599" b="0" i="0">
                <a:solidFill>
                  <a:srgbClr val="1E22AA"/>
                </a:solidFill>
                <a:latin typeface="Nunito Sans Light" pitchFamily="2" charset="77"/>
              </a:defRPr>
            </a:lvl1pPr>
            <a:lvl2pPr marL="457154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2pPr>
            <a:lvl3pPr marL="914309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3pPr>
            <a:lvl4pPr marL="1371462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4pPr>
            <a:lvl5pPr marL="1828616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5pPr>
          </a:lstStyle>
          <a:p>
            <a:pPr lvl="0"/>
            <a:r>
              <a:rPr lang="en-US" dirty="0"/>
              <a:t>0000</a:t>
            </a:r>
            <a:endParaRPr lang="ru-RU" dirty="0"/>
          </a:p>
        </p:txBody>
      </p:sp>
      <p:sp>
        <p:nvSpPr>
          <p:cNvPr id="14" name="Текст 78">
            <a:extLst>
              <a:ext uri="{FF2B5EF4-FFF2-40B4-BE49-F238E27FC236}">
                <a16:creationId xmlns:a16="http://schemas.microsoft.com/office/drawing/2014/main" id="{A6E4E956-2365-4826-81C2-1679F824418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880380" y="5179093"/>
            <a:ext cx="1443178" cy="323776"/>
          </a:xfrm>
          <a:prstGeom prst="rect">
            <a:avLst/>
          </a:prstGeom>
        </p:spPr>
        <p:txBody>
          <a:bodyPr lIns="0" rIns="0" anchor="ctr"/>
          <a:lstStyle>
            <a:lvl1pPr marL="0" indent="0">
              <a:buFontTx/>
              <a:buNone/>
              <a:defRPr sz="1200" b="0" i="0">
                <a:solidFill>
                  <a:schemeClr val="tx1"/>
                </a:solidFill>
                <a:latin typeface="Nunito Sans Light" pitchFamily="2" charset="77"/>
              </a:defRPr>
            </a:lvl1pPr>
            <a:lvl2pPr marL="457154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2pPr>
            <a:lvl3pPr marL="914309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3pPr>
            <a:lvl4pPr marL="1371462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4pPr>
            <a:lvl5pPr marL="1828616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5pPr>
          </a:lstStyle>
          <a:p>
            <a:pPr lvl="0"/>
            <a:endParaRPr lang="ru-RU" dirty="0"/>
          </a:p>
        </p:txBody>
      </p:sp>
      <p:sp>
        <p:nvSpPr>
          <p:cNvPr id="15" name="Текст 78">
            <a:extLst>
              <a:ext uri="{FF2B5EF4-FFF2-40B4-BE49-F238E27FC236}">
                <a16:creationId xmlns:a16="http://schemas.microsoft.com/office/drawing/2014/main" id="{933A31C4-6AE5-4305-8D8A-D23FA1C7DC7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8810" y="424684"/>
            <a:ext cx="9352702" cy="263149"/>
          </a:xfrm>
          <a:prstGeom prst="rect">
            <a:avLst/>
          </a:prstGeom>
        </p:spPr>
        <p:txBody>
          <a:bodyPr lIns="0" anchor="ctr">
            <a:spAutoFit/>
          </a:bodyPr>
          <a:lstStyle>
            <a:lvl1pPr marL="0" indent="0">
              <a:buFontTx/>
              <a:buNone/>
              <a:defRPr sz="1200" b="0" i="0">
                <a:solidFill>
                  <a:schemeClr val="tx1"/>
                </a:solidFill>
                <a:latin typeface="Nunito Sans Light" pitchFamily="2" charset="77"/>
              </a:defRPr>
            </a:lvl1pPr>
            <a:lvl2pPr marL="457154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2pPr>
            <a:lvl3pPr marL="914309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3pPr>
            <a:lvl4pPr marL="1371462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4pPr>
            <a:lvl5pPr marL="1828616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5pPr>
          </a:lstStyle>
          <a:p>
            <a:pPr lvl="0"/>
            <a:endParaRPr lang="ru-RU" dirty="0"/>
          </a:p>
        </p:txBody>
      </p:sp>
      <p:pic>
        <p:nvPicPr>
          <p:cNvPr id="16" name="Graphic 16">
            <a:extLst>
              <a:ext uri="{FF2B5EF4-FFF2-40B4-BE49-F238E27FC236}">
                <a16:creationId xmlns:a16="http://schemas.microsoft.com/office/drawing/2014/main" id="{84549CFE-0261-4BD3-8FAC-6C2B9DBB8F4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826006" y="477727"/>
            <a:ext cx="750299" cy="539625"/>
          </a:xfrm>
          <a:prstGeom prst="rect">
            <a:avLst/>
          </a:prstGeom>
        </p:spPr>
      </p:pic>
      <p:sp>
        <p:nvSpPr>
          <p:cNvPr id="17" name="Текст 78">
            <a:extLst>
              <a:ext uri="{FF2B5EF4-FFF2-40B4-BE49-F238E27FC236}">
                <a16:creationId xmlns:a16="http://schemas.microsoft.com/office/drawing/2014/main" id="{F7E369C7-4D76-486A-B76C-AA861FAD718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33478" y="753686"/>
            <a:ext cx="9388789" cy="323775"/>
          </a:xfrm>
          <a:prstGeom prst="rect">
            <a:avLst/>
          </a:prstGeom>
        </p:spPr>
        <p:txBody>
          <a:bodyPr lIns="36000" anchor="ctr"/>
          <a:lstStyle>
            <a:lvl1pPr marL="0" indent="0">
              <a:buFontTx/>
              <a:buNone/>
              <a:defRPr sz="3199" b="0" i="0">
                <a:solidFill>
                  <a:srgbClr val="1E22AA"/>
                </a:solidFill>
                <a:latin typeface="Nunito Sans Light" pitchFamily="2" charset="77"/>
              </a:defRPr>
            </a:lvl1pPr>
            <a:lvl2pPr marL="457154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2pPr>
            <a:lvl3pPr marL="914309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3pPr>
            <a:lvl4pPr marL="1371462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4pPr>
            <a:lvl5pPr marL="1828616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5pPr>
          </a:lstStyle>
          <a:p>
            <a:pPr lvl="0"/>
            <a:endParaRPr lang="ru-RU" dirty="0"/>
          </a:p>
        </p:txBody>
      </p:sp>
      <p:sp>
        <p:nvSpPr>
          <p:cNvPr id="18" name="Номер слайда 5">
            <a:extLst>
              <a:ext uri="{FF2B5EF4-FFF2-40B4-BE49-F238E27FC236}">
                <a16:creationId xmlns:a16="http://schemas.microsoft.com/office/drawing/2014/main" id="{1FBB065E-6A9D-408D-8331-DE09A4D67CFD}"/>
              </a:ext>
            </a:extLst>
          </p:cNvPr>
          <p:cNvSpPr txBox="1">
            <a:spLocks/>
          </p:cNvSpPr>
          <p:nvPr userDrawn="1"/>
        </p:nvSpPr>
        <p:spPr>
          <a:xfrm>
            <a:off x="10883900" y="6610350"/>
            <a:ext cx="682625" cy="247650"/>
          </a:xfrm>
          <a:prstGeom prst="rect">
            <a:avLst/>
          </a:prstGeom>
          <a:solidFill>
            <a:srgbClr val="E1DCF0">
              <a:alpha val="49804"/>
            </a:srgbClr>
          </a:solidFill>
        </p:spPr>
        <p:txBody>
          <a:bodyPr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8CD8CDE7-E2C6-4DFC-9859-BA19C2EE985E}" type="slidenum">
              <a:rPr lang="ru-RU" sz="1000" b="0" i="0" smtClean="0">
                <a:latin typeface="Nunito Sans Light" pitchFamily="2" charset="77"/>
              </a:rPr>
              <a:pPr algn="ctr"/>
              <a:t>‹#›</a:t>
            </a:fld>
            <a:endParaRPr lang="ru-RU" sz="1000" b="0" i="0" dirty="0">
              <a:latin typeface="Nunito Sans Ligh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5787427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39">
          <p15:clr>
            <a:srgbClr val="FBAE40"/>
          </p15:clr>
        </p15:guide>
        <p15:guide id="2" orient="horz" pos="346">
          <p15:clr>
            <a:srgbClr val="FBAE40"/>
          </p15:clr>
        </p15:guide>
        <p15:guide id="3" pos="7243">
          <p15:clr>
            <a:srgbClr val="FBAE40"/>
          </p15:clr>
        </p15:guide>
        <p15:guide id="4" orient="horz" pos="3975">
          <p15:clr>
            <a:srgbClr val="FBAE40"/>
          </p15:clr>
        </p15:guide>
        <p15:guide id="5" orient="horz" pos="709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 и 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Рисунок 2">
            <a:extLst>
              <a:ext uri="{FF2B5EF4-FFF2-40B4-BE49-F238E27FC236}">
                <a16:creationId xmlns:a16="http://schemas.microsoft.com/office/drawing/2014/main" id="{56862967-EB85-47C1-A786-01EF2817764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096000" y="1853182"/>
            <a:ext cx="5470687" cy="3870552"/>
          </a:xfrm>
          <a:prstGeom prst="rect">
            <a:avLst/>
          </a:prstGeom>
          <a:solidFill>
            <a:srgbClr val="F0F1F6"/>
          </a:solidFill>
        </p:spPr>
        <p:txBody>
          <a:bodyPr/>
          <a:lstStyle>
            <a:lvl1pPr>
              <a:defRPr b="0" i="0">
                <a:latin typeface="Nunito Sans Light" pitchFamily="2" charset="77"/>
              </a:defRPr>
            </a:lvl1pPr>
          </a:lstStyle>
          <a:p>
            <a:endParaRPr lang="ru-RU" dirty="0"/>
          </a:p>
        </p:txBody>
      </p:sp>
      <p:sp>
        <p:nvSpPr>
          <p:cNvPr id="7" name="Текст 4">
            <a:extLst>
              <a:ext uri="{FF2B5EF4-FFF2-40B4-BE49-F238E27FC236}">
                <a16:creationId xmlns:a16="http://schemas.microsoft.com/office/drawing/2014/main" id="{D087A124-177C-438A-B9FE-33E0ADD27F9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5312" y="1853182"/>
            <a:ext cx="5145335" cy="386991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799"/>
              </a:spcBef>
              <a:buFontTx/>
              <a:buNone/>
              <a:defRPr sz="1400" b="0" i="0">
                <a:latin typeface="Nunito Sans Light" pitchFamily="2" charset="77"/>
              </a:defRPr>
            </a:lvl1pPr>
            <a:lvl2pPr marL="457154" indent="0">
              <a:buFontTx/>
              <a:buNone/>
              <a:defRPr sz="1799">
                <a:latin typeface="Futura PT Light" panose="020B0402020204020303" pitchFamily="34" charset="-52"/>
              </a:defRPr>
            </a:lvl2pPr>
            <a:lvl3pPr marL="914309" indent="0">
              <a:buFontTx/>
              <a:buNone/>
              <a:defRPr sz="1799">
                <a:latin typeface="Futura PT Light" panose="020B0402020204020303" pitchFamily="34" charset="-52"/>
              </a:defRPr>
            </a:lvl3pPr>
            <a:lvl4pPr marL="1371462" indent="0">
              <a:buFontTx/>
              <a:buNone/>
              <a:defRPr sz="1799">
                <a:latin typeface="Futura PT Light" panose="020B0402020204020303" pitchFamily="34" charset="-52"/>
              </a:defRPr>
            </a:lvl4pPr>
            <a:lvl5pPr marL="1828616" indent="0">
              <a:buFontTx/>
              <a:buNone/>
              <a:defRPr sz="1799">
                <a:latin typeface="Futura PT Light" panose="020B0402020204020303" pitchFamily="34" charset="-52"/>
              </a:defRPr>
            </a:lvl5pPr>
          </a:lstStyle>
          <a:p>
            <a:pPr lvl="0"/>
            <a:endParaRPr lang="ru-RU" dirty="0"/>
          </a:p>
        </p:txBody>
      </p:sp>
      <p:sp>
        <p:nvSpPr>
          <p:cNvPr id="10" name="Текст 78">
            <a:extLst>
              <a:ext uri="{FF2B5EF4-FFF2-40B4-BE49-F238E27FC236}">
                <a16:creationId xmlns:a16="http://schemas.microsoft.com/office/drawing/2014/main" id="{22F2F581-ED6C-446A-B0BD-A9D5D11B327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8810" y="424684"/>
            <a:ext cx="9352702" cy="263149"/>
          </a:xfrm>
          <a:prstGeom prst="rect">
            <a:avLst/>
          </a:prstGeom>
        </p:spPr>
        <p:txBody>
          <a:bodyPr lIns="0" anchor="ctr">
            <a:spAutoFit/>
          </a:bodyPr>
          <a:lstStyle>
            <a:lvl1pPr marL="0" indent="0">
              <a:buFontTx/>
              <a:buNone/>
              <a:defRPr sz="1200" b="0" i="0">
                <a:solidFill>
                  <a:schemeClr val="tx1"/>
                </a:solidFill>
                <a:latin typeface="Nunito Sans Light" pitchFamily="2" charset="77"/>
              </a:defRPr>
            </a:lvl1pPr>
            <a:lvl2pPr marL="457154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2pPr>
            <a:lvl3pPr marL="914309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3pPr>
            <a:lvl4pPr marL="1371462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4pPr>
            <a:lvl5pPr marL="1828616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5pPr>
          </a:lstStyle>
          <a:p>
            <a:pPr lvl="0"/>
            <a:endParaRPr lang="ru-RU" dirty="0"/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E6B1555A-4BE8-4D22-B52C-5175830E138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52893" y="477727"/>
            <a:ext cx="750299" cy="539625"/>
          </a:xfrm>
          <a:prstGeom prst="rect">
            <a:avLst/>
          </a:prstGeom>
        </p:spPr>
      </p:pic>
      <p:sp>
        <p:nvSpPr>
          <p:cNvPr id="9" name="Текст 78">
            <a:extLst>
              <a:ext uri="{FF2B5EF4-FFF2-40B4-BE49-F238E27FC236}">
                <a16:creationId xmlns:a16="http://schemas.microsoft.com/office/drawing/2014/main" id="{FF617FCC-0C6A-4C37-A7AE-713A60B47AA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33478" y="753686"/>
            <a:ext cx="9388789" cy="323775"/>
          </a:xfrm>
          <a:prstGeom prst="rect">
            <a:avLst/>
          </a:prstGeom>
        </p:spPr>
        <p:txBody>
          <a:bodyPr lIns="36000" anchor="ctr"/>
          <a:lstStyle>
            <a:lvl1pPr marL="0" indent="0">
              <a:buFontTx/>
              <a:buNone/>
              <a:defRPr sz="3199" b="0" i="0">
                <a:solidFill>
                  <a:srgbClr val="1E22AA"/>
                </a:solidFill>
                <a:latin typeface="Nunito Sans Light" pitchFamily="2" charset="77"/>
              </a:defRPr>
            </a:lvl1pPr>
            <a:lvl2pPr marL="457154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2pPr>
            <a:lvl3pPr marL="914309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3pPr>
            <a:lvl4pPr marL="1371462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4pPr>
            <a:lvl5pPr marL="1828616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5pPr>
          </a:lstStyle>
          <a:p>
            <a:pPr lvl="0"/>
            <a:endParaRPr lang="ru-RU" dirty="0"/>
          </a:p>
        </p:txBody>
      </p:sp>
      <p:sp>
        <p:nvSpPr>
          <p:cNvPr id="11" name="Номер слайда 5">
            <a:extLst>
              <a:ext uri="{FF2B5EF4-FFF2-40B4-BE49-F238E27FC236}">
                <a16:creationId xmlns:a16="http://schemas.microsoft.com/office/drawing/2014/main" id="{30E62C8B-9035-46B1-8643-0CFA2FB3C982}"/>
              </a:ext>
            </a:extLst>
          </p:cNvPr>
          <p:cNvSpPr txBox="1">
            <a:spLocks/>
          </p:cNvSpPr>
          <p:nvPr userDrawn="1"/>
        </p:nvSpPr>
        <p:spPr>
          <a:xfrm>
            <a:off x="10883900" y="6610350"/>
            <a:ext cx="682625" cy="247650"/>
          </a:xfrm>
          <a:prstGeom prst="rect">
            <a:avLst/>
          </a:prstGeom>
          <a:solidFill>
            <a:srgbClr val="E1DCF0">
              <a:alpha val="49804"/>
            </a:srgbClr>
          </a:solidFill>
        </p:spPr>
        <p:txBody>
          <a:bodyPr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8CD8CDE7-E2C6-4DFC-9859-BA19C2EE985E}" type="slidenum">
              <a:rPr lang="ru-RU" sz="1000" b="0" i="0" smtClean="0">
                <a:latin typeface="Nunito Sans Light" pitchFamily="2" charset="77"/>
              </a:rPr>
              <a:pPr algn="ctr"/>
              <a:t>‹#›</a:t>
            </a:fld>
            <a:endParaRPr lang="ru-RU" sz="1000" b="0" i="0" dirty="0">
              <a:latin typeface="Nunito Sans Ligh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69404922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Буллеты и 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Рисунок 2">
            <a:extLst>
              <a:ext uri="{FF2B5EF4-FFF2-40B4-BE49-F238E27FC236}">
                <a16:creationId xmlns:a16="http://schemas.microsoft.com/office/drawing/2014/main" id="{56862967-EB85-47C1-A786-01EF2817764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096001" y="1953760"/>
            <a:ext cx="5240473" cy="3870552"/>
          </a:xfrm>
          <a:prstGeom prst="rect">
            <a:avLst/>
          </a:prstGeom>
          <a:solidFill>
            <a:srgbClr val="F0F1F6"/>
          </a:solidFill>
        </p:spPr>
        <p:txBody>
          <a:bodyPr/>
          <a:lstStyle>
            <a:lvl1pPr>
              <a:defRPr b="0" i="0">
                <a:latin typeface="Nunito Sans Light" pitchFamily="2" charset="77"/>
              </a:defRPr>
            </a:lvl1pPr>
          </a:lstStyle>
          <a:p>
            <a:endParaRPr lang="ru-RU" dirty="0"/>
          </a:p>
        </p:txBody>
      </p:sp>
      <p:sp>
        <p:nvSpPr>
          <p:cNvPr id="7" name="Текст 4">
            <a:extLst>
              <a:ext uri="{FF2B5EF4-FFF2-40B4-BE49-F238E27FC236}">
                <a16:creationId xmlns:a16="http://schemas.microsoft.com/office/drawing/2014/main" id="{D087A124-177C-438A-B9FE-33E0ADD27F9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5313" y="2394776"/>
            <a:ext cx="5307015" cy="3428898"/>
          </a:xfrm>
          <a:prstGeom prst="rect">
            <a:avLst/>
          </a:prstGeom>
        </p:spPr>
        <p:txBody>
          <a:bodyPr/>
          <a:lstStyle>
            <a:lvl1pPr marL="285664" indent="-285664">
              <a:spcBef>
                <a:spcPts val="1799"/>
              </a:spcBef>
              <a:buFont typeface="Arial" panose="020B0604020202020204" pitchFamily="34" charset="0"/>
              <a:buChar char="•"/>
              <a:defRPr sz="1400" b="0" i="0">
                <a:latin typeface="Nunito Sans Light" pitchFamily="2" charset="77"/>
              </a:defRPr>
            </a:lvl1pPr>
            <a:lvl2pPr marL="457154" indent="0">
              <a:buFontTx/>
              <a:buNone/>
              <a:defRPr sz="1799">
                <a:latin typeface="Futura PT Light" panose="020B0402020204020303" pitchFamily="34" charset="-52"/>
              </a:defRPr>
            </a:lvl2pPr>
            <a:lvl3pPr marL="914309" indent="0">
              <a:buFontTx/>
              <a:buNone/>
              <a:defRPr sz="1799">
                <a:latin typeface="Futura PT Light" panose="020B0402020204020303" pitchFamily="34" charset="-52"/>
              </a:defRPr>
            </a:lvl3pPr>
            <a:lvl4pPr marL="1371462" indent="0">
              <a:buFontTx/>
              <a:buNone/>
              <a:defRPr sz="1799">
                <a:latin typeface="Futura PT Light" panose="020B0402020204020303" pitchFamily="34" charset="-52"/>
              </a:defRPr>
            </a:lvl4pPr>
            <a:lvl5pPr marL="1828616" indent="0">
              <a:buFontTx/>
              <a:buNone/>
              <a:defRPr sz="1799">
                <a:latin typeface="Futura PT Light" panose="020B0402020204020303" pitchFamily="34" charset="-52"/>
              </a:defRPr>
            </a:lvl5pPr>
          </a:lstStyle>
          <a:p>
            <a:pPr lvl="0"/>
            <a:endParaRPr lang="ru-RU" dirty="0"/>
          </a:p>
        </p:txBody>
      </p:sp>
      <p:sp>
        <p:nvSpPr>
          <p:cNvPr id="9" name="Текст 78">
            <a:extLst>
              <a:ext uri="{FF2B5EF4-FFF2-40B4-BE49-F238E27FC236}">
                <a16:creationId xmlns:a16="http://schemas.microsoft.com/office/drawing/2014/main" id="{36083911-725B-43FB-83DA-D34B895F7A2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25313" y="1969840"/>
            <a:ext cx="5307015" cy="291618"/>
          </a:xfrm>
          <a:prstGeom prst="rect">
            <a:avLst/>
          </a:prstGeom>
        </p:spPr>
        <p:txBody>
          <a:bodyPr wrap="square" lIns="0" anchor="ctr">
            <a:spAutoFit/>
          </a:bodyPr>
          <a:lstStyle>
            <a:lvl1pPr marL="0" indent="0">
              <a:buFontTx/>
              <a:buNone/>
              <a:defRPr sz="1400" b="0" i="0">
                <a:solidFill>
                  <a:srgbClr val="1E22AA"/>
                </a:solidFill>
                <a:latin typeface="Nunito Sans Light" pitchFamily="2" charset="77"/>
              </a:defRPr>
            </a:lvl1pPr>
            <a:lvl2pPr marL="457154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2pPr>
            <a:lvl3pPr marL="914309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3pPr>
            <a:lvl4pPr marL="1371462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4pPr>
            <a:lvl5pPr marL="1828616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5pPr>
          </a:lstStyle>
          <a:p>
            <a:pPr lvl="0"/>
            <a:endParaRPr lang="ru-RU" dirty="0"/>
          </a:p>
        </p:txBody>
      </p:sp>
      <p:sp>
        <p:nvSpPr>
          <p:cNvPr id="10" name="Текст 78">
            <a:extLst>
              <a:ext uri="{FF2B5EF4-FFF2-40B4-BE49-F238E27FC236}">
                <a16:creationId xmlns:a16="http://schemas.microsoft.com/office/drawing/2014/main" id="{5A148E4D-175F-4569-9791-F1224A5996F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8810" y="424684"/>
            <a:ext cx="9352702" cy="263149"/>
          </a:xfrm>
          <a:prstGeom prst="rect">
            <a:avLst/>
          </a:prstGeom>
        </p:spPr>
        <p:txBody>
          <a:bodyPr lIns="0" anchor="ctr">
            <a:spAutoFit/>
          </a:bodyPr>
          <a:lstStyle>
            <a:lvl1pPr marL="0" indent="0">
              <a:buFontTx/>
              <a:buNone/>
              <a:defRPr sz="1200" b="0" i="0">
                <a:solidFill>
                  <a:schemeClr val="tx1"/>
                </a:solidFill>
                <a:latin typeface="Nunito Sans Light" pitchFamily="2" charset="77"/>
              </a:defRPr>
            </a:lvl1pPr>
            <a:lvl2pPr marL="457154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2pPr>
            <a:lvl3pPr marL="914309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3pPr>
            <a:lvl4pPr marL="1371462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4pPr>
            <a:lvl5pPr marL="1828616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5pPr>
          </a:lstStyle>
          <a:p>
            <a:pPr lvl="0"/>
            <a:endParaRPr lang="ru-RU" dirty="0"/>
          </a:p>
        </p:txBody>
      </p:sp>
      <p:pic>
        <p:nvPicPr>
          <p:cNvPr id="16" name="Graphic 16">
            <a:extLst>
              <a:ext uri="{FF2B5EF4-FFF2-40B4-BE49-F238E27FC236}">
                <a16:creationId xmlns:a16="http://schemas.microsoft.com/office/drawing/2014/main" id="{14801552-5C15-44A1-A9A7-C80AB4FC047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26006" y="477727"/>
            <a:ext cx="750299" cy="539625"/>
          </a:xfrm>
          <a:prstGeom prst="rect">
            <a:avLst/>
          </a:prstGeom>
        </p:spPr>
      </p:pic>
      <p:sp>
        <p:nvSpPr>
          <p:cNvPr id="11" name="Текст 78">
            <a:extLst>
              <a:ext uri="{FF2B5EF4-FFF2-40B4-BE49-F238E27FC236}">
                <a16:creationId xmlns:a16="http://schemas.microsoft.com/office/drawing/2014/main" id="{1F303040-7C2B-4032-9648-2827330E02A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33478" y="753686"/>
            <a:ext cx="9388789" cy="323775"/>
          </a:xfrm>
          <a:prstGeom prst="rect">
            <a:avLst/>
          </a:prstGeom>
        </p:spPr>
        <p:txBody>
          <a:bodyPr lIns="36000" anchor="ctr"/>
          <a:lstStyle>
            <a:lvl1pPr marL="0" indent="0">
              <a:buFontTx/>
              <a:buNone/>
              <a:defRPr sz="3199" b="0" i="0">
                <a:solidFill>
                  <a:srgbClr val="1E22AA"/>
                </a:solidFill>
                <a:latin typeface="Nunito Sans Light" pitchFamily="2" charset="77"/>
              </a:defRPr>
            </a:lvl1pPr>
            <a:lvl2pPr marL="457154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2pPr>
            <a:lvl3pPr marL="914309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3pPr>
            <a:lvl4pPr marL="1371462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4pPr>
            <a:lvl5pPr marL="1828616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5pPr>
          </a:lstStyle>
          <a:p>
            <a:pPr lvl="0"/>
            <a:endParaRPr lang="ru-RU" dirty="0"/>
          </a:p>
        </p:txBody>
      </p:sp>
      <p:sp>
        <p:nvSpPr>
          <p:cNvPr id="13" name="Номер слайда 5">
            <a:extLst>
              <a:ext uri="{FF2B5EF4-FFF2-40B4-BE49-F238E27FC236}">
                <a16:creationId xmlns:a16="http://schemas.microsoft.com/office/drawing/2014/main" id="{3ABA1005-84B8-4B8D-BBF6-B2EF8FC5A071}"/>
              </a:ext>
            </a:extLst>
          </p:cNvPr>
          <p:cNvSpPr txBox="1">
            <a:spLocks/>
          </p:cNvSpPr>
          <p:nvPr userDrawn="1"/>
        </p:nvSpPr>
        <p:spPr>
          <a:xfrm>
            <a:off x="10883900" y="6610350"/>
            <a:ext cx="682625" cy="247650"/>
          </a:xfrm>
          <a:prstGeom prst="rect">
            <a:avLst/>
          </a:prstGeom>
          <a:solidFill>
            <a:srgbClr val="E1DCF0">
              <a:alpha val="49804"/>
            </a:srgbClr>
          </a:solidFill>
        </p:spPr>
        <p:txBody>
          <a:bodyPr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8CD8CDE7-E2C6-4DFC-9859-BA19C2EE985E}" type="slidenum">
              <a:rPr lang="ru-RU" sz="1000" b="0" i="0" smtClean="0">
                <a:latin typeface="Nunito Sans Light" pitchFamily="2" charset="77"/>
              </a:rPr>
              <a:pPr algn="ctr"/>
              <a:t>‹#›</a:t>
            </a:fld>
            <a:endParaRPr lang="ru-RU" sz="1000" b="0" i="0" dirty="0">
              <a:latin typeface="Nunito Sans Ligh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4030963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иаграмма одн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Текст 4">
            <a:extLst>
              <a:ext uri="{FF2B5EF4-FFF2-40B4-BE49-F238E27FC236}">
                <a16:creationId xmlns:a16="http://schemas.microsoft.com/office/drawing/2014/main" id="{D087A124-177C-438A-B9FE-33E0ADD27F9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5313" y="2437837"/>
            <a:ext cx="3931646" cy="317789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799"/>
              </a:spcBef>
              <a:buFontTx/>
              <a:buNone/>
              <a:defRPr sz="1400" b="0" i="0">
                <a:latin typeface="Nunito Sans Light" pitchFamily="2" charset="77"/>
              </a:defRPr>
            </a:lvl1pPr>
            <a:lvl2pPr marL="457154" indent="0">
              <a:buFontTx/>
              <a:buNone/>
              <a:defRPr sz="1799">
                <a:latin typeface="Futura PT Light" panose="020B0402020204020303" pitchFamily="34" charset="-52"/>
              </a:defRPr>
            </a:lvl2pPr>
            <a:lvl3pPr marL="914309" indent="0">
              <a:buFontTx/>
              <a:buNone/>
              <a:defRPr sz="1799">
                <a:latin typeface="Futura PT Light" panose="020B0402020204020303" pitchFamily="34" charset="-52"/>
              </a:defRPr>
            </a:lvl3pPr>
            <a:lvl4pPr marL="1371462" indent="0">
              <a:buFontTx/>
              <a:buNone/>
              <a:defRPr sz="1799">
                <a:latin typeface="Futura PT Light" panose="020B0402020204020303" pitchFamily="34" charset="-52"/>
              </a:defRPr>
            </a:lvl4pPr>
            <a:lvl5pPr marL="1828616" indent="0">
              <a:buFontTx/>
              <a:buNone/>
              <a:defRPr sz="1799">
                <a:latin typeface="Futura PT Light" panose="020B0402020204020303" pitchFamily="34" charset="-52"/>
              </a:defRPr>
            </a:lvl5pPr>
          </a:lstStyle>
          <a:p>
            <a:pPr lvl="0"/>
            <a:endParaRPr lang="ru-RU" dirty="0"/>
          </a:p>
        </p:txBody>
      </p:sp>
      <p:sp>
        <p:nvSpPr>
          <p:cNvPr id="3" name="Диаграмма 2">
            <a:extLst>
              <a:ext uri="{FF2B5EF4-FFF2-40B4-BE49-F238E27FC236}">
                <a16:creationId xmlns:a16="http://schemas.microsoft.com/office/drawing/2014/main" id="{22DBA6C5-BB71-48F5-9C56-40AB0E9DBCE8}"/>
              </a:ext>
            </a:extLst>
          </p:cNvPr>
          <p:cNvSpPr>
            <a:spLocks noGrp="1"/>
          </p:cNvSpPr>
          <p:nvPr>
            <p:ph type="chart" sz="quarter" idx="17"/>
          </p:nvPr>
        </p:nvSpPr>
        <p:spPr>
          <a:xfrm>
            <a:off x="4727933" y="1953859"/>
            <a:ext cx="6587996" cy="3661416"/>
          </a:xfrm>
          <a:prstGeom prst="rect">
            <a:avLst/>
          </a:prstGeom>
          <a:noFill/>
        </p:spPr>
        <p:txBody>
          <a:bodyPr/>
          <a:lstStyle>
            <a:lvl1pPr>
              <a:defRPr b="0" i="0">
                <a:latin typeface="Nunito Sans Light" pitchFamily="2" charset="77"/>
              </a:defRPr>
            </a:lvl1pPr>
          </a:lstStyle>
          <a:p>
            <a:endParaRPr lang="ru-RU" dirty="0"/>
          </a:p>
        </p:txBody>
      </p:sp>
      <p:sp>
        <p:nvSpPr>
          <p:cNvPr id="9" name="Текст 78">
            <a:extLst>
              <a:ext uri="{FF2B5EF4-FFF2-40B4-BE49-F238E27FC236}">
                <a16:creationId xmlns:a16="http://schemas.microsoft.com/office/drawing/2014/main" id="{0583BB4A-58B4-444F-86F5-0D1087D5ECB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8810" y="424684"/>
            <a:ext cx="9352702" cy="263149"/>
          </a:xfrm>
          <a:prstGeom prst="rect">
            <a:avLst/>
          </a:prstGeom>
        </p:spPr>
        <p:txBody>
          <a:bodyPr lIns="0" anchor="ctr">
            <a:spAutoFit/>
          </a:bodyPr>
          <a:lstStyle>
            <a:lvl1pPr marL="0" indent="0">
              <a:buFontTx/>
              <a:buNone/>
              <a:defRPr sz="1200" b="0" i="0">
                <a:solidFill>
                  <a:schemeClr val="tx1"/>
                </a:solidFill>
                <a:latin typeface="Nunito Sans Light" pitchFamily="2" charset="77"/>
              </a:defRPr>
            </a:lvl1pPr>
            <a:lvl2pPr marL="457154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2pPr>
            <a:lvl3pPr marL="914309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3pPr>
            <a:lvl4pPr marL="1371462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4pPr>
            <a:lvl5pPr marL="1828616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5pPr>
          </a:lstStyle>
          <a:p>
            <a:pPr lvl="0"/>
            <a:endParaRPr lang="ru-RU" dirty="0"/>
          </a:p>
        </p:txBody>
      </p:sp>
      <p:pic>
        <p:nvPicPr>
          <p:cNvPr id="10" name="Graphic 16">
            <a:extLst>
              <a:ext uri="{FF2B5EF4-FFF2-40B4-BE49-F238E27FC236}">
                <a16:creationId xmlns:a16="http://schemas.microsoft.com/office/drawing/2014/main" id="{F04CDB1B-D7F3-452A-9B9D-4D742648752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26006" y="477727"/>
            <a:ext cx="750299" cy="539625"/>
          </a:xfrm>
          <a:prstGeom prst="rect">
            <a:avLst/>
          </a:prstGeom>
        </p:spPr>
      </p:pic>
      <p:sp>
        <p:nvSpPr>
          <p:cNvPr id="11" name="Текст 78">
            <a:extLst>
              <a:ext uri="{FF2B5EF4-FFF2-40B4-BE49-F238E27FC236}">
                <a16:creationId xmlns:a16="http://schemas.microsoft.com/office/drawing/2014/main" id="{106A44A6-317E-4024-8566-EA932B56CC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33478" y="753686"/>
            <a:ext cx="9388789" cy="323775"/>
          </a:xfrm>
          <a:prstGeom prst="rect">
            <a:avLst/>
          </a:prstGeom>
        </p:spPr>
        <p:txBody>
          <a:bodyPr lIns="36000" anchor="ctr"/>
          <a:lstStyle>
            <a:lvl1pPr marL="0" indent="0">
              <a:buFontTx/>
              <a:buNone/>
              <a:defRPr sz="3199" b="0" i="0">
                <a:solidFill>
                  <a:srgbClr val="1E22AA"/>
                </a:solidFill>
                <a:latin typeface="Nunito Sans Light" pitchFamily="2" charset="77"/>
              </a:defRPr>
            </a:lvl1pPr>
            <a:lvl2pPr marL="457154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2pPr>
            <a:lvl3pPr marL="914309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3pPr>
            <a:lvl4pPr marL="1371462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4pPr>
            <a:lvl5pPr marL="1828616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5pPr>
          </a:lstStyle>
          <a:p>
            <a:pPr lvl="0"/>
            <a:endParaRPr lang="ru-RU" dirty="0"/>
          </a:p>
        </p:txBody>
      </p:sp>
      <p:sp>
        <p:nvSpPr>
          <p:cNvPr id="12" name="Текст 78">
            <a:extLst>
              <a:ext uri="{FF2B5EF4-FFF2-40B4-BE49-F238E27FC236}">
                <a16:creationId xmlns:a16="http://schemas.microsoft.com/office/drawing/2014/main" id="{26AD9E57-77F1-4E82-AABD-AE06508B8B2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5313" y="1969840"/>
            <a:ext cx="3931647" cy="291618"/>
          </a:xfrm>
          <a:prstGeom prst="rect">
            <a:avLst/>
          </a:prstGeom>
        </p:spPr>
        <p:txBody>
          <a:bodyPr wrap="square" lIns="0" anchor="ctr">
            <a:spAutoFit/>
          </a:bodyPr>
          <a:lstStyle>
            <a:lvl1pPr marL="0" indent="0">
              <a:buFontTx/>
              <a:buNone/>
              <a:defRPr sz="1400" b="0" i="0">
                <a:solidFill>
                  <a:srgbClr val="1E22AA"/>
                </a:solidFill>
                <a:latin typeface="Nunito Sans Light" pitchFamily="2" charset="77"/>
              </a:defRPr>
            </a:lvl1pPr>
            <a:lvl2pPr marL="457154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2pPr>
            <a:lvl3pPr marL="914309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3pPr>
            <a:lvl4pPr marL="1371462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4pPr>
            <a:lvl5pPr marL="1828616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5pPr>
          </a:lstStyle>
          <a:p>
            <a:pPr lvl="0"/>
            <a:endParaRPr lang="ru-RU" dirty="0"/>
          </a:p>
        </p:txBody>
      </p:sp>
      <p:sp>
        <p:nvSpPr>
          <p:cNvPr id="13" name="Номер слайда 5">
            <a:extLst>
              <a:ext uri="{FF2B5EF4-FFF2-40B4-BE49-F238E27FC236}">
                <a16:creationId xmlns:a16="http://schemas.microsoft.com/office/drawing/2014/main" id="{918DBCB8-FA19-4EF9-906E-23472B6A66D6}"/>
              </a:ext>
            </a:extLst>
          </p:cNvPr>
          <p:cNvSpPr txBox="1">
            <a:spLocks/>
          </p:cNvSpPr>
          <p:nvPr userDrawn="1"/>
        </p:nvSpPr>
        <p:spPr>
          <a:xfrm>
            <a:off x="10883900" y="6610350"/>
            <a:ext cx="682625" cy="247650"/>
          </a:xfrm>
          <a:prstGeom prst="rect">
            <a:avLst/>
          </a:prstGeom>
          <a:solidFill>
            <a:srgbClr val="E1DCF0">
              <a:alpha val="49804"/>
            </a:srgbClr>
          </a:solidFill>
        </p:spPr>
        <p:txBody>
          <a:bodyPr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8CD8CDE7-E2C6-4DFC-9859-BA19C2EE985E}" type="slidenum">
              <a:rPr lang="ru-RU" sz="1000" b="0" i="0" smtClean="0">
                <a:latin typeface="Nunito Sans Light" pitchFamily="2" charset="77"/>
              </a:rPr>
              <a:pPr algn="ctr"/>
              <a:t>‹#›</a:t>
            </a:fld>
            <a:endParaRPr lang="ru-RU" sz="1000" b="0" i="0" dirty="0">
              <a:latin typeface="Nunito Sans Ligh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8970457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иаграммы тр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Текст 4">
            <a:extLst>
              <a:ext uri="{FF2B5EF4-FFF2-40B4-BE49-F238E27FC236}">
                <a16:creationId xmlns:a16="http://schemas.microsoft.com/office/drawing/2014/main" id="{D087A124-177C-438A-B9FE-33E0ADD27F9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0531" y="5189616"/>
            <a:ext cx="3174416" cy="633573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1799"/>
              </a:spcBef>
              <a:buFontTx/>
              <a:buNone/>
              <a:defRPr sz="1400" b="0" i="0">
                <a:latin typeface="Nunito Sans Light" pitchFamily="2" charset="77"/>
              </a:defRPr>
            </a:lvl1pPr>
            <a:lvl2pPr marL="457154" indent="0">
              <a:buFontTx/>
              <a:buNone/>
              <a:defRPr sz="1799">
                <a:latin typeface="Futura PT Light" panose="020B0402020204020303" pitchFamily="34" charset="-52"/>
              </a:defRPr>
            </a:lvl2pPr>
            <a:lvl3pPr marL="914309" indent="0">
              <a:buFontTx/>
              <a:buNone/>
              <a:defRPr sz="1799">
                <a:latin typeface="Futura PT Light" panose="020B0402020204020303" pitchFamily="34" charset="-52"/>
              </a:defRPr>
            </a:lvl3pPr>
            <a:lvl4pPr marL="1371462" indent="0">
              <a:buFontTx/>
              <a:buNone/>
              <a:defRPr sz="1799">
                <a:latin typeface="Futura PT Light" panose="020B0402020204020303" pitchFamily="34" charset="-52"/>
              </a:defRPr>
            </a:lvl4pPr>
            <a:lvl5pPr marL="1828616" indent="0">
              <a:buFontTx/>
              <a:buNone/>
              <a:defRPr sz="1799">
                <a:latin typeface="Futura PT Light" panose="020B0402020204020303" pitchFamily="34" charset="-52"/>
              </a:defRPr>
            </a:lvl5pPr>
          </a:lstStyle>
          <a:p>
            <a:pPr lvl="0"/>
            <a:endParaRPr lang="ru-RU" dirty="0"/>
          </a:p>
        </p:txBody>
      </p:sp>
      <p:sp>
        <p:nvSpPr>
          <p:cNvPr id="3" name="Диаграмма 2">
            <a:extLst>
              <a:ext uri="{FF2B5EF4-FFF2-40B4-BE49-F238E27FC236}">
                <a16:creationId xmlns:a16="http://schemas.microsoft.com/office/drawing/2014/main" id="{22DBA6C5-BB71-48F5-9C56-40AB0E9DBCE8}"/>
              </a:ext>
            </a:extLst>
          </p:cNvPr>
          <p:cNvSpPr>
            <a:spLocks noGrp="1"/>
          </p:cNvSpPr>
          <p:nvPr>
            <p:ph type="chart" sz="quarter" idx="17"/>
          </p:nvPr>
        </p:nvSpPr>
        <p:spPr>
          <a:xfrm>
            <a:off x="625313" y="1982720"/>
            <a:ext cx="3174416" cy="3075481"/>
          </a:xfrm>
          <a:prstGeom prst="rect">
            <a:avLst/>
          </a:prstGeom>
          <a:noFill/>
        </p:spPr>
        <p:txBody>
          <a:bodyPr/>
          <a:lstStyle>
            <a:lvl1pPr>
              <a:defRPr b="0" i="0">
                <a:latin typeface="Nunito Sans Light" pitchFamily="2" charset="77"/>
              </a:defRPr>
            </a:lvl1pPr>
          </a:lstStyle>
          <a:p>
            <a:endParaRPr lang="ru-RU" dirty="0"/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BB3297BE-6C6D-4827-B030-B8A26F0FFED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310023" y="5189616"/>
            <a:ext cx="3174416" cy="633573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1799"/>
              </a:spcBef>
              <a:buFontTx/>
              <a:buNone/>
              <a:defRPr sz="1400" b="0" i="0">
                <a:latin typeface="Nunito Sans Light" pitchFamily="2" charset="77"/>
              </a:defRPr>
            </a:lvl1pPr>
            <a:lvl2pPr marL="457154" indent="0">
              <a:buFontTx/>
              <a:buNone/>
              <a:defRPr sz="1799">
                <a:latin typeface="Futura PT Light" panose="020B0402020204020303" pitchFamily="34" charset="-52"/>
              </a:defRPr>
            </a:lvl2pPr>
            <a:lvl3pPr marL="914309" indent="0">
              <a:buFontTx/>
              <a:buNone/>
              <a:defRPr sz="1799">
                <a:latin typeface="Futura PT Light" panose="020B0402020204020303" pitchFamily="34" charset="-52"/>
              </a:defRPr>
            </a:lvl3pPr>
            <a:lvl4pPr marL="1371462" indent="0">
              <a:buFontTx/>
              <a:buNone/>
              <a:defRPr sz="1799">
                <a:latin typeface="Futura PT Light" panose="020B0402020204020303" pitchFamily="34" charset="-52"/>
              </a:defRPr>
            </a:lvl4pPr>
            <a:lvl5pPr marL="1828616" indent="0">
              <a:buFontTx/>
              <a:buNone/>
              <a:defRPr sz="1799">
                <a:latin typeface="Futura PT Light" panose="020B0402020204020303" pitchFamily="34" charset="-52"/>
              </a:defRPr>
            </a:lvl5pPr>
          </a:lstStyle>
          <a:p>
            <a:pPr lvl="0"/>
            <a:endParaRPr lang="ru-RU" dirty="0"/>
          </a:p>
        </p:txBody>
      </p:sp>
      <p:sp>
        <p:nvSpPr>
          <p:cNvPr id="23" name="Диаграмма 2">
            <a:extLst>
              <a:ext uri="{FF2B5EF4-FFF2-40B4-BE49-F238E27FC236}">
                <a16:creationId xmlns:a16="http://schemas.microsoft.com/office/drawing/2014/main" id="{EDCCFEB9-892D-4353-9075-04EB30391780}"/>
              </a:ext>
            </a:extLst>
          </p:cNvPr>
          <p:cNvSpPr>
            <a:spLocks noGrp="1"/>
          </p:cNvSpPr>
          <p:nvPr>
            <p:ph type="chart" sz="quarter" idx="19"/>
          </p:nvPr>
        </p:nvSpPr>
        <p:spPr>
          <a:xfrm>
            <a:off x="4304805" y="1982720"/>
            <a:ext cx="3174416" cy="3075481"/>
          </a:xfrm>
          <a:prstGeom prst="rect">
            <a:avLst/>
          </a:prstGeom>
          <a:noFill/>
        </p:spPr>
        <p:txBody>
          <a:bodyPr/>
          <a:lstStyle>
            <a:lvl1pPr>
              <a:defRPr b="0" i="0">
                <a:latin typeface="Nunito Sans Light" pitchFamily="2" charset="77"/>
              </a:defRPr>
            </a:lvl1pPr>
          </a:lstStyle>
          <a:p>
            <a:endParaRPr lang="ru-RU" dirty="0"/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916AF1D9-6AAB-4EA2-AA6C-9A624079148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937526" y="5186076"/>
            <a:ext cx="3174416" cy="633573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1799"/>
              </a:spcBef>
              <a:buFontTx/>
              <a:buNone/>
              <a:defRPr sz="1400" b="0" i="0">
                <a:latin typeface="Nunito Sans Light" pitchFamily="2" charset="77"/>
              </a:defRPr>
            </a:lvl1pPr>
            <a:lvl2pPr marL="457154" indent="0">
              <a:buFontTx/>
              <a:buNone/>
              <a:defRPr sz="1799">
                <a:latin typeface="Futura PT Light" panose="020B0402020204020303" pitchFamily="34" charset="-52"/>
              </a:defRPr>
            </a:lvl2pPr>
            <a:lvl3pPr marL="914309" indent="0">
              <a:buFontTx/>
              <a:buNone/>
              <a:defRPr sz="1799">
                <a:latin typeface="Futura PT Light" panose="020B0402020204020303" pitchFamily="34" charset="-52"/>
              </a:defRPr>
            </a:lvl3pPr>
            <a:lvl4pPr marL="1371462" indent="0">
              <a:buFontTx/>
              <a:buNone/>
              <a:defRPr sz="1799">
                <a:latin typeface="Futura PT Light" panose="020B0402020204020303" pitchFamily="34" charset="-52"/>
              </a:defRPr>
            </a:lvl4pPr>
            <a:lvl5pPr marL="1828616" indent="0">
              <a:buFontTx/>
              <a:buNone/>
              <a:defRPr sz="1799">
                <a:latin typeface="Futura PT Light" panose="020B0402020204020303" pitchFamily="34" charset="-52"/>
              </a:defRPr>
            </a:lvl5pPr>
          </a:lstStyle>
          <a:p>
            <a:pPr lvl="0"/>
            <a:endParaRPr lang="ru-RU" dirty="0"/>
          </a:p>
        </p:txBody>
      </p:sp>
      <p:sp>
        <p:nvSpPr>
          <p:cNvPr id="25" name="Диаграмма 2">
            <a:extLst>
              <a:ext uri="{FF2B5EF4-FFF2-40B4-BE49-F238E27FC236}">
                <a16:creationId xmlns:a16="http://schemas.microsoft.com/office/drawing/2014/main" id="{C435ECC9-764A-42F4-B98F-30C98192AD44}"/>
              </a:ext>
            </a:extLst>
          </p:cNvPr>
          <p:cNvSpPr>
            <a:spLocks noGrp="1"/>
          </p:cNvSpPr>
          <p:nvPr>
            <p:ph type="chart" sz="quarter" idx="21"/>
          </p:nvPr>
        </p:nvSpPr>
        <p:spPr>
          <a:xfrm>
            <a:off x="7932307" y="1979180"/>
            <a:ext cx="3174416" cy="3075481"/>
          </a:xfrm>
          <a:prstGeom prst="rect">
            <a:avLst/>
          </a:prstGeom>
          <a:noFill/>
        </p:spPr>
        <p:txBody>
          <a:bodyPr/>
          <a:lstStyle>
            <a:lvl1pPr>
              <a:defRPr b="0" i="0">
                <a:latin typeface="Nunito Sans Light" pitchFamily="2" charset="77"/>
              </a:defRPr>
            </a:lvl1pPr>
          </a:lstStyle>
          <a:p>
            <a:endParaRPr lang="ru-RU" dirty="0"/>
          </a:p>
        </p:txBody>
      </p:sp>
      <p:sp>
        <p:nvSpPr>
          <p:cNvPr id="13" name="Текст 78">
            <a:extLst>
              <a:ext uri="{FF2B5EF4-FFF2-40B4-BE49-F238E27FC236}">
                <a16:creationId xmlns:a16="http://schemas.microsoft.com/office/drawing/2014/main" id="{0291B1D2-4282-460C-93F6-8227486B463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8810" y="424684"/>
            <a:ext cx="9352702" cy="263149"/>
          </a:xfrm>
          <a:prstGeom prst="rect">
            <a:avLst/>
          </a:prstGeom>
        </p:spPr>
        <p:txBody>
          <a:bodyPr lIns="0" anchor="ctr">
            <a:spAutoFit/>
          </a:bodyPr>
          <a:lstStyle>
            <a:lvl1pPr marL="0" indent="0">
              <a:buFontTx/>
              <a:buNone/>
              <a:defRPr sz="1200" b="0" i="0">
                <a:solidFill>
                  <a:schemeClr val="tx1"/>
                </a:solidFill>
                <a:latin typeface="Nunito Sans Light" pitchFamily="2" charset="77"/>
              </a:defRPr>
            </a:lvl1pPr>
            <a:lvl2pPr marL="457154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2pPr>
            <a:lvl3pPr marL="914309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3pPr>
            <a:lvl4pPr marL="1371462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4pPr>
            <a:lvl5pPr marL="1828616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5pPr>
          </a:lstStyle>
          <a:p>
            <a:pPr lvl="0"/>
            <a:endParaRPr lang="ru-RU" dirty="0"/>
          </a:p>
        </p:txBody>
      </p:sp>
      <p:pic>
        <p:nvPicPr>
          <p:cNvPr id="14" name="Graphic 16">
            <a:extLst>
              <a:ext uri="{FF2B5EF4-FFF2-40B4-BE49-F238E27FC236}">
                <a16:creationId xmlns:a16="http://schemas.microsoft.com/office/drawing/2014/main" id="{8BA59AE4-940F-420B-B268-1D848AAB011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52893" y="477727"/>
            <a:ext cx="750299" cy="539625"/>
          </a:xfrm>
          <a:prstGeom prst="rect">
            <a:avLst/>
          </a:prstGeom>
        </p:spPr>
      </p:pic>
      <p:sp>
        <p:nvSpPr>
          <p:cNvPr id="17" name="Текст 78">
            <a:extLst>
              <a:ext uri="{FF2B5EF4-FFF2-40B4-BE49-F238E27FC236}">
                <a16:creationId xmlns:a16="http://schemas.microsoft.com/office/drawing/2014/main" id="{18F24BB5-60FC-4874-B9AB-4799421E52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33478" y="753686"/>
            <a:ext cx="9388789" cy="323775"/>
          </a:xfrm>
          <a:prstGeom prst="rect">
            <a:avLst/>
          </a:prstGeom>
        </p:spPr>
        <p:txBody>
          <a:bodyPr lIns="36000" anchor="ctr"/>
          <a:lstStyle>
            <a:lvl1pPr marL="0" indent="0">
              <a:buFontTx/>
              <a:buNone/>
              <a:defRPr sz="3199" b="0" i="0">
                <a:solidFill>
                  <a:srgbClr val="1E22AA"/>
                </a:solidFill>
                <a:latin typeface="Nunito Sans Light" pitchFamily="2" charset="77"/>
              </a:defRPr>
            </a:lvl1pPr>
            <a:lvl2pPr marL="457154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2pPr>
            <a:lvl3pPr marL="914309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3pPr>
            <a:lvl4pPr marL="1371462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4pPr>
            <a:lvl5pPr marL="1828616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5pPr>
          </a:lstStyle>
          <a:p>
            <a:pPr lvl="0"/>
            <a:endParaRPr lang="ru-RU" dirty="0"/>
          </a:p>
        </p:txBody>
      </p:sp>
      <p:sp>
        <p:nvSpPr>
          <p:cNvPr id="15" name="Номер слайда 5">
            <a:extLst>
              <a:ext uri="{FF2B5EF4-FFF2-40B4-BE49-F238E27FC236}">
                <a16:creationId xmlns:a16="http://schemas.microsoft.com/office/drawing/2014/main" id="{7662A304-28C1-4DD7-8A1F-79C7793E56D8}"/>
              </a:ext>
            </a:extLst>
          </p:cNvPr>
          <p:cNvSpPr txBox="1">
            <a:spLocks/>
          </p:cNvSpPr>
          <p:nvPr userDrawn="1"/>
        </p:nvSpPr>
        <p:spPr>
          <a:xfrm>
            <a:off x="10883900" y="6610350"/>
            <a:ext cx="682625" cy="247650"/>
          </a:xfrm>
          <a:prstGeom prst="rect">
            <a:avLst/>
          </a:prstGeom>
          <a:solidFill>
            <a:srgbClr val="E1DCF0">
              <a:alpha val="49804"/>
            </a:srgbClr>
          </a:solidFill>
        </p:spPr>
        <p:txBody>
          <a:bodyPr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8CD8CDE7-E2C6-4DFC-9859-BA19C2EE985E}" type="slidenum">
              <a:rPr lang="ru-RU" sz="1000" b="0" i="0" smtClean="0">
                <a:latin typeface="Nunito Sans Light" pitchFamily="2" charset="77"/>
              </a:rPr>
              <a:pPr algn="ctr"/>
              <a:t>‹#›</a:t>
            </a:fld>
            <a:endParaRPr lang="ru-RU" sz="1000" b="0" i="0" dirty="0">
              <a:latin typeface="Nunito Sans Ligh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7471622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707">
          <p15:clr>
            <a:srgbClr val="FBAE40"/>
          </p15:clr>
        </p15:guide>
        <p15:guide id="2" pos="4998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49094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  <p:sldLayoutId id="2147483690" r:id="rId18"/>
    <p:sldLayoutId id="2147483691" r:id="rId19"/>
    <p:sldLayoutId id="2147483692" r:id="rId20"/>
  </p:sldLayoutIdLst>
  <p:hf hdr="0" dt="0"/>
  <p:txStyles>
    <p:titleStyle>
      <a:lvl1pPr algn="l" defTabSz="914309" rtl="0" eaLnBrk="1" latinLnBrk="0" hangingPunct="1">
        <a:lnSpc>
          <a:spcPct val="90000"/>
        </a:lnSpc>
        <a:spcBef>
          <a:spcPct val="0"/>
        </a:spcBef>
        <a:buNone/>
        <a:defRPr sz="3599" kern="1200">
          <a:solidFill>
            <a:srgbClr val="1E22AA"/>
          </a:solidFill>
          <a:latin typeface="Futura PT Book" panose="020B0502020204020303" pitchFamily="34" charset="-52"/>
          <a:ea typeface="+mj-ea"/>
          <a:cs typeface="+mj-cs"/>
        </a:defRPr>
      </a:lvl1pPr>
    </p:titleStyle>
    <p:bodyStyle>
      <a:lvl1pPr marL="0" indent="0" algn="l" defTabSz="914309" rtl="0" eaLnBrk="1" latinLnBrk="0" hangingPunct="1">
        <a:lnSpc>
          <a:spcPct val="90000"/>
        </a:lnSpc>
        <a:spcBef>
          <a:spcPts val="1000"/>
        </a:spcBef>
        <a:buFontTx/>
        <a:buNone/>
        <a:defRPr sz="1200" kern="1200">
          <a:solidFill>
            <a:schemeClr val="tx1"/>
          </a:solidFill>
          <a:latin typeface="Futura PT Book" panose="020B0502020204020303" pitchFamily="34" charset="-52"/>
          <a:ea typeface="+mn-ea"/>
          <a:cs typeface="+mn-cs"/>
        </a:defRPr>
      </a:lvl1pPr>
      <a:lvl2pPr marL="457154" indent="0" algn="l" defTabSz="914309" rtl="0" eaLnBrk="1" latinLnBrk="0" hangingPunct="1">
        <a:lnSpc>
          <a:spcPct val="90000"/>
        </a:lnSpc>
        <a:spcBef>
          <a:spcPts val="500"/>
        </a:spcBef>
        <a:buFontTx/>
        <a:buNone/>
        <a:defRPr sz="1200" kern="1200">
          <a:solidFill>
            <a:schemeClr val="tx1"/>
          </a:solidFill>
          <a:latin typeface="Futura PT Book" panose="020B0502020204020303" pitchFamily="34" charset="-52"/>
          <a:ea typeface="+mn-ea"/>
          <a:cs typeface="+mn-cs"/>
        </a:defRPr>
      </a:lvl2pPr>
      <a:lvl3pPr marL="914309" indent="0" algn="l" defTabSz="914309" rtl="0" eaLnBrk="1" latinLnBrk="0" hangingPunct="1">
        <a:lnSpc>
          <a:spcPct val="90000"/>
        </a:lnSpc>
        <a:spcBef>
          <a:spcPts val="500"/>
        </a:spcBef>
        <a:buFontTx/>
        <a:buNone/>
        <a:defRPr sz="1200" kern="1200">
          <a:solidFill>
            <a:schemeClr val="tx1"/>
          </a:solidFill>
          <a:latin typeface="Futura PT Book" panose="020B0502020204020303" pitchFamily="34" charset="-52"/>
          <a:ea typeface="+mn-ea"/>
          <a:cs typeface="+mn-cs"/>
        </a:defRPr>
      </a:lvl3pPr>
      <a:lvl4pPr marL="1371462" indent="0" algn="l" defTabSz="914309" rtl="0" eaLnBrk="1" latinLnBrk="0" hangingPunct="1">
        <a:lnSpc>
          <a:spcPct val="90000"/>
        </a:lnSpc>
        <a:spcBef>
          <a:spcPts val="500"/>
        </a:spcBef>
        <a:buFontTx/>
        <a:buNone/>
        <a:defRPr sz="1200" kern="1200">
          <a:solidFill>
            <a:schemeClr val="tx1"/>
          </a:solidFill>
          <a:latin typeface="Futura PT Book" panose="020B0502020204020303" pitchFamily="34" charset="-52"/>
          <a:ea typeface="+mn-ea"/>
          <a:cs typeface="+mn-cs"/>
        </a:defRPr>
      </a:lvl4pPr>
      <a:lvl5pPr marL="1828616" indent="0" algn="l" defTabSz="914309" rtl="0" eaLnBrk="1" latinLnBrk="0" hangingPunct="1">
        <a:lnSpc>
          <a:spcPct val="90000"/>
        </a:lnSpc>
        <a:spcBef>
          <a:spcPts val="500"/>
        </a:spcBef>
        <a:buFontTx/>
        <a:buNone/>
        <a:defRPr sz="1200" kern="1200">
          <a:solidFill>
            <a:schemeClr val="tx1"/>
          </a:solidFill>
          <a:latin typeface="Futura PT Book" panose="020B0502020204020303" pitchFamily="34" charset="-52"/>
          <a:ea typeface="+mn-ea"/>
          <a:cs typeface="+mn-cs"/>
        </a:defRPr>
      </a:lvl5pPr>
      <a:lvl6pPr marL="2514348" indent="-228577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971502" indent="-228577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428657" indent="-228577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885811" indent="-228577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09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154" algn="l" defTabSz="914309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309" algn="l" defTabSz="914309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462" algn="l" defTabSz="914309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617" algn="l" defTabSz="914309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771" algn="l" defTabSz="914309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926" algn="l" defTabSz="914309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200080" algn="l" defTabSz="914309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7235" algn="l" defTabSz="914309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2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2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2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2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2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2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2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2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2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2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2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2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2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2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8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2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9.png"/><Relationship Id="rId4" Type="http://schemas.openxmlformats.org/officeDocument/2006/relationships/image" Target="../media/image12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2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2.sv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3.jpeg"/><Relationship Id="rId5" Type="http://schemas.openxmlformats.org/officeDocument/2006/relationships/image" Target="../media/image22.png"/><Relationship Id="rId4" Type="http://schemas.openxmlformats.org/officeDocument/2006/relationships/image" Target="../media/image12.sv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24.png"/><Relationship Id="rId4" Type="http://schemas.openxmlformats.org/officeDocument/2006/relationships/image" Target="../media/image12.sv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25.png"/><Relationship Id="rId4" Type="http://schemas.openxmlformats.org/officeDocument/2006/relationships/image" Target="../media/image12.sv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29.png"/><Relationship Id="rId4" Type="http://schemas.openxmlformats.org/officeDocument/2006/relationships/image" Target="../media/image12.sv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30.png"/><Relationship Id="rId4" Type="http://schemas.openxmlformats.org/officeDocument/2006/relationships/image" Target="../media/image12.sv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32.png"/><Relationship Id="rId4" Type="http://schemas.openxmlformats.org/officeDocument/2006/relationships/image" Target="../media/image12.sv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2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33.png"/><Relationship Id="rId4" Type="http://schemas.openxmlformats.org/officeDocument/2006/relationships/image" Target="../media/image12.sv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2.sv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2.sv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2.sv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12.sv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2.sv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2.sv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2.sv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36.png"/><Relationship Id="rId4" Type="http://schemas.openxmlformats.org/officeDocument/2006/relationships/image" Target="../media/image12.sv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2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4.png"/><Relationship Id="rId4" Type="http://schemas.openxmlformats.org/officeDocument/2006/relationships/image" Target="../media/image12.sv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37.png"/><Relationship Id="rId4" Type="http://schemas.openxmlformats.org/officeDocument/2006/relationships/image" Target="../media/image12.sv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38.png"/><Relationship Id="rId4" Type="http://schemas.openxmlformats.org/officeDocument/2006/relationships/image" Target="../media/image12.sv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2.sv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39.png"/><Relationship Id="rId4" Type="http://schemas.openxmlformats.org/officeDocument/2006/relationships/image" Target="../media/image12.sv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40.png"/><Relationship Id="rId4" Type="http://schemas.openxmlformats.org/officeDocument/2006/relationships/image" Target="../media/image12.sv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2.sv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2.sv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2.sv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2.sv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2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2.sv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2.sv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2.sv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2.sv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2.sv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2.sv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2.sv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11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12.svg"/><Relationship Id="rId9" Type="http://schemas.openxmlformats.org/officeDocument/2006/relationships/image" Target="../media/image45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12.sv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48.png"/><Relationship Id="rId4" Type="http://schemas.openxmlformats.org/officeDocument/2006/relationships/image" Target="../media/image12.sv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2.sv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2.sv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2.sv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9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9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9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50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9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2.sv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12.svg"/><Relationship Id="rId7" Type="http://schemas.openxmlformats.org/officeDocument/2006/relationships/image" Target="../media/image5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2.sv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11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12.sv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2.sv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2.sv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9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12.sv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12.sv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12.sv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D60E4A7-6A61-639C-714C-B2DE9C80358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C0BDDC8-5D5A-2114-B44F-ED00B44321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8263" y="682555"/>
            <a:ext cx="4983686" cy="5492889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D2AEA95F-8031-A2A5-B069-224312B3C8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100" y="642119"/>
            <a:ext cx="4127500" cy="330200"/>
          </a:xfrm>
          <a:prstGeom prst="rect">
            <a:avLst/>
          </a:prstGeom>
        </p:spPr>
      </p:pic>
      <p:sp>
        <p:nvSpPr>
          <p:cNvPr id="12" name="TextBox 10">
            <a:extLst>
              <a:ext uri="{FF2B5EF4-FFF2-40B4-BE49-F238E27FC236}">
                <a16:creationId xmlns:a16="http://schemas.microsoft.com/office/drawing/2014/main" id="{36F48DD4-169D-90D3-07AC-9A27FEE2A9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2011" y="2598067"/>
            <a:ext cx="6733860" cy="1754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ru-RU"/>
            </a:defPPr>
            <a:lvl1pPr algn="ctr">
              <a:defRPr sz="3600" b="1">
                <a:solidFill>
                  <a:schemeClr val="bg1"/>
                </a:solidFill>
                <a:latin typeface="Nunito Sans" pitchFamily="2" charset="77"/>
                <a:ea typeface="Verdana" panose="020B0604030504040204" pitchFamily="34" charset="0"/>
              </a:defRPr>
            </a:lvl1pPr>
            <a:lvl2pPr marL="742950" indent="-285750">
              <a:defRPr sz="3600">
                <a:latin typeface="Lato Light"/>
              </a:defRPr>
            </a:lvl2pPr>
            <a:lvl3pPr marL="1143000" indent="-228600">
              <a:defRPr sz="3600">
                <a:latin typeface="Lato Light"/>
              </a:defRPr>
            </a:lvl3pPr>
            <a:lvl4pPr marL="1600200" indent="-228600">
              <a:defRPr sz="3600">
                <a:latin typeface="Lato Light"/>
              </a:defRPr>
            </a:lvl4pPr>
            <a:lvl5pPr marL="2057400" indent="-228600">
              <a:defRPr sz="3600">
                <a:latin typeface="Lato Light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latin typeface="Lato Light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latin typeface="Lato Light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latin typeface="Lato Light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latin typeface="Lato Light"/>
              </a:defRPr>
            </a:lvl9pPr>
          </a:lstStyle>
          <a:p>
            <a:pPr algn="l"/>
            <a:r>
              <a:rPr lang="ru-RU" dirty="0"/>
              <a:t>Основы программирования на языке Assembler под архитектуру RISC-V</a:t>
            </a:r>
            <a:endParaRPr lang="en-US" dirty="0"/>
          </a:p>
        </p:txBody>
      </p:sp>
      <p:sp>
        <p:nvSpPr>
          <p:cNvPr id="13" name="TextBox 10">
            <a:extLst>
              <a:ext uri="{FF2B5EF4-FFF2-40B4-BE49-F238E27FC236}">
                <a16:creationId xmlns:a16="http://schemas.microsoft.com/office/drawing/2014/main" id="{9F09B182-6600-B82D-B795-E249332FFB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2011" y="5713907"/>
            <a:ext cx="871864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9pPr>
          </a:lstStyle>
          <a:p>
            <a:pPr marL="0" marR="0" lvl="0" indent="0" algn="l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unito Sans" pitchFamily="2" charset="77"/>
                <a:ea typeface="Montserrat" charset="0"/>
                <a:cs typeface="Montserrat" charset="0"/>
              </a:rPr>
              <a:t>ХХ ХХХХХ 202Х</a:t>
            </a:r>
            <a:r>
              <a:rPr lang="ru-RU" sz="1600" dirty="0">
                <a:solidFill>
                  <a:srgbClr val="FFFFFF"/>
                </a:solidFill>
                <a:latin typeface="Nunito Sans" pitchFamily="2" charset="77"/>
                <a:ea typeface="Montserrat" charset="0"/>
                <a:cs typeface="Montserrat" charset="0"/>
              </a:rPr>
              <a:t> г</a:t>
            </a:r>
            <a:r>
              <a:rPr lang="ru-RU" sz="2399" dirty="0">
                <a:solidFill>
                  <a:srgbClr val="FFFFFF"/>
                </a:solidFill>
                <a:latin typeface="Nunito Sans" pitchFamily="2" charset="77"/>
                <a:ea typeface="Montserrat" charset="0"/>
                <a:cs typeface="Montserrat" charset="0"/>
              </a:rPr>
              <a:t>.</a:t>
            </a:r>
            <a:endParaRPr kumimoji="0" lang="ru-RU" sz="2399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unito Sans" pitchFamily="2" charset="77"/>
              <a:ea typeface="Montserrat" charset="0"/>
              <a:cs typeface="Montserrat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6915BBB-796C-7390-5446-B6D3BD624643}"/>
              </a:ext>
            </a:extLst>
          </p:cNvPr>
          <p:cNvSpPr txBox="1"/>
          <p:nvPr/>
        </p:nvSpPr>
        <p:spPr>
          <a:xfrm>
            <a:off x="542011" y="4708313"/>
            <a:ext cx="36423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Nunito Sans" pitchFamily="2" charset="-52"/>
              </a:rPr>
              <a:t>Булах Дмитрий Александрович</a:t>
            </a:r>
          </a:p>
          <a:p>
            <a:r>
              <a:rPr lang="ru-RU" dirty="0">
                <a:solidFill>
                  <a:schemeClr val="bg1"/>
                </a:solidFill>
                <a:latin typeface="Nunito Sans" pitchFamily="2" charset="-52"/>
              </a:rPr>
              <a:t>НИУ МИЭТ</a:t>
            </a:r>
          </a:p>
        </p:txBody>
      </p:sp>
    </p:spTree>
    <p:extLst>
      <p:ext uri="{BB962C8B-B14F-4D97-AF65-F5344CB8AC3E}">
        <p14:creationId xmlns:p14="http://schemas.microsoft.com/office/powerpoint/2010/main" val="26609745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Номер слайда 5">
            <a:extLst>
              <a:ext uri="{FF2B5EF4-FFF2-40B4-BE49-F238E27FC236}">
                <a16:creationId xmlns:a16="http://schemas.microsoft.com/office/drawing/2014/main" id="{246FE44D-8ACA-4BFD-ADB0-B05A93FDA3CF}"/>
              </a:ext>
            </a:extLst>
          </p:cNvPr>
          <p:cNvSpPr txBox="1">
            <a:spLocks/>
          </p:cNvSpPr>
          <p:nvPr/>
        </p:nvSpPr>
        <p:spPr>
          <a:xfrm>
            <a:off x="10883900" y="6610350"/>
            <a:ext cx="682625" cy="247650"/>
          </a:xfrm>
          <a:prstGeom prst="rect">
            <a:avLst/>
          </a:prstGeom>
          <a:solidFill>
            <a:srgbClr val="F3F1F9">
              <a:alpha val="89804"/>
            </a:srgbClr>
          </a:solidFill>
        </p:spPr>
        <p:txBody>
          <a:bodyPr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8CD8CDE7-E2C6-4DFC-9859-BA19C2EE985E}" type="slidenum">
              <a:rPr lang="ru-RU" sz="1000" smtClean="0">
                <a:latin typeface="Nunito Sans" pitchFamily="2" charset="77"/>
              </a:rPr>
              <a:pPr algn="ctr"/>
              <a:t>10</a:t>
            </a:fld>
            <a:endParaRPr lang="ru-RU" sz="1000" dirty="0">
              <a:latin typeface="Nunito Sans" pitchFamily="2" charset="77"/>
            </a:endParaRPr>
          </a:p>
        </p:txBody>
      </p:sp>
      <p:cxnSp>
        <p:nvCxnSpPr>
          <p:cNvPr id="119" name="Straight Connector 81">
            <a:extLst>
              <a:ext uri="{FF2B5EF4-FFF2-40B4-BE49-F238E27FC236}">
                <a16:creationId xmlns:a16="http://schemas.microsoft.com/office/drawing/2014/main" id="{FB4331D3-6E92-F510-9CBB-B5AEA25C2B23}"/>
              </a:ext>
            </a:extLst>
          </p:cNvPr>
          <p:cNvCxnSpPr>
            <a:cxnSpLocks/>
          </p:cNvCxnSpPr>
          <p:nvPr/>
        </p:nvCxnSpPr>
        <p:spPr>
          <a:xfrm>
            <a:off x="608094" y="6381750"/>
            <a:ext cx="10960019" cy="0"/>
          </a:xfrm>
          <a:prstGeom prst="line">
            <a:avLst/>
          </a:prstGeom>
          <a:ln w="12700" cap="rnd">
            <a:solidFill>
              <a:srgbClr val="283272"/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CF0C995-B686-F7E0-851C-CFE0BB33E31D}"/>
              </a:ext>
            </a:extLst>
          </p:cNvPr>
          <p:cNvSpPr txBox="1"/>
          <p:nvPr/>
        </p:nvSpPr>
        <p:spPr>
          <a:xfrm>
            <a:off x="537071" y="396484"/>
            <a:ext cx="936055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R="0" lvl="0" indent="0" defTabSz="91417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u="none" strike="noStrike" cap="none" spc="0" normalizeH="0" baseline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 Light" pitchFamily="2" charset="77"/>
              </a:defRPr>
            </a:lvl1pPr>
          </a:lstStyle>
          <a:p>
            <a:r>
              <a:rPr lang="ru-RU" sz="1100" dirty="0">
                <a:solidFill>
                  <a:srgbClr val="283272"/>
                </a:solidFill>
                <a:latin typeface="Nunito Sans Light" pitchFamily="2" charset="77"/>
              </a:rPr>
              <a:t>Основы программирования на языке Assembler под архитектуру RISC-V</a:t>
            </a:r>
            <a:endParaRPr lang="ru-RU" sz="11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F45C107-0974-9033-38A0-AE7F67E9B8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9729276" y="484607"/>
            <a:ext cx="1837249" cy="50106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42CEA1D-09FC-848D-6E67-3B919F678E69}"/>
              </a:ext>
            </a:extLst>
          </p:cNvPr>
          <p:cNvSpPr txBox="1"/>
          <p:nvPr/>
        </p:nvSpPr>
        <p:spPr>
          <a:xfrm>
            <a:off x="548065" y="605732"/>
            <a:ext cx="44181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ru-RU"/>
            </a:defPPr>
            <a:lvl1pPr marR="0" lvl="0" indent="0" defTabSz="91417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u="none" strike="noStrike" cap="none" spc="0" normalizeH="0" baseline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" pitchFamily="2" charset="77"/>
              </a:defRPr>
            </a:lvl1pPr>
          </a:lstStyle>
          <a:p>
            <a:pPr marL="0" marR="0" lvl="0" indent="0" algn="l" defTabSz="9141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1" u="none" strike="noStrike" kern="1200" cap="none" spc="0" normalizeH="0" baseline="0" noProof="0" dirty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" pitchFamily="2" charset="77"/>
              </a:rPr>
              <a:t>Целочисленные регистры </a:t>
            </a:r>
            <a:r>
              <a:rPr kumimoji="0" lang="en-US" sz="2000" b="1" u="none" strike="noStrike" kern="1200" cap="none" spc="0" normalizeH="0" baseline="0" noProof="0" dirty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" pitchFamily="2" charset="77"/>
              </a:rPr>
              <a:t>RISC-V</a:t>
            </a:r>
            <a:endParaRPr kumimoji="0" lang="ru-RU" sz="2000" b="1" u="none" strike="noStrike" kern="1200" cap="none" spc="0" normalizeH="0" baseline="0" noProof="0" dirty="0">
              <a:ln>
                <a:noFill/>
              </a:ln>
              <a:solidFill>
                <a:srgbClr val="283272"/>
              </a:solidFill>
              <a:effectLst/>
              <a:uLnTx/>
              <a:uFillTx/>
              <a:latin typeface="Nunito Sans" pitchFamily="2" charset="7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A7607D-CD7B-3F87-8F7C-89B9767954B6}"/>
              </a:ext>
            </a:extLst>
          </p:cNvPr>
          <p:cNvSpPr txBox="1"/>
          <p:nvPr/>
        </p:nvSpPr>
        <p:spPr>
          <a:xfrm>
            <a:off x="633322" y="1053555"/>
            <a:ext cx="24342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latin typeface="Nunito Sans" pitchFamily="2" charset="-52"/>
              </a:rPr>
              <a:t>Программный счётчик</a:t>
            </a:r>
            <a:r>
              <a:rPr lang="en-US" sz="1400" dirty="0">
                <a:latin typeface="Nunito Sans" pitchFamily="2" charset="-52"/>
              </a:rPr>
              <a:t> (Program Counter, PC)</a:t>
            </a:r>
            <a:endParaRPr lang="ru-RU" sz="1400" dirty="0">
              <a:latin typeface="Nunito Sans" pitchFamily="2" charset="-52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8EF1C3-92B1-A4D3-7DD8-BDF7D254657A}"/>
              </a:ext>
            </a:extLst>
          </p:cNvPr>
          <p:cNvSpPr txBox="1"/>
          <p:nvPr/>
        </p:nvSpPr>
        <p:spPr>
          <a:xfrm>
            <a:off x="633322" y="3311801"/>
            <a:ext cx="23274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dirty="0">
                <a:latin typeface="Nunito Sans" pitchFamily="2" charset="-52"/>
              </a:rPr>
              <a:t>Пользовательские регистры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FA3E3393-AEC2-E51F-11E4-0CD84E6062E6}"/>
              </a:ext>
            </a:extLst>
          </p:cNvPr>
          <p:cNvSpPr/>
          <p:nvPr/>
        </p:nvSpPr>
        <p:spPr>
          <a:xfrm>
            <a:off x="6529488" y="1650869"/>
            <a:ext cx="914400" cy="172995"/>
          </a:xfrm>
          <a:prstGeom prst="rect">
            <a:avLst/>
          </a:prstGeom>
          <a:solidFill>
            <a:srgbClr val="FFE9A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solidFill>
                  <a:schemeClr val="tx1"/>
                </a:solidFill>
                <a:latin typeface="Nunito Sans" pitchFamily="2" charset="-52"/>
              </a:rPr>
              <a:t>x</a:t>
            </a:r>
            <a:r>
              <a:rPr lang="en-US" sz="900" dirty="0">
                <a:solidFill>
                  <a:schemeClr val="tx1"/>
                </a:solidFill>
                <a:latin typeface="Nunito Sans" pitchFamily="2" charset="-52"/>
              </a:rPr>
              <a:t>0</a:t>
            </a:r>
            <a:endParaRPr lang="ru-RU" sz="900" dirty="0">
              <a:solidFill>
                <a:schemeClr val="tx1"/>
              </a:solidFill>
              <a:latin typeface="Nunito Sans" pitchFamily="2" charset="-52"/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417689C7-D9EF-BEA4-20D5-3198893DAF30}"/>
              </a:ext>
            </a:extLst>
          </p:cNvPr>
          <p:cNvSpPr/>
          <p:nvPr/>
        </p:nvSpPr>
        <p:spPr>
          <a:xfrm>
            <a:off x="6529488" y="1884734"/>
            <a:ext cx="914400" cy="172995"/>
          </a:xfrm>
          <a:prstGeom prst="rect">
            <a:avLst/>
          </a:prstGeom>
          <a:solidFill>
            <a:srgbClr val="FFE9A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  <a:latin typeface="Nunito Sans" pitchFamily="2" charset="-52"/>
              </a:rPr>
              <a:t>x1</a:t>
            </a:r>
            <a:endParaRPr lang="ru-RU" sz="900" dirty="0">
              <a:solidFill>
                <a:schemeClr val="tx1"/>
              </a:solidFill>
              <a:latin typeface="Nunito Sans" pitchFamily="2" charset="-52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CF0DF6BD-968E-2BF3-116D-684F5727560C}"/>
              </a:ext>
            </a:extLst>
          </p:cNvPr>
          <p:cNvSpPr/>
          <p:nvPr/>
        </p:nvSpPr>
        <p:spPr>
          <a:xfrm>
            <a:off x="6529488" y="2118599"/>
            <a:ext cx="914400" cy="172995"/>
          </a:xfrm>
          <a:prstGeom prst="rect">
            <a:avLst/>
          </a:prstGeom>
          <a:solidFill>
            <a:srgbClr val="FFE9A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  <a:latin typeface="Nunito Sans" pitchFamily="2" charset="-52"/>
              </a:rPr>
              <a:t>x2</a:t>
            </a:r>
            <a:endParaRPr lang="ru-RU" sz="900" dirty="0">
              <a:solidFill>
                <a:schemeClr val="tx1"/>
              </a:solidFill>
              <a:latin typeface="Nunito Sans" pitchFamily="2" charset="-52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CFC618D3-0279-A5ED-508D-298F51CCB36B}"/>
              </a:ext>
            </a:extLst>
          </p:cNvPr>
          <p:cNvSpPr/>
          <p:nvPr/>
        </p:nvSpPr>
        <p:spPr>
          <a:xfrm>
            <a:off x="6529488" y="2820194"/>
            <a:ext cx="914400" cy="172995"/>
          </a:xfrm>
          <a:prstGeom prst="rect">
            <a:avLst/>
          </a:prstGeom>
          <a:solidFill>
            <a:srgbClr val="FFE9A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  <a:latin typeface="Nunito Sans" pitchFamily="2" charset="-52"/>
              </a:rPr>
              <a:t>x1</a:t>
            </a:r>
            <a:r>
              <a:rPr lang="ru-RU" sz="900" dirty="0">
                <a:solidFill>
                  <a:schemeClr val="tx1"/>
                </a:solidFill>
                <a:latin typeface="Nunito Sans" pitchFamily="2" charset="-52"/>
              </a:rPr>
              <a:t>2</a:t>
            </a: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AFD96830-0A54-1F73-A444-E5409F4790A3}"/>
              </a:ext>
            </a:extLst>
          </p:cNvPr>
          <p:cNvSpPr/>
          <p:nvPr/>
        </p:nvSpPr>
        <p:spPr>
          <a:xfrm>
            <a:off x="6529488" y="3054059"/>
            <a:ext cx="914400" cy="172995"/>
          </a:xfrm>
          <a:prstGeom prst="rect">
            <a:avLst/>
          </a:prstGeom>
          <a:solidFill>
            <a:srgbClr val="FFE9A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  <a:latin typeface="Nunito Sans" pitchFamily="2" charset="-52"/>
              </a:rPr>
              <a:t>x1</a:t>
            </a:r>
            <a:r>
              <a:rPr lang="ru-RU" sz="900" dirty="0">
                <a:solidFill>
                  <a:schemeClr val="tx1"/>
                </a:solidFill>
                <a:latin typeface="Nunito Sans" pitchFamily="2" charset="-52"/>
              </a:rPr>
              <a:t>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F099D26-4A49-02BD-7DC6-80103095CE00}"/>
              </a:ext>
            </a:extLst>
          </p:cNvPr>
          <p:cNvSpPr txBox="1"/>
          <p:nvPr/>
        </p:nvSpPr>
        <p:spPr>
          <a:xfrm>
            <a:off x="6815006" y="2450862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Nunito Sans" pitchFamily="2" charset="-52"/>
              </a:rPr>
              <a:t>…</a:t>
            </a: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E8D236E7-5E10-D01F-1012-339652D44D9F}"/>
              </a:ext>
            </a:extLst>
          </p:cNvPr>
          <p:cNvSpPr/>
          <p:nvPr/>
        </p:nvSpPr>
        <p:spPr>
          <a:xfrm>
            <a:off x="6529488" y="3287924"/>
            <a:ext cx="914400" cy="172995"/>
          </a:xfrm>
          <a:prstGeom prst="rect">
            <a:avLst/>
          </a:prstGeom>
          <a:solidFill>
            <a:srgbClr val="FFE9A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  <a:latin typeface="Nunito Sans" pitchFamily="2" charset="-52"/>
              </a:rPr>
              <a:t>x14</a:t>
            </a:r>
            <a:endParaRPr lang="ru-RU" sz="900" dirty="0">
              <a:solidFill>
                <a:schemeClr val="tx1"/>
              </a:solidFill>
              <a:latin typeface="Nunito Sans" pitchFamily="2" charset="-52"/>
            </a:endParaRP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03DBE5B8-536E-1617-6D65-B27EE1CE48CD}"/>
              </a:ext>
            </a:extLst>
          </p:cNvPr>
          <p:cNvSpPr/>
          <p:nvPr/>
        </p:nvSpPr>
        <p:spPr>
          <a:xfrm>
            <a:off x="6529488" y="3521789"/>
            <a:ext cx="914400" cy="172995"/>
          </a:xfrm>
          <a:prstGeom prst="rect">
            <a:avLst/>
          </a:prstGeom>
          <a:solidFill>
            <a:srgbClr val="FFE9A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  <a:latin typeface="Nunito Sans" pitchFamily="2" charset="-52"/>
              </a:rPr>
              <a:t>x15</a:t>
            </a:r>
            <a:endParaRPr lang="ru-RU" sz="900" dirty="0">
              <a:solidFill>
                <a:schemeClr val="tx1"/>
              </a:solidFill>
              <a:latin typeface="Nunito Sans" pitchFamily="2" charset="-52"/>
            </a:endParaRP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C949C99A-5E24-7CEF-DC5F-679B4AA86098}"/>
              </a:ext>
            </a:extLst>
          </p:cNvPr>
          <p:cNvSpPr/>
          <p:nvPr/>
        </p:nvSpPr>
        <p:spPr>
          <a:xfrm>
            <a:off x="6529488" y="2352464"/>
            <a:ext cx="914400" cy="172995"/>
          </a:xfrm>
          <a:prstGeom prst="rect">
            <a:avLst/>
          </a:prstGeom>
          <a:solidFill>
            <a:srgbClr val="FFE9A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  <a:latin typeface="Nunito Sans" pitchFamily="2" charset="-52"/>
              </a:rPr>
              <a:t>x</a:t>
            </a:r>
            <a:r>
              <a:rPr lang="ru-RU" sz="900" dirty="0">
                <a:solidFill>
                  <a:schemeClr val="tx1"/>
                </a:solidFill>
                <a:latin typeface="Nunito Sans" pitchFamily="2" charset="-52"/>
              </a:rPr>
              <a:t>3</a:t>
            </a: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2B32A8B0-953E-B8AF-572D-C5B0E02CAE8A}"/>
              </a:ext>
            </a:extLst>
          </p:cNvPr>
          <p:cNvSpPr/>
          <p:nvPr/>
        </p:nvSpPr>
        <p:spPr>
          <a:xfrm>
            <a:off x="5615088" y="1650723"/>
            <a:ext cx="914400" cy="17299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900" dirty="0">
              <a:solidFill>
                <a:schemeClr val="tx1"/>
              </a:solidFill>
              <a:latin typeface="Nunito Sans" pitchFamily="2" charset="-52"/>
            </a:endParaRP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276F322C-3301-2E8E-D1F3-C23E967FA085}"/>
              </a:ext>
            </a:extLst>
          </p:cNvPr>
          <p:cNvSpPr/>
          <p:nvPr/>
        </p:nvSpPr>
        <p:spPr>
          <a:xfrm>
            <a:off x="5615088" y="1884711"/>
            <a:ext cx="914400" cy="17299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900" dirty="0">
              <a:solidFill>
                <a:schemeClr val="tx1"/>
              </a:solidFill>
              <a:latin typeface="Nunito Sans" pitchFamily="2" charset="-52"/>
            </a:endParaRPr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901D572F-99E1-1D06-BF50-B9D1373F4FC9}"/>
              </a:ext>
            </a:extLst>
          </p:cNvPr>
          <p:cNvSpPr/>
          <p:nvPr/>
        </p:nvSpPr>
        <p:spPr>
          <a:xfrm>
            <a:off x="5615088" y="2118599"/>
            <a:ext cx="914400" cy="17299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900" dirty="0">
              <a:solidFill>
                <a:schemeClr val="tx1"/>
              </a:solidFill>
              <a:latin typeface="Nunito Sans" pitchFamily="2" charset="-52"/>
            </a:endParaRPr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B9DF98A2-985B-CD7F-06A4-804A8857AC8F}"/>
              </a:ext>
            </a:extLst>
          </p:cNvPr>
          <p:cNvSpPr/>
          <p:nvPr/>
        </p:nvSpPr>
        <p:spPr>
          <a:xfrm>
            <a:off x="5615088" y="2352464"/>
            <a:ext cx="914400" cy="17299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900" dirty="0">
              <a:solidFill>
                <a:schemeClr val="tx1"/>
              </a:solidFill>
              <a:latin typeface="Nunito Sans" pitchFamily="2" charset="-52"/>
            </a:endParaRPr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152E5E83-1092-769C-D29A-EB48C90983DD}"/>
              </a:ext>
            </a:extLst>
          </p:cNvPr>
          <p:cNvSpPr/>
          <p:nvPr/>
        </p:nvSpPr>
        <p:spPr>
          <a:xfrm>
            <a:off x="5615088" y="2820194"/>
            <a:ext cx="914400" cy="17299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900" dirty="0">
              <a:solidFill>
                <a:schemeClr val="tx1"/>
              </a:solidFill>
              <a:latin typeface="Nunito Sans" pitchFamily="2" charset="-52"/>
            </a:endParaRPr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57532201-7B61-8803-03DC-93DE0BE95751}"/>
              </a:ext>
            </a:extLst>
          </p:cNvPr>
          <p:cNvSpPr/>
          <p:nvPr/>
        </p:nvSpPr>
        <p:spPr>
          <a:xfrm>
            <a:off x="5615088" y="3054182"/>
            <a:ext cx="914400" cy="17299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900" dirty="0">
              <a:solidFill>
                <a:schemeClr val="tx1"/>
              </a:solidFill>
              <a:latin typeface="Nunito Sans" pitchFamily="2" charset="-52"/>
            </a:endParaRPr>
          </a:p>
        </p:txBody>
      </p: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A6CD5482-A288-CBF8-D374-D1FF5377397E}"/>
              </a:ext>
            </a:extLst>
          </p:cNvPr>
          <p:cNvSpPr/>
          <p:nvPr/>
        </p:nvSpPr>
        <p:spPr>
          <a:xfrm>
            <a:off x="5615088" y="3288070"/>
            <a:ext cx="914400" cy="17299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900" dirty="0">
              <a:solidFill>
                <a:schemeClr val="tx1"/>
              </a:solidFill>
              <a:latin typeface="Nunito Sans" pitchFamily="2" charset="-52"/>
            </a:endParaRPr>
          </a:p>
        </p:txBody>
      </p: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3B791FD9-DD89-8695-E616-1A58E612DEF2}"/>
              </a:ext>
            </a:extLst>
          </p:cNvPr>
          <p:cNvSpPr/>
          <p:nvPr/>
        </p:nvSpPr>
        <p:spPr>
          <a:xfrm>
            <a:off x="5615088" y="3521935"/>
            <a:ext cx="914400" cy="17299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900" dirty="0">
              <a:solidFill>
                <a:schemeClr val="tx1"/>
              </a:solidFill>
              <a:latin typeface="Nunito Sans" pitchFamily="2" charset="-52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591737A-978E-D04F-99D0-BE9C4A6930BD}"/>
              </a:ext>
            </a:extLst>
          </p:cNvPr>
          <p:cNvSpPr txBox="1"/>
          <p:nvPr/>
        </p:nvSpPr>
        <p:spPr>
          <a:xfrm>
            <a:off x="7550331" y="2610142"/>
            <a:ext cx="6687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Nunito Sans" pitchFamily="2" charset="-52"/>
              </a:rPr>
              <a:t>RV32E</a:t>
            </a:r>
            <a:endParaRPr lang="ru-RU" sz="1200" dirty="0">
              <a:latin typeface="Nunito Sans" pitchFamily="2" charset="-52"/>
            </a:endParaRPr>
          </a:p>
        </p:txBody>
      </p:sp>
      <p:sp>
        <p:nvSpPr>
          <p:cNvPr id="33" name="Прямоугольник 32">
            <a:extLst>
              <a:ext uri="{FF2B5EF4-FFF2-40B4-BE49-F238E27FC236}">
                <a16:creationId xmlns:a16="http://schemas.microsoft.com/office/drawing/2014/main" id="{8A90AB37-13C0-1177-9146-1FE203FCA442}"/>
              </a:ext>
            </a:extLst>
          </p:cNvPr>
          <p:cNvSpPr/>
          <p:nvPr/>
        </p:nvSpPr>
        <p:spPr>
          <a:xfrm>
            <a:off x="3786288" y="1650723"/>
            <a:ext cx="1828800" cy="172995"/>
          </a:xfrm>
          <a:prstGeom prst="rect">
            <a:avLst/>
          </a:prstGeom>
          <a:solidFill>
            <a:srgbClr val="C495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900" dirty="0">
              <a:solidFill>
                <a:schemeClr val="tx1"/>
              </a:solidFill>
              <a:latin typeface="Nunito Sans" pitchFamily="2" charset="-52"/>
            </a:endParaRPr>
          </a:p>
        </p:txBody>
      </p:sp>
      <p:sp>
        <p:nvSpPr>
          <p:cNvPr id="34" name="Прямоугольник 33">
            <a:extLst>
              <a:ext uri="{FF2B5EF4-FFF2-40B4-BE49-F238E27FC236}">
                <a16:creationId xmlns:a16="http://schemas.microsoft.com/office/drawing/2014/main" id="{E9CD1E27-A055-40C5-439E-D34AAFB34B57}"/>
              </a:ext>
            </a:extLst>
          </p:cNvPr>
          <p:cNvSpPr/>
          <p:nvPr/>
        </p:nvSpPr>
        <p:spPr>
          <a:xfrm>
            <a:off x="3786288" y="1884876"/>
            <a:ext cx="1828800" cy="172995"/>
          </a:xfrm>
          <a:prstGeom prst="rect">
            <a:avLst/>
          </a:prstGeom>
          <a:solidFill>
            <a:srgbClr val="C495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900" dirty="0">
              <a:solidFill>
                <a:schemeClr val="tx1"/>
              </a:solidFill>
              <a:latin typeface="Nunito Sans" pitchFamily="2" charset="-52"/>
            </a:endParaRPr>
          </a:p>
        </p:txBody>
      </p:sp>
      <p:sp>
        <p:nvSpPr>
          <p:cNvPr id="35" name="Прямоугольник 34">
            <a:extLst>
              <a:ext uri="{FF2B5EF4-FFF2-40B4-BE49-F238E27FC236}">
                <a16:creationId xmlns:a16="http://schemas.microsoft.com/office/drawing/2014/main" id="{F0200040-1B33-8BF0-4224-6620D29C5D17}"/>
              </a:ext>
            </a:extLst>
          </p:cNvPr>
          <p:cNvSpPr/>
          <p:nvPr/>
        </p:nvSpPr>
        <p:spPr>
          <a:xfrm>
            <a:off x="3786288" y="2118299"/>
            <a:ext cx="1828800" cy="172995"/>
          </a:xfrm>
          <a:prstGeom prst="rect">
            <a:avLst/>
          </a:prstGeom>
          <a:solidFill>
            <a:srgbClr val="C495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900" dirty="0">
              <a:solidFill>
                <a:schemeClr val="tx1"/>
              </a:solidFill>
              <a:latin typeface="Nunito Sans" pitchFamily="2" charset="-52"/>
            </a:endParaRPr>
          </a:p>
        </p:txBody>
      </p:sp>
      <p:sp>
        <p:nvSpPr>
          <p:cNvPr id="36" name="Прямоугольник 35">
            <a:extLst>
              <a:ext uri="{FF2B5EF4-FFF2-40B4-BE49-F238E27FC236}">
                <a16:creationId xmlns:a16="http://schemas.microsoft.com/office/drawing/2014/main" id="{39AFB01F-9360-5C01-E1B3-28AA388AD695}"/>
              </a:ext>
            </a:extLst>
          </p:cNvPr>
          <p:cNvSpPr/>
          <p:nvPr/>
        </p:nvSpPr>
        <p:spPr>
          <a:xfrm>
            <a:off x="3786288" y="2352452"/>
            <a:ext cx="1828800" cy="172995"/>
          </a:xfrm>
          <a:prstGeom prst="rect">
            <a:avLst/>
          </a:prstGeom>
          <a:solidFill>
            <a:srgbClr val="C495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900" dirty="0">
              <a:solidFill>
                <a:schemeClr val="tx1"/>
              </a:solidFill>
              <a:latin typeface="Nunito Sans" pitchFamily="2" charset="-52"/>
            </a:endParaRPr>
          </a:p>
        </p:txBody>
      </p:sp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0BCB6643-2733-3AE4-1853-1556D09B16CA}"/>
              </a:ext>
            </a:extLst>
          </p:cNvPr>
          <p:cNvSpPr/>
          <p:nvPr/>
        </p:nvSpPr>
        <p:spPr>
          <a:xfrm>
            <a:off x="3786288" y="2820194"/>
            <a:ext cx="1828800" cy="172995"/>
          </a:xfrm>
          <a:prstGeom prst="rect">
            <a:avLst/>
          </a:prstGeom>
          <a:solidFill>
            <a:srgbClr val="C495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900" dirty="0">
              <a:solidFill>
                <a:schemeClr val="tx1"/>
              </a:solidFill>
              <a:latin typeface="Nunito Sans" pitchFamily="2" charset="-52"/>
            </a:endParaRPr>
          </a:p>
        </p:txBody>
      </p:sp>
      <p:sp>
        <p:nvSpPr>
          <p:cNvPr id="38" name="Прямоугольник 37">
            <a:extLst>
              <a:ext uri="{FF2B5EF4-FFF2-40B4-BE49-F238E27FC236}">
                <a16:creationId xmlns:a16="http://schemas.microsoft.com/office/drawing/2014/main" id="{9DAE22B6-1D82-4F4D-282D-77D5EE10AC0B}"/>
              </a:ext>
            </a:extLst>
          </p:cNvPr>
          <p:cNvSpPr/>
          <p:nvPr/>
        </p:nvSpPr>
        <p:spPr>
          <a:xfrm>
            <a:off x="3786288" y="3054347"/>
            <a:ext cx="1828800" cy="172995"/>
          </a:xfrm>
          <a:prstGeom prst="rect">
            <a:avLst/>
          </a:prstGeom>
          <a:solidFill>
            <a:srgbClr val="C495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900" dirty="0">
              <a:solidFill>
                <a:schemeClr val="tx1"/>
              </a:solidFill>
              <a:latin typeface="Nunito Sans" pitchFamily="2" charset="-52"/>
            </a:endParaRPr>
          </a:p>
        </p:txBody>
      </p:sp>
      <p:sp>
        <p:nvSpPr>
          <p:cNvPr id="39" name="Прямоугольник 38">
            <a:extLst>
              <a:ext uri="{FF2B5EF4-FFF2-40B4-BE49-F238E27FC236}">
                <a16:creationId xmlns:a16="http://schemas.microsoft.com/office/drawing/2014/main" id="{C9A41695-F846-65D6-CBA5-DDFCD2F9AD66}"/>
              </a:ext>
            </a:extLst>
          </p:cNvPr>
          <p:cNvSpPr/>
          <p:nvPr/>
        </p:nvSpPr>
        <p:spPr>
          <a:xfrm>
            <a:off x="3786288" y="3287770"/>
            <a:ext cx="1828800" cy="172995"/>
          </a:xfrm>
          <a:prstGeom prst="rect">
            <a:avLst/>
          </a:prstGeom>
          <a:solidFill>
            <a:srgbClr val="C495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900" dirty="0">
              <a:solidFill>
                <a:schemeClr val="tx1"/>
              </a:solidFill>
              <a:latin typeface="Nunito Sans" pitchFamily="2" charset="-52"/>
            </a:endParaRPr>
          </a:p>
        </p:txBody>
      </p:sp>
      <p:sp>
        <p:nvSpPr>
          <p:cNvPr id="40" name="Прямоугольник 39">
            <a:extLst>
              <a:ext uri="{FF2B5EF4-FFF2-40B4-BE49-F238E27FC236}">
                <a16:creationId xmlns:a16="http://schemas.microsoft.com/office/drawing/2014/main" id="{423EED74-742B-BD71-2B82-17F2BE616B49}"/>
              </a:ext>
            </a:extLst>
          </p:cNvPr>
          <p:cNvSpPr/>
          <p:nvPr/>
        </p:nvSpPr>
        <p:spPr>
          <a:xfrm>
            <a:off x="3786288" y="3521923"/>
            <a:ext cx="1828800" cy="172995"/>
          </a:xfrm>
          <a:prstGeom prst="rect">
            <a:avLst/>
          </a:prstGeom>
          <a:solidFill>
            <a:srgbClr val="C495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900" dirty="0">
              <a:solidFill>
                <a:schemeClr val="tx1"/>
              </a:solidFill>
              <a:latin typeface="Nunito Sans" pitchFamily="2" charset="-52"/>
            </a:endParaRPr>
          </a:p>
        </p:txBody>
      </p:sp>
      <p:sp>
        <p:nvSpPr>
          <p:cNvPr id="41" name="Прямоугольник 40">
            <a:extLst>
              <a:ext uri="{FF2B5EF4-FFF2-40B4-BE49-F238E27FC236}">
                <a16:creationId xmlns:a16="http://schemas.microsoft.com/office/drawing/2014/main" id="{E3E5B9BC-16E4-10B1-05DF-2BEB3F2C5EF7}"/>
              </a:ext>
            </a:extLst>
          </p:cNvPr>
          <p:cNvSpPr/>
          <p:nvPr/>
        </p:nvSpPr>
        <p:spPr>
          <a:xfrm>
            <a:off x="6529488" y="1269383"/>
            <a:ext cx="914400" cy="172995"/>
          </a:xfrm>
          <a:prstGeom prst="rect">
            <a:avLst/>
          </a:prstGeom>
          <a:solidFill>
            <a:srgbClr val="FFE9A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  <a:latin typeface="Nunito Sans" pitchFamily="2" charset="-52"/>
              </a:rPr>
              <a:t>PC</a:t>
            </a:r>
            <a:endParaRPr lang="ru-RU" sz="900" dirty="0">
              <a:solidFill>
                <a:schemeClr val="tx1"/>
              </a:solidFill>
              <a:latin typeface="Nunito Sans" pitchFamily="2" charset="-52"/>
            </a:endParaRPr>
          </a:p>
        </p:txBody>
      </p:sp>
      <p:sp>
        <p:nvSpPr>
          <p:cNvPr id="42" name="Прямоугольник 41">
            <a:extLst>
              <a:ext uri="{FF2B5EF4-FFF2-40B4-BE49-F238E27FC236}">
                <a16:creationId xmlns:a16="http://schemas.microsoft.com/office/drawing/2014/main" id="{EE9ABCB8-2B8A-B43F-28EA-A4BEAAD0C6B6}"/>
              </a:ext>
            </a:extLst>
          </p:cNvPr>
          <p:cNvSpPr/>
          <p:nvPr/>
        </p:nvSpPr>
        <p:spPr>
          <a:xfrm>
            <a:off x="5615088" y="1269237"/>
            <a:ext cx="914400" cy="17299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900" dirty="0">
              <a:solidFill>
                <a:schemeClr val="tx1"/>
              </a:solidFill>
              <a:latin typeface="Nunito Sans" pitchFamily="2" charset="-52"/>
            </a:endParaRPr>
          </a:p>
        </p:txBody>
      </p:sp>
      <p:sp>
        <p:nvSpPr>
          <p:cNvPr id="43" name="Прямоугольник 42">
            <a:extLst>
              <a:ext uri="{FF2B5EF4-FFF2-40B4-BE49-F238E27FC236}">
                <a16:creationId xmlns:a16="http://schemas.microsoft.com/office/drawing/2014/main" id="{84AB3334-CEAF-ED02-4F99-B1DB6EE00743}"/>
              </a:ext>
            </a:extLst>
          </p:cNvPr>
          <p:cNvSpPr/>
          <p:nvPr/>
        </p:nvSpPr>
        <p:spPr>
          <a:xfrm>
            <a:off x="3786288" y="1269237"/>
            <a:ext cx="1828800" cy="172995"/>
          </a:xfrm>
          <a:prstGeom prst="rect">
            <a:avLst/>
          </a:prstGeom>
          <a:solidFill>
            <a:srgbClr val="C495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900" dirty="0">
              <a:solidFill>
                <a:schemeClr val="tx1"/>
              </a:solidFill>
              <a:latin typeface="Nunito Sans" pitchFamily="2" charset="-52"/>
            </a:endParaRPr>
          </a:p>
        </p:txBody>
      </p:sp>
      <p:cxnSp>
        <p:nvCxnSpPr>
          <p:cNvPr id="45" name="Прямая соединительная линия 44">
            <a:extLst>
              <a:ext uri="{FF2B5EF4-FFF2-40B4-BE49-F238E27FC236}">
                <a16:creationId xmlns:a16="http://schemas.microsoft.com/office/drawing/2014/main" id="{4A275770-44AB-A7B3-8E84-B9EAD5D08120}"/>
              </a:ext>
            </a:extLst>
          </p:cNvPr>
          <p:cNvCxnSpPr>
            <a:cxnSpLocks/>
          </p:cNvCxnSpPr>
          <p:nvPr/>
        </p:nvCxnSpPr>
        <p:spPr>
          <a:xfrm>
            <a:off x="3663309" y="1550018"/>
            <a:ext cx="4079964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Прямоугольник 45">
            <a:extLst>
              <a:ext uri="{FF2B5EF4-FFF2-40B4-BE49-F238E27FC236}">
                <a16:creationId xmlns:a16="http://schemas.microsoft.com/office/drawing/2014/main" id="{2E350DDB-5682-7CA5-01E6-8CA098521C95}"/>
              </a:ext>
            </a:extLst>
          </p:cNvPr>
          <p:cNvSpPr/>
          <p:nvPr/>
        </p:nvSpPr>
        <p:spPr>
          <a:xfrm>
            <a:off x="6529488" y="3755654"/>
            <a:ext cx="914400" cy="172995"/>
          </a:xfrm>
          <a:prstGeom prst="rect">
            <a:avLst/>
          </a:prstGeom>
          <a:solidFill>
            <a:srgbClr val="FFE9A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  <a:latin typeface="Nunito Sans" pitchFamily="2" charset="-52"/>
              </a:rPr>
              <a:t>x16</a:t>
            </a:r>
            <a:endParaRPr lang="ru-RU" sz="900" dirty="0">
              <a:solidFill>
                <a:schemeClr val="tx1"/>
              </a:solidFill>
              <a:latin typeface="Nunito Sans" pitchFamily="2" charset="-52"/>
            </a:endParaRPr>
          </a:p>
        </p:txBody>
      </p:sp>
      <p:sp>
        <p:nvSpPr>
          <p:cNvPr id="47" name="Прямоугольник 46">
            <a:extLst>
              <a:ext uri="{FF2B5EF4-FFF2-40B4-BE49-F238E27FC236}">
                <a16:creationId xmlns:a16="http://schemas.microsoft.com/office/drawing/2014/main" id="{A7981ACC-5EE3-64AD-820D-7BEC4563C9C5}"/>
              </a:ext>
            </a:extLst>
          </p:cNvPr>
          <p:cNvSpPr/>
          <p:nvPr/>
        </p:nvSpPr>
        <p:spPr>
          <a:xfrm>
            <a:off x="6529488" y="3989519"/>
            <a:ext cx="914400" cy="172995"/>
          </a:xfrm>
          <a:prstGeom prst="rect">
            <a:avLst/>
          </a:prstGeom>
          <a:solidFill>
            <a:srgbClr val="FFE9A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  <a:latin typeface="Nunito Sans" pitchFamily="2" charset="-52"/>
              </a:rPr>
              <a:t>x17</a:t>
            </a:r>
            <a:endParaRPr lang="ru-RU" sz="900" dirty="0">
              <a:solidFill>
                <a:schemeClr val="tx1"/>
              </a:solidFill>
              <a:latin typeface="Nunito Sans" pitchFamily="2" charset="-52"/>
            </a:endParaRPr>
          </a:p>
        </p:txBody>
      </p:sp>
      <p:sp>
        <p:nvSpPr>
          <p:cNvPr id="49" name="Прямоугольник 48">
            <a:extLst>
              <a:ext uri="{FF2B5EF4-FFF2-40B4-BE49-F238E27FC236}">
                <a16:creationId xmlns:a16="http://schemas.microsoft.com/office/drawing/2014/main" id="{F859E228-2BAC-983D-80B8-C5BAE3184E2E}"/>
              </a:ext>
            </a:extLst>
          </p:cNvPr>
          <p:cNvSpPr/>
          <p:nvPr/>
        </p:nvSpPr>
        <p:spPr>
          <a:xfrm>
            <a:off x="6529488" y="4455588"/>
            <a:ext cx="914400" cy="172995"/>
          </a:xfrm>
          <a:prstGeom prst="rect">
            <a:avLst/>
          </a:prstGeom>
          <a:solidFill>
            <a:srgbClr val="FFE9A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  <a:latin typeface="Nunito Sans" pitchFamily="2" charset="-52"/>
              </a:rPr>
              <a:t>x28</a:t>
            </a:r>
            <a:endParaRPr lang="ru-RU" sz="900" dirty="0">
              <a:solidFill>
                <a:schemeClr val="tx1"/>
              </a:solidFill>
              <a:latin typeface="Nunito Sans" pitchFamily="2" charset="-52"/>
            </a:endParaRPr>
          </a:p>
        </p:txBody>
      </p:sp>
      <p:sp>
        <p:nvSpPr>
          <p:cNvPr id="50" name="Прямоугольник 49">
            <a:extLst>
              <a:ext uri="{FF2B5EF4-FFF2-40B4-BE49-F238E27FC236}">
                <a16:creationId xmlns:a16="http://schemas.microsoft.com/office/drawing/2014/main" id="{56EDF424-6D56-636E-8CF5-E88467AD2B11}"/>
              </a:ext>
            </a:extLst>
          </p:cNvPr>
          <p:cNvSpPr/>
          <p:nvPr/>
        </p:nvSpPr>
        <p:spPr>
          <a:xfrm>
            <a:off x="6529488" y="4689453"/>
            <a:ext cx="914400" cy="172995"/>
          </a:xfrm>
          <a:prstGeom prst="rect">
            <a:avLst/>
          </a:prstGeom>
          <a:solidFill>
            <a:srgbClr val="FFE9A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  <a:latin typeface="Nunito Sans" pitchFamily="2" charset="-52"/>
              </a:rPr>
              <a:t>x29</a:t>
            </a:r>
            <a:endParaRPr lang="ru-RU" sz="900" dirty="0">
              <a:solidFill>
                <a:schemeClr val="tx1"/>
              </a:solidFill>
              <a:latin typeface="Nunito Sans" pitchFamily="2" charset="-52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0399D9D-ECF2-53C3-0E46-52286D1ECF3B}"/>
              </a:ext>
            </a:extLst>
          </p:cNvPr>
          <p:cNvSpPr txBox="1"/>
          <p:nvPr/>
        </p:nvSpPr>
        <p:spPr>
          <a:xfrm>
            <a:off x="6815006" y="4083444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Nunito Sans" pitchFamily="2" charset="-52"/>
              </a:rPr>
              <a:t>…</a:t>
            </a:r>
          </a:p>
        </p:txBody>
      </p:sp>
      <p:sp>
        <p:nvSpPr>
          <p:cNvPr id="52" name="Прямоугольник 51">
            <a:extLst>
              <a:ext uri="{FF2B5EF4-FFF2-40B4-BE49-F238E27FC236}">
                <a16:creationId xmlns:a16="http://schemas.microsoft.com/office/drawing/2014/main" id="{B00001C7-897F-37A4-1D86-0B8461EC7AED}"/>
              </a:ext>
            </a:extLst>
          </p:cNvPr>
          <p:cNvSpPr/>
          <p:nvPr/>
        </p:nvSpPr>
        <p:spPr>
          <a:xfrm>
            <a:off x="6529488" y="4923318"/>
            <a:ext cx="914400" cy="172995"/>
          </a:xfrm>
          <a:prstGeom prst="rect">
            <a:avLst/>
          </a:prstGeom>
          <a:solidFill>
            <a:srgbClr val="FFE9A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  <a:latin typeface="Nunito Sans" pitchFamily="2" charset="-52"/>
              </a:rPr>
              <a:t>x30</a:t>
            </a:r>
            <a:endParaRPr lang="ru-RU" sz="900" dirty="0">
              <a:solidFill>
                <a:schemeClr val="tx1"/>
              </a:solidFill>
              <a:latin typeface="Nunito Sans" pitchFamily="2" charset="-52"/>
            </a:endParaRPr>
          </a:p>
        </p:txBody>
      </p:sp>
      <p:sp>
        <p:nvSpPr>
          <p:cNvPr id="53" name="Прямоугольник 52">
            <a:extLst>
              <a:ext uri="{FF2B5EF4-FFF2-40B4-BE49-F238E27FC236}">
                <a16:creationId xmlns:a16="http://schemas.microsoft.com/office/drawing/2014/main" id="{0FFACB32-7BCC-05CE-4E2B-FB9D6977DE39}"/>
              </a:ext>
            </a:extLst>
          </p:cNvPr>
          <p:cNvSpPr/>
          <p:nvPr/>
        </p:nvSpPr>
        <p:spPr>
          <a:xfrm>
            <a:off x="6529488" y="5157183"/>
            <a:ext cx="914400" cy="172995"/>
          </a:xfrm>
          <a:prstGeom prst="rect">
            <a:avLst/>
          </a:prstGeom>
          <a:solidFill>
            <a:srgbClr val="FFE9A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  <a:latin typeface="Nunito Sans" pitchFamily="2" charset="-52"/>
              </a:rPr>
              <a:t>x31</a:t>
            </a:r>
            <a:endParaRPr lang="ru-RU" sz="900" dirty="0">
              <a:solidFill>
                <a:schemeClr val="tx1"/>
              </a:solidFill>
              <a:latin typeface="Nunito Sans" pitchFamily="2" charset="-52"/>
            </a:endParaRPr>
          </a:p>
        </p:txBody>
      </p:sp>
      <p:sp>
        <p:nvSpPr>
          <p:cNvPr id="55" name="Прямоугольник 54">
            <a:extLst>
              <a:ext uri="{FF2B5EF4-FFF2-40B4-BE49-F238E27FC236}">
                <a16:creationId xmlns:a16="http://schemas.microsoft.com/office/drawing/2014/main" id="{713A2941-5B04-F42E-932A-8B612D1C879A}"/>
              </a:ext>
            </a:extLst>
          </p:cNvPr>
          <p:cNvSpPr/>
          <p:nvPr/>
        </p:nvSpPr>
        <p:spPr>
          <a:xfrm>
            <a:off x="5615088" y="3755508"/>
            <a:ext cx="914400" cy="17299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900" dirty="0">
              <a:solidFill>
                <a:schemeClr val="tx1"/>
              </a:solidFill>
              <a:latin typeface="Nunito Sans" pitchFamily="2" charset="-52"/>
            </a:endParaRPr>
          </a:p>
        </p:txBody>
      </p:sp>
      <p:sp>
        <p:nvSpPr>
          <p:cNvPr id="56" name="Прямоугольник 55">
            <a:extLst>
              <a:ext uri="{FF2B5EF4-FFF2-40B4-BE49-F238E27FC236}">
                <a16:creationId xmlns:a16="http://schemas.microsoft.com/office/drawing/2014/main" id="{641A8DDF-18BF-CF67-5934-79465B4EDA1D}"/>
              </a:ext>
            </a:extLst>
          </p:cNvPr>
          <p:cNvSpPr/>
          <p:nvPr/>
        </p:nvSpPr>
        <p:spPr>
          <a:xfrm>
            <a:off x="5615088" y="3989496"/>
            <a:ext cx="914400" cy="17299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900" dirty="0">
              <a:solidFill>
                <a:schemeClr val="tx1"/>
              </a:solidFill>
              <a:latin typeface="Nunito Sans" pitchFamily="2" charset="-52"/>
            </a:endParaRPr>
          </a:p>
        </p:txBody>
      </p:sp>
      <p:sp>
        <p:nvSpPr>
          <p:cNvPr id="59" name="Прямоугольник 58">
            <a:extLst>
              <a:ext uri="{FF2B5EF4-FFF2-40B4-BE49-F238E27FC236}">
                <a16:creationId xmlns:a16="http://schemas.microsoft.com/office/drawing/2014/main" id="{A4CDA0C4-B73E-F973-D9F7-3DD5181F386A}"/>
              </a:ext>
            </a:extLst>
          </p:cNvPr>
          <p:cNvSpPr/>
          <p:nvPr/>
        </p:nvSpPr>
        <p:spPr>
          <a:xfrm>
            <a:off x="5615088" y="4455588"/>
            <a:ext cx="914400" cy="17299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900" dirty="0">
              <a:solidFill>
                <a:schemeClr val="tx1"/>
              </a:solidFill>
              <a:latin typeface="Nunito Sans" pitchFamily="2" charset="-52"/>
            </a:endParaRPr>
          </a:p>
        </p:txBody>
      </p:sp>
      <p:sp>
        <p:nvSpPr>
          <p:cNvPr id="60" name="Прямоугольник 59">
            <a:extLst>
              <a:ext uri="{FF2B5EF4-FFF2-40B4-BE49-F238E27FC236}">
                <a16:creationId xmlns:a16="http://schemas.microsoft.com/office/drawing/2014/main" id="{41ED72C2-5420-6614-2561-6B0B26A78502}"/>
              </a:ext>
            </a:extLst>
          </p:cNvPr>
          <p:cNvSpPr/>
          <p:nvPr/>
        </p:nvSpPr>
        <p:spPr>
          <a:xfrm>
            <a:off x="5615088" y="4689576"/>
            <a:ext cx="914400" cy="17299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900" dirty="0">
              <a:solidFill>
                <a:schemeClr val="tx1"/>
              </a:solidFill>
              <a:latin typeface="Nunito Sans" pitchFamily="2" charset="-52"/>
            </a:endParaRPr>
          </a:p>
        </p:txBody>
      </p:sp>
      <p:sp>
        <p:nvSpPr>
          <p:cNvPr id="61" name="Прямоугольник 60">
            <a:extLst>
              <a:ext uri="{FF2B5EF4-FFF2-40B4-BE49-F238E27FC236}">
                <a16:creationId xmlns:a16="http://schemas.microsoft.com/office/drawing/2014/main" id="{4BE44C71-7F73-E64D-689A-A2594DAA181B}"/>
              </a:ext>
            </a:extLst>
          </p:cNvPr>
          <p:cNvSpPr/>
          <p:nvPr/>
        </p:nvSpPr>
        <p:spPr>
          <a:xfrm>
            <a:off x="5615088" y="4923464"/>
            <a:ext cx="914400" cy="17299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900" dirty="0">
              <a:solidFill>
                <a:schemeClr val="tx1"/>
              </a:solidFill>
              <a:latin typeface="Nunito Sans" pitchFamily="2" charset="-52"/>
            </a:endParaRPr>
          </a:p>
        </p:txBody>
      </p:sp>
      <p:sp>
        <p:nvSpPr>
          <p:cNvPr id="62" name="Прямоугольник 61">
            <a:extLst>
              <a:ext uri="{FF2B5EF4-FFF2-40B4-BE49-F238E27FC236}">
                <a16:creationId xmlns:a16="http://schemas.microsoft.com/office/drawing/2014/main" id="{40A22FFE-B52C-2769-4A06-A0168FF4FD63}"/>
              </a:ext>
            </a:extLst>
          </p:cNvPr>
          <p:cNvSpPr/>
          <p:nvPr/>
        </p:nvSpPr>
        <p:spPr>
          <a:xfrm>
            <a:off x="5615088" y="5157329"/>
            <a:ext cx="914400" cy="17299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900" dirty="0">
              <a:solidFill>
                <a:schemeClr val="tx1"/>
              </a:solidFill>
              <a:latin typeface="Nunito Sans" pitchFamily="2" charset="-52"/>
            </a:endParaRPr>
          </a:p>
        </p:txBody>
      </p:sp>
      <p:sp>
        <p:nvSpPr>
          <p:cNvPr id="63" name="Прямоугольник 62">
            <a:extLst>
              <a:ext uri="{FF2B5EF4-FFF2-40B4-BE49-F238E27FC236}">
                <a16:creationId xmlns:a16="http://schemas.microsoft.com/office/drawing/2014/main" id="{EA40EBDF-E36D-E442-021C-9B7172973FCE}"/>
              </a:ext>
            </a:extLst>
          </p:cNvPr>
          <p:cNvSpPr/>
          <p:nvPr/>
        </p:nvSpPr>
        <p:spPr>
          <a:xfrm>
            <a:off x="3786288" y="3755508"/>
            <a:ext cx="1828800" cy="172995"/>
          </a:xfrm>
          <a:prstGeom prst="rect">
            <a:avLst/>
          </a:prstGeom>
          <a:solidFill>
            <a:srgbClr val="C495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900" dirty="0">
              <a:solidFill>
                <a:schemeClr val="tx1"/>
              </a:solidFill>
              <a:latin typeface="Nunito Sans" pitchFamily="2" charset="-52"/>
            </a:endParaRPr>
          </a:p>
        </p:txBody>
      </p:sp>
      <p:sp>
        <p:nvSpPr>
          <p:cNvPr id="64" name="Прямоугольник 63">
            <a:extLst>
              <a:ext uri="{FF2B5EF4-FFF2-40B4-BE49-F238E27FC236}">
                <a16:creationId xmlns:a16="http://schemas.microsoft.com/office/drawing/2014/main" id="{C7E72B68-EF85-D32A-D822-B79724AD3C07}"/>
              </a:ext>
            </a:extLst>
          </p:cNvPr>
          <p:cNvSpPr/>
          <p:nvPr/>
        </p:nvSpPr>
        <p:spPr>
          <a:xfrm>
            <a:off x="3786288" y="3989661"/>
            <a:ext cx="1828800" cy="172995"/>
          </a:xfrm>
          <a:prstGeom prst="rect">
            <a:avLst/>
          </a:prstGeom>
          <a:solidFill>
            <a:srgbClr val="C495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900" dirty="0">
              <a:solidFill>
                <a:schemeClr val="tx1"/>
              </a:solidFill>
              <a:latin typeface="Nunito Sans" pitchFamily="2" charset="-52"/>
            </a:endParaRPr>
          </a:p>
        </p:txBody>
      </p:sp>
      <p:sp>
        <p:nvSpPr>
          <p:cNvPr id="67" name="Прямоугольник 66">
            <a:extLst>
              <a:ext uri="{FF2B5EF4-FFF2-40B4-BE49-F238E27FC236}">
                <a16:creationId xmlns:a16="http://schemas.microsoft.com/office/drawing/2014/main" id="{7F97A8F7-8B85-A864-E5AE-D2C11896CDA2}"/>
              </a:ext>
            </a:extLst>
          </p:cNvPr>
          <p:cNvSpPr/>
          <p:nvPr/>
        </p:nvSpPr>
        <p:spPr>
          <a:xfrm>
            <a:off x="3786288" y="4455588"/>
            <a:ext cx="1828800" cy="172995"/>
          </a:xfrm>
          <a:prstGeom prst="rect">
            <a:avLst/>
          </a:prstGeom>
          <a:solidFill>
            <a:srgbClr val="C495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900" dirty="0">
              <a:solidFill>
                <a:schemeClr val="tx1"/>
              </a:solidFill>
              <a:latin typeface="Nunito Sans" pitchFamily="2" charset="-52"/>
            </a:endParaRPr>
          </a:p>
        </p:txBody>
      </p:sp>
      <p:sp>
        <p:nvSpPr>
          <p:cNvPr id="68" name="Прямоугольник 67">
            <a:extLst>
              <a:ext uri="{FF2B5EF4-FFF2-40B4-BE49-F238E27FC236}">
                <a16:creationId xmlns:a16="http://schemas.microsoft.com/office/drawing/2014/main" id="{7AA670F7-F335-A06E-9F12-92DC7244037E}"/>
              </a:ext>
            </a:extLst>
          </p:cNvPr>
          <p:cNvSpPr/>
          <p:nvPr/>
        </p:nvSpPr>
        <p:spPr>
          <a:xfrm>
            <a:off x="3786288" y="4689741"/>
            <a:ext cx="1828800" cy="172995"/>
          </a:xfrm>
          <a:prstGeom prst="rect">
            <a:avLst/>
          </a:prstGeom>
          <a:solidFill>
            <a:srgbClr val="C495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900" dirty="0">
              <a:solidFill>
                <a:schemeClr val="tx1"/>
              </a:solidFill>
              <a:latin typeface="Nunito Sans" pitchFamily="2" charset="-52"/>
            </a:endParaRPr>
          </a:p>
        </p:txBody>
      </p:sp>
      <p:sp>
        <p:nvSpPr>
          <p:cNvPr id="69" name="Прямоугольник 68">
            <a:extLst>
              <a:ext uri="{FF2B5EF4-FFF2-40B4-BE49-F238E27FC236}">
                <a16:creationId xmlns:a16="http://schemas.microsoft.com/office/drawing/2014/main" id="{13D5E4C3-D3B5-72D0-BF80-534DD1D34436}"/>
              </a:ext>
            </a:extLst>
          </p:cNvPr>
          <p:cNvSpPr/>
          <p:nvPr/>
        </p:nvSpPr>
        <p:spPr>
          <a:xfrm>
            <a:off x="3786288" y="4923164"/>
            <a:ext cx="1828800" cy="172995"/>
          </a:xfrm>
          <a:prstGeom prst="rect">
            <a:avLst/>
          </a:prstGeom>
          <a:solidFill>
            <a:srgbClr val="C495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900" dirty="0">
              <a:solidFill>
                <a:schemeClr val="tx1"/>
              </a:solidFill>
              <a:latin typeface="Nunito Sans" pitchFamily="2" charset="-52"/>
            </a:endParaRPr>
          </a:p>
        </p:txBody>
      </p:sp>
      <p:sp>
        <p:nvSpPr>
          <p:cNvPr id="70" name="Прямоугольник 69">
            <a:extLst>
              <a:ext uri="{FF2B5EF4-FFF2-40B4-BE49-F238E27FC236}">
                <a16:creationId xmlns:a16="http://schemas.microsoft.com/office/drawing/2014/main" id="{30151AE2-B0DE-C416-4FA8-D07CA9FCA4FC}"/>
              </a:ext>
            </a:extLst>
          </p:cNvPr>
          <p:cNvSpPr/>
          <p:nvPr/>
        </p:nvSpPr>
        <p:spPr>
          <a:xfrm>
            <a:off x="3786288" y="5157317"/>
            <a:ext cx="1828800" cy="172995"/>
          </a:xfrm>
          <a:prstGeom prst="rect">
            <a:avLst/>
          </a:prstGeom>
          <a:solidFill>
            <a:srgbClr val="C495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900" dirty="0">
              <a:solidFill>
                <a:schemeClr val="tx1"/>
              </a:solidFill>
              <a:latin typeface="Nunito Sans" pitchFamily="2" charset="-52"/>
            </a:endParaRPr>
          </a:p>
        </p:txBody>
      </p:sp>
      <p:cxnSp>
        <p:nvCxnSpPr>
          <p:cNvPr id="71" name="Прямая соединительная линия 70">
            <a:extLst>
              <a:ext uri="{FF2B5EF4-FFF2-40B4-BE49-F238E27FC236}">
                <a16:creationId xmlns:a16="http://schemas.microsoft.com/office/drawing/2014/main" id="{9A2A121A-1F8F-743D-7D40-E116E347646A}"/>
              </a:ext>
            </a:extLst>
          </p:cNvPr>
          <p:cNvCxnSpPr>
            <a:cxnSpLocks/>
          </p:cNvCxnSpPr>
          <p:nvPr/>
        </p:nvCxnSpPr>
        <p:spPr>
          <a:xfrm>
            <a:off x="3663309" y="3716553"/>
            <a:ext cx="4079964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Прямая соединительная линия 73">
            <a:extLst>
              <a:ext uri="{FF2B5EF4-FFF2-40B4-BE49-F238E27FC236}">
                <a16:creationId xmlns:a16="http://schemas.microsoft.com/office/drawing/2014/main" id="{92C757C0-F8F6-589C-6EBA-BEFBF819352E}"/>
              </a:ext>
            </a:extLst>
          </p:cNvPr>
          <p:cNvCxnSpPr/>
          <p:nvPr/>
        </p:nvCxnSpPr>
        <p:spPr>
          <a:xfrm>
            <a:off x="7550331" y="1650723"/>
            <a:ext cx="0" cy="20440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F8BD9C84-AF02-F35C-56A8-8A6CBC97D7F6}"/>
              </a:ext>
            </a:extLst>
          </p:cNvPr>
          <p:cNvSpPr txBox="1"/>
          <p:nvPr/>
        </p:nvSpPr>
        <p:spPr>
          <a:xfrm>
            <a:off x="7296735" y="1037178"/>
            <a:ext cx="25359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Nunito Sans" pitchFamily="2" charset="-52"/>
              </a:rPr>
              <a:t>0</a:t>
            </a:r>
            <a:endParaRPr lang="ru-RU" sz="900" dirty="0">
              <a:latin typeface="Nunito Sans" pitchFamily="2" charset="-52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48C11675-A524-CB7A-911B-9E06D5EBD203}"/>
              </a:ext>
            </a:extLst>
          </p:cNvPr>
          <p:cNvSpPr txBox="1"/>
          <p:nvPr/>
        </p:nvSpPr>
        <p:spPr>
          <a:xfrm>
            <a:off x="6402690" y="1048367"/>
            <a:ext cx="32252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Nunito Sans" pitchFamily="2" charset="-52"/>
              </a:rPr>
              <a:t>31</a:t>
            </a:r>
            <a:endParaRPr lang="ru-RU" sz="900" dirty="0">
              <a:latin typeface="Nunito Sans" pitchFamily="2" charset="-52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CF621D81-7311-BAE8-3BF0-3DFED7E34427}"/>
              </a:ext>
            </a:extLst>
          </p:cNvPr>
          <p:cNvSpPr txBox="1"/>
          <p:nvPr/>
        </p:nvSpPr>
        <p:spPr>
          <a:xfrm>
            <a:off x="5466787" y="1043370"/>
            <a:ext cx="32252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Nunito Sans" pitchFamily="2" charset="-52"/>
              </a:rPr>
              <a:t>63</a:t>
            </a:r>
            <a:endParaRPr lang="ru-RU" sz="900" dirty="0">
              <a:latin typeface="Nunito Sans" pitchFamily="2" charset="-52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68F6206F-18FD-4DDA-3DB9-2D4F9DD97D7B}"/>
              </a:ext>
            </a:extLst>
          </p:cNvPr>
          <p:cNvSpPr txBox="1"/>
          <p:nvPr/>
        </p:nvSpPr>
        <p:spPr>
          <a:xfrm>
            <a:off x="3624901" y="1031664"/>
            <a:ext cx="39145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Nunito Sans" pitchFamily="2" charset="-52"/>
              </a:rPr>
              <a:t>127</a:t>
            </a:r>
            <a:endParaRPr lang="ru-RU" sz="900" dirty="0">
              <a:latin typeface="Nunito Sans" pitchFamily="2" charset="-52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3B953AB3-8B92-BD70-E468-09922ADF8E6F}"/>
              </a:ext>
            </a:extLst>
          </p:cNvPr>
          <p:cNvSpPr txBox="1"/>
          <p:nvPr/>
        </p:nvSpPr>
        <p:spPr>
          <a:xfrm>
            <a:off x="6700890" y="5398535"/>
            <a:ext cx="5790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Nunito Sans" pitchFamily="2" charset="-52"/>
              </a:rPr>
              <a:t>RV32</a:t>
            </a:r>
            <a:endParaRPr lang="ru-RU" sz="1200" dirty="0">
              <a:latin typeface="Nunito Sans" pitchFamily="2" charset="-52"/>
            </a:endParaRPr>
          </a:p>
        </p:txBody>
      </p:sp>
      <p:cxnSp>
        <p:nvCxnSpPr>
          <p:cNvPr id="82" name="Прямая соединительная линия 81">
            <a:extLst>
              <a:ext uri="{FF2B5EF4-FFF2-40B4-BE49-F238E27FC236}">
                <a16:creationId xmlns:a16="http://schemas.microsoft.com/office/drawing/2014/main" id="{D7DCD3AD-0DA1-B4A1-87D6-61654F05FC08}"/>
              </a:ext>
            </a:extLst>
          </p:cNvPr>
          <p:cNvCxnSpPr>
            <a:cxnSpLocks/>
          </p:cNvCxnSpPr>
          <p:nvPr/>
        </p:nvCxnSpPr>
        <p:spPr>
          <a:xfrm flipH="1">
            <a:off x="6529488" y="5435990"/>
            <a:ext cx="914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0CADA9BD-8432-533F-6D65-7D498104162A}"/>
              </a:ext>
            </a:extLst>
          </p:cNvPr>
          <p:cNvSpPr txBox="1"/>
          <p:nvPr/>
        </p:nvSpPr>
        <p:spPr>
          <a:xfrm>
            <a:off x="6265464" y="5668664"/>
            <a:ext cx="5790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Nunito Sans" pitchFamily="2" charset="-52"/>
              </a:rPr>
              <a:t>RV64</a:t>
            </a:r>
            <a:endParaRPr lang="ru-RU" sz="1200" dirty="0">
              <a:latin typeface="Nunito Sans" pitchFamily="2" charset="-52"/>
            </a:endParaRPr>
          </a:p>
        </p:txBody>
      </p:sp>
      <p:cxnSp>
        <p:nvCxnSpPr>
          <p:cNvPr id="86" name="Прямая соединительная линия 85">
            <a:extLst>
              <a:ext uri="{FF2B5EF4-FFF2-40B4-BE49-F238E27FC236}">
                <a16:creationId xmlns:a16="http://schemas.microsoft.com/office/drawing/2014/main" id="{A8B5FA00-8361-DAEE-9748-C1D24E077B33}"/>
              </a:ext>
            </a:extLst>
          </p:cNvPr>
          <p:cNvCxnSpPr>
            <a:cxnSpLocks/>
          </p:cNvCxnSpPr>
          <p:nvPr/>
        </p:nvCxnSpPr>
        <p:spPr>
          <a:xfrm flipH="1">
            <a:off x="5615088" y="5706119"/>
            <a:ext cx="1828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Прямая соединительная линия 87">
            <a:extLst>
              <a:ext uri="{FF2B5EF4-FFF2-40B4-BE49-F238E27FC236}">
                <a16:creationId xmlns:a16="http://schemas.microsoft.com/office/drawing/2014/main" id="{ADA3A654-8505-7566-CB24-1911A85F3AFC}"/>
              </a:ext>
            </a:extLst>
          </p:cNvPr>
          <p:cNvCxnSpPr>
            <a:cxnSpLocks/>
          </p:cNvCxnSpPr>
          <p:nvPr/>
        </p:nvCxnSpPr>
        <p:spPr>
          <a:xfrm flipV="1">
            <a:off x="6529488" y="5376054"/>
            <a:ext cx="0" cy="599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Прямая соединительная линия 90">
            <a:extLst>
              <a:ext uri="{FF2B5EF4-FFF2-40B4-BE49-F238E27FC236}">
                <a16:creationId xmlns:a16="http://schemas.microsoft.com/office/drawing/2014/main" id="{031F8810-47A1-A848-82DC-DAE320964B95}"/>
              </a:ext>
            </a:extLst>
          </p:cNvPr>
          <p:cNvCxnSpPr>
            <a:cxnSpLocks/>
          </p:cNvCxnSpPr>
          <p:nvPr/>
        </p:nvCxnSpPr>
        <p:spPr>
          <a:xfrm flipV="1">
            <a:off x="7443888" y="5376054"/>
            <a:ext cx="0" cy="599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Прямая соединительная линия 91">
            <a:extLst>
              <a:ext uri="{FF2B5EF4-FFF2-40B4-BE49-F238E27FC236}">
                <a16:creationId xmlns:a16="http://schemas.microsoft.com/office/drawing/2014/main" id="{08A906A3-9778-EED6-A932-D79D6C34A98A}"/>
              </a:ext>
            </a:extLst>
          </p:cNvPr>
          <p:cNvCxnSpPr>
            <a:cxnSpLocks/>
          </p:cNvCxnSpPr>
          <p:nvPr/>
        </p:nvCxnSpPr>
        <p:spPr>
          <a:xfrm flipV="1">
            <a:off x="7443888" y="5646183"/>
            <a:ext cx="0" cy="599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Прямая соединительная линия 92">
            <a:extLst>
              <a:ext uri="{FF2B5EF4-FFF2-40B4-BE49-F238E27FC236}">
                <a16:creationId xmlns:a16="http://schemas.microsoft.com/office/drawing/2014/main" id="{E22D1C57-81B1-9C25-437F-0D6E13145D76}"/>
              </a:ext>
            </a:extLst>
          </p:cNvPr>
          <p:cNvCxnSpPr>
            <a:cxnSpLocks/>
          </p:cNvCxnSpPr>
          <p:nvPr/>
        </p:nvCxnSpPr>
        <p:spPr>
          <a:xfrm flipV="1">
            <a:off x="5615188" y="5646183"/>
            <a:ext cx="0" cy="599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721CB184-00FF-772B-4374-49EC6F17A5A7}"/>
              </a:ext>
            </a:extLst>
          </p:cNvPr>
          <p:cNvSpPr txBox="1"/>
          <p:nvPr/>
        </p:nvSpPr>
        <p:spPr>
          <a:xfrm>
            <a:off x="5292059" y="5987779"/>
            <a:ext cx="6719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Nunito Sans" pitchFamily="2" charset="-52"/>
              </a:rPr>
              <a:t>RV128</a:t>
            </a:r>
            <a:endParaRPr lang="ru-RU" sz="1200" dirty="0">
              <a:latin typeface="Nunito Sans" pitchFamily="2" charset="-52"/>
            </a:endParaRPr>
          </a:p>
        </p:txBody>
      </p:sp>
      <p:cxnSp>
        <p:nvCxnSpPr>
          <p:cNvPr id="95" name="Прямая соединительная линия 94">
            <a:extLst>
              <a:ext uri="{FF2B5EF4-FFF2-40B4-BE49-F238E27FC236}">
                <a16:creationId xmlns:a16="http://schemas.microsoft.com/office/drawing/2014/main" id="{2E33F4DC-FCF5-FC13-9A63-546D78A166FD}"/>
              </a:ext>
            </a:extLst>
          </p:cNvPr>
          <p:cNvCxnSpPr>
            <a:cxnSpLocks/>
          </p:cNvCxnSpPr>
          <p:nvPr/>
        </p:nvCxnSpPr>
        <p:spPr>
          <a:xfrm flipH="1">
            <a:off x="3822700" y="6028502"/>
            <a:ext cx="362118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Прямая соединительная линия 95">
            <a:extLst>
              <a:ext uri="{FF2B5EF4-FFF2-40B4-BE49-F238E27FC236}">
                <a16:creationId xmlns:a16="http://schemas.microsoft.com/office/drawing/2014/main" id="{D7189FDD-C50A-DEF1-DEBD-8C607840E862}"/>
              </a:ext>
            </a:extLst>
          </p:cNvPr>
          <p:cNvCxnSpPr>
            <a:cxnSpLocks/>
          </p:cNvCxnSpPr>
          <p:nvPr/>
        </p:nvCxnSpPr>
        <p:spPr>
          <a:xfrm flipV="1">
            <a:off x="7443888" y="5968566"/>
            <a:ext cx="0" cy="599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Прямая соединительная линия 96">
            <a:extLst>
              <a:ext uri="{FF2B5EF4-FFF2-40B4-BE49-F238E27FC236}">
                <a16:creationId xmlns:a16="http://schemas.microsoft.com/office/drawing/2014/main" id="{E8CFEC03-F7F3-252D-BFD2-FFB51235549C}"/>
              </a:ext>
            </a:extLst>
          </p:cNvPr>
          <p:cNvCxnSpPr>
            <a:cxnSpLocks/>
          </p:cNvCxnSpPr>
          <p:nvPr/>
        </p:nvCxnSpPr>
        <p:spPr>
          <a:xfrm flipV="1">
            <a:off x="3822700" y="5968566"/>
            <a:ext cx="0" cy="599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Левая фигурная скобка 9">
            <a:extLst>
              <a:ext uri="{FF2B5EF4-FFF2-40B4-BE49-F238E27FC236}">
                <a16:creationId xmlns:a16="http://schemas.microsoft.com/office/drawing/2014/main" id="{DEFADD25-9EF8-4FF9-80AE-6281AC9773C5}"/>
              </a:ext>
            </a:extLst>
          </p:cNvPr>
          <p:cNvSpPr/>
          <p:nvPr/>
        </p:nvSpPr>
        <p:spPr>
          <a:xfrm>
            <a:off x="3029992" y="1191340"/>
            <a:ext cx="178299" cy="250892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9" name="Левая фигурная скобка 78">
            <a:extLst>
              <a:ext uri="{FF2B5EF4-FFF2-40B4-BE49-F238E27FC236}">
                <a16:creationId xmlns:a16="http://schemas.microsoft.com/office/drawing/2014/main" id="{73DB5989-5E81-4A6F-B146-62C10DCEBE3C}"/>
              </a:ext>
            </a:extLst>
          </p:cNvPr>
          <p:cNvSpPr/>
          <p:nvPr/>
        </p:nvSpPr>
        <p:spPr>
          <a:xfrm>
            <a:off x="3028366" y="1650722"/>
            <a:ext cx="192739" cy="3679441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677761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Номер слайда 5">
            <a:extLst>
              <a:ext uri="{FF2B5EF4-FFF2-40B4-BE49-F238E27FC236}">
                <a16:creationId xmlns:a16="http://schemas.microsoft.com/office/drawing/2014/main" id="{246FE44D-8ACA-4BFD-ADB0-B05A93FDA3CF}"/>
              </a:ext>
            </a:extLst>
          </p:cNvPr>
          <p:cNvSpPr txBox="1">
            <a:spLocks/>
          </p:cNvSpPr>
          <p:nvPr/>
        </p:nvSpPr>
        <p:spPr>
          <a:xfrm>
            <a:off x="10883900" y="6610350"/>
            <a:ext cx="682625" cy="247650"/>
          </a:xfrm>
          <a:prstGeom prst="rect">
            <a:avLst/>
          </a:prstGeom>
          <a:solidFill>
            <a:srgbClr val="F3F1F9">
              <a:alpha val="89804"/>
            </a:srgbClr>
          </a:solidFill>
        </p:spPr>
        <p:txBody>
          <a:bodyPr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8CD8CDE7-E2C6-4DFC-9859-BA19C2EE985E}" type="slidenum">
              <a:rPr lang="ru-RU" sz="1000" smtClean="0">
                <a:latin typeface="Nunito Sans" pitchFamily="2" charset="77"/>
              </a:rPr>
              <a:pPr algn="ctr"/>
              <a:t>11</a:t>
            </a:fld>
            <a:endParaRPr lang="ru-RU" sz="1000" dirty="0">
              <a:latin typeface="Nunito Sans" pitchFamily="2" charset="77"/>
            </a:endParaRPr>
          </a:p>
        </p:txBody>
      </p:sp>
      <p:cxnSp>
        <p:nvCxnSpPr>
          <p:cNvPr id="119" name="Straight Connector 81">
            <a:extLst>
              <a:ext uri="{FF2B5EF4-FFF2-40B4-BE49-F238E27FC236}">
                <a16:creationId xmlns:a16="http://schemas.microsoft.com/office/drawing/2014/main" id="{FB4331D3-6E92-F510-9CBB-B5AEA25C2B23}"/>
              </a:ext>
            </a:extLst>
          </p:cNvPr>
          <p:cNvCxnSpPr>
            <a:cxnSpLocks/>
          </p:cNvCxnSpPr>
          <p:nvPr/>
        </p:nvCxnSpPr>
        <p:spPr>
          <a:xfrm>
            <a:off x="608094" y="6381750"/>
            <a:ext cx="10960019" cy="0"/>
          </a:xfrm>
          <a:prstGeom prst="line">
            <a:avLst/>
          </a:prstGeom>
          <a:ln w="12700" cap="rnd">
            <a:solidFill>
              <a:srgbClr val="283272"/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CF0C995-B686-F7E0-851C-CFE0BB33E31D}"/>
              </a:ext>
            </a:extLst>
          </p:cNvPr>
          <p:cNvSpPr txBox="1"/>
          <p:nvPr/>
        </p:nvSpPr>
        <p:spPr>
          <a:xfrm>
            <a:off x="537071" y="396484"/>
            <a:ext cx="936055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R="0" lvl="0" indent="0" defTabSz="91417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u="none" strike="noStrike" cap="none" spc="0" normalizeH="0" baseline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 Light" pitchFamily="2" charset="77"/>
              </a:defRPr>
            </a:lvl1pPr>
          </a:lstStyle>
          <a:p>
            <a:r>
              <a:rPr lang="ru-RU" sz="1100" dirty="0">
                <a:solidFill>
                  <a:srgbClr val="283272"/>
                </a:solidFill>
                <a:latin typeface="Nunito Sans Light" pitchFamily="2" charset="77"/>
              </a:rPr>
              <a:t>Основы программирования на языке Assembler под архитектуру RISC-V</a:t>
            </a:r>
            <a:endParaRPr lang="ru-RU" sz="11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F45C107-0974-9033-38A0-AE7F67E9B8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9729276" y="484607"/>
            <a:ext cx="1837249" cy="50106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42CEA1D-09FC-848D-6E67-3B919F678E69}"/>
              </a:ext>
            </a:extLst>
          </p:cNvPr>
          <p:cNvSpPr txBox="1"/>
          <p:nvPr/>
        </p:nvSpPr>
        <p:spPr>
          <a:xfrm>
            <a:off x="548065" y="605732"/>
            <a:ext cx="87591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ru-RU"/>
            </a:defPPr>
            <a:lvl1pPr marR="0" lvl="0" indent="0" defTabSz="91417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u="none" strike="noStrike" cap="none" spc="0" normalizeH="0" baseline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" pitchFamily="2" charset="77"/>
              </a:defRPr>
            </a:lvl1pPr>
          </a:lstStyle>
          <a:p>
            <a:pPr marL="0" marR="0" lvl="0" indent="0" algn="l" defTabSz="9141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1" u="none" strike="noStrike" kern="1200" cap="none" spc="0" normalizeH="0" baseline="0" noProof="0" dirty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" pitchFamily="2" charset="77"/>
              </a:rPr>
              <a:t>Двоичный интерфейс приложений (</a:t>
            </a:r>
            <a:r>
              <a:rPr kumimoji="0" lang="en-US" sz="2000" b="1" u="none" strike="noStrike" kern="1200" cap="none" spc="0" normalizeH="0" baseline="0" noProof="0" dirty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" pitchFamily="2" charset="77"/>
              </a:rPr>
              <a:t>Application Binary Interface, ABI)</a:t>
            </a:r>
            <a:endParaRPr kumimoji="0" lang="ru-RU" sz="2000" b="1" u="none" strike="noStrike" kern="1200" cap="none" spc="0" normalizeH="0" baseline="0" noProof="0" dirty="0">
              <a:ln>
                <a:noFill/>
              </a:ln>
              <a:solidFill>
                <a:srgbClr val="283272"/>
              </a:solidFill>
              <a:effectLst/>
              <a:uLnTx/>
              <a:uFillTx/>
              <a:latin typeface="Nunito Sans" pitchFamily="2" charset="77"/>
            </a:endParaRPr>
          </a:p>
        </p:txBody>
      </p:sp>
      <p:graphicFrame>
        <p:nvGraphicFramePr>
          <p:cNvPr id="10" name="Таблица 9">
            <a:extLst>
              <a:ext uri="{FF2B5EF4-FFF2-40B4-BE49-F238E27FC236}">
                <a16:creationId xmlns:a16="http://schemas.microsoft.com/office/drawing/2014/main" id="{90B0FD50-03D7-C7EC-B928-30ADCD25D2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4553905"/>
              </p:ext>
            </p:extLst>
          </p:nvPr>
        </p:nvGraphicFramePr>
        <p:xfrm>
          <a:off x="608094" y="1620832"/>
          <a:ext cx="10572846" cy="3566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4185">
                  <a:extLst>
                    <a:ext uri="{9D8B030D-6E8A-4147-A177-3AD203B41FA5}">
                      <a16:colId xmlns:a16="http://schemas.microsoft.com/office/drawing/2014/main" val="4196276911"/>
                    </a:ext>
                  </a:extLst>
                </a:gridCol>
                <a:gridCol w="2202421">
                  <a:extLst>
                    <a:ext uri="{9D8B030D-6E8A-4147-A177-3AD203B41FA5}">
                      <a16:colId xmlns:a16="http://schemas.microsoft.com/office/drawing/2014/main" val="1332086564"/>
                    </a:ext>
                  </a:extLst>
                </a:gridCol>
                <a:gridCol w="4243353">
                  <a:extLst>
                    <a:ext uri="{9D8B030D-6E8A-4147-A177-3AD203B41FA5}">
                      <a16:colId xmlns:a16="http://schemas.microsoft.com/office/drawing/2014/main" val="3663706056"/>
                    </a:ext>
                  </a:extLst>
                </a:gridCol>
                <a:gridCol w="3222887">
                  <a:extLst>
                    <a:ext uri="{9D8B030D-6E8A-4147-A177-3AD203B41FA5}">
                      <a16:colId xmlns:a16="http://schemas.microsoft.com/office/drawing/2014/main" val="1491599778"/>
                    </a:ext>
                  </a:extLst>
                </a:gridCol>
              </a:tblGrid>
              <a:tr h="154531">
                <a:tc>
                  <a:txBody>
                    <a:bodyPr/>
                    <a:lstStyle/>
                    <a:p>
                      <a:pPr marL="0" marR="0" lvl="0" indent="0" algn="ctr" defTabSz="9143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ru-RU" sz="1200" b="0" i="0" kern="1200" dirty="0">
                          <a:solidFill>
                            <a:schemeClr val="bg1"/>
                          </a:solidFill>
                          <a:latin typeface="Nunito Sans" pitchFamily="2" charset="77"/>
                          <a:ea typeface="Verdana" panose="020B0604030504040204" pitchFamily="34" charset="0"/>
                          <a:cs typeface="+mn-cs"/>
                        </a:rPr>
                        <a:t>Регистр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8327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b="0" i="0" kern="1200" dirty="0">
                          <a:solidFill>
                            <a:schemeClr val="bg2"/>
                          </a:solidFill>
                          <a:latin typeface="Nunito Sans" pitchFamily="2" charset="77"/>
                          <a:ea typeface="Verdana" panose="020B0604030504040204" pitchFamily="34" charset="0"/>
                          <a:cs typeface="+mn-cs"/>
                        </a:rPr>
                        <a:t>Имя </a:t>
                      </a:r>
                      <a:r>
                        <a:rPr lang="en-US" sz="1200" b="0" i="0" kern="1200" dirty="0">
                          <a:solidFill>
                            <a:schemeClr val="bg2"/>
                          </a:solidFill>
                          <a:latin typeface="Nunito Sans" pitchFamily="2" charset="77"/>
                          <a:ea typeface="Verdana" panose="020B0604030504040204" pitchFamily="34" charset="0"/>
                          <a:cs typeface="+mn-cs"/>
                        </a:rPr>
                        <a:t>ABI</a:t>
                      </a:r>
                      <a:endParaRPr lang="ru-RU" sz="1200" b="0" i="0" dirty="0">
                        <a:solidFill>
                          <a:schemeClr val="bg2"/>
                        </a:solidFill>
                        <a:latin typeface="Nunito Sans" pitchFamily="2" charset="7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8327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b="0" i="0" dirty="0">
                          <a:solidFill>
                            <a:schemeClr val="bg2"/>
                          </a:solidFill>
                          <a:latin typeface="Nunito Sans" pitchFamily="2" charset="77"/>
                        </a:rPr>
                        <a:t>Применение (что хранит)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8327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b="0" i="0" dirty="0">
                          <a:solidFill>
                            <a:schemeClr val="bg2"/>
                          </a:solidFill>
                          <a:latin typeface="Nunito Sans" pitchFamily="2" charset="77"/>
                        </a:rPr>
                        <a:t>Кто сохраняет состояние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8327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428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3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sz="1200" b="0" i="0" kern="1200" dirty="0">
                          <a:solidFill>
                            <a:schemeClr val="tx1"/>
                          </a:solidFill>
                          <a:latin typeface="Nunito Sans" pitchFamily="2" charset="77"/>
                          <a:ea typeface="Verdana" panose="020B0604030504040204" pitchFamily="34" charset="0"/>
                          <a:cs typeface="+mn-cs"/>
                        </a:rPr>
                        <a:t>x0</a:t>
                      </a:r>
                      <a:endParaRPr lang="ru-RU" sz="1200" b="0" i="0" kern="1200" dirty="0">
                        <a:solidFill>
                          <a:schemeClr val="tx1"/>
                        </a:solidFill>
                        <a:latin typeface="Nunito Sans" pitchFamily="2" charset="77"/>
                        <a:ea typeface="Verdana" panose="020B0604030504040204" pitchFamily="34" charset="0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kern="1200" dirty="0">
                          <a:solidFill>
                            <a:schemeClr val="tx1"/>
                          </a:solidFill>
                          <a:latin typeface="Nunito Sans" pitchFamily="2" charset="77"/>
                          <a:ea typeface="Verdana" panose="020B0604030504040204" pitchFamily="34" charset="0"/>
                          <a:cs typeface="+mn-cs"/>
                        </a:rPr>
                        <a:t>zero</a:t>
                      </a:r>
                      <a:endParaRPr lang="ru-RU" sz="1200" b="0" i="0" dirty="0">
                        <a:latin typeface="Nunito Sans" pitchFamily="2" charset="7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200" b="0" i="0" dirty="0">
                          <a:latin typeface="Nunito Sans" pitchFamily="2" charset="77"/>
                        </a:rPr>
                        <a:t>Всегда 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dirty="0"/>
                        <a:t>—</a:t>
                      </a:r>
                      <a:endParaRPr lang="ru-RU" sz="1200" b="0" i="0" dirty="0">
                        <a:latin typeface="Nunito Sans" pitchFamily="2" charset="7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11126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kern="1200" dirty="0">
                          <a:solidFill>
                            <a:schemeClr val="tx1"/>
                          </a:solidFill>
                          <a:latin typeface="Nunito Sans" pitchFamily="2" charset="77"/>
                          <a:ea typeface="Verdana" panose="020B0604030504040204" pitchFamily="34" charset="0"/>
                          <a:cs typeface="+mn-cs"/>
                        </a:rPr>
                        <a:t>x1</a:t>
                      </a:r>
                      <a:endParaRPr lang="ru-RU" sz="1200" b="0" i="0" dirty="0">
                        <a:latin typeface="Nunito Sans" pitchFamily="2" charset="7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kern="1200" dirty="0" err="1">
                          <a:solidFill>
                            <a:schemeClr val="tx1"/>
                          </a:solidFill>
                          <a:latin typeface="Nunito Sans" pitchFamily="2" charset="77"/>
                          <a:ea typeface="Verdana" panose="020B0604030504040204" pitchFamily="34" charset="0"/>
                          <a:cs typeface="+mn-cs"/>
                        </a:rPr>
                        <a:t>ra</a:t>
                      </a:r>
                      <a:endParaRPr lang="ru-RU" sz="1200" b="0" i="0" dirty="0">
                        <a:latin typeface="Nunito Sans" pitchFamily="2" charset="7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200" b="0" i="0" dirty="0">
                          <a:latin typeface="Nunito Sans" pitchFamily="2" charset="77"/>
                        </a:rPr>
                        <a:t>Адрес возврата 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b="0" i="0" dirty="0">
                          <a:latin typeface="Nunito Sans" pitchFamily="2" charset="77"/>
                        </a:rPr>
                        <a:t>Вызывающая подпрограмма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6517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Nunito Sans" pitchFamily="2" charset="77"/>
                        </a:rPr>
                        <a:t>x2</a:t>
                      </a:r>
                      <a:endParaRPr lang="ru-RU" sz="1200" b="0" i="0" dirty="0">
                        <a:latin typeface="Nunito Sans" pitchFamily="2" charset="7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 err="1">
                          <a:latin typeface="Nunito Sans" pitchFamily="2" charset="77"/>
                        </a:rPr>
                        <a:t>sp</a:t>
                      </a:r>
                      <a:endParaRPr lang="ru-RU" sz="1200" b="0" i="0" dirty="0">
                        <a:latin typeface="Nunito Sans" pitchFamily="2" charset="7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200" b="0" i="0" dirty="0">
                          <a:latin typeface="Nunito Sans" pitchFamily="2" charset="77"/>
                        </a:rPr>
                        <a:t>Указатель на вершину стека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200" b="0" i="0" dirty="0">
                          <a:latin typeface="Nunito Sans" pitchFamily="2" charset="77"/>
                        </a:rPr>
                        <a:t>Вызываемая подпрограмма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62997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3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sz="1200" b="0" i="0" kern="1200" dirty="0">
                          <a:solidFill>
                            <a:schemeClr val="tx1"/>
                          </a:solidFill>
                          <a:latin typeface="Nunito Sans" pitchFamily="2" charset="77"/>
                          <a:ea typeface="Verdana" panose="020B0604030504040204" pitchFamily="34" charset="0"/>
                          <a:cs typeface="+mn-cs"/>
                        </a:rPr>
                        <a:t>x</a:t>
                      </a:r>
                      <a:r>
                        <a:rPr lang="ru-RU" sz="1200" b="0" i="0" kern="1200" dirty="0">
                          <a:solidFill>
                            <a:schemeClr val="tx1"/>
                          </a:solidFill>
                          <a:latin typeface="Nunito Sans" pitchFamily="2" charset="77"/>
                          <a:ea typeface="Verdana" panose="020B0604030504040204" pitchFamily="34" charset="0"/>
                          <a:cs typeface="+mn-cs"/>
                        </a:rPr>
                        <a:t>3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kern="1200" dirty="0" err="1">
                          <a:solidFill>
                            <a:schemeClr val="tx1"/>
                          </a:solidFill>
                          <a:latin typeface="Nunito Sans" pitchFamily="2" charset="77"/>
                          <a:ea typeface="Verdana" panose="020B0604030504040204" pitchFamily="34" charset="0"/>
                          <a:cs typeface="+mn-cs"/>
                        </a:rPr>
                        <a:t>gp</a:t>
                      </a:r>
                      <a:endParaRPr lang="ru-RU" sz="1200" b="0" i="0" dirty="0">
                        <a:latin typeface="Nunito Sans" pitchFamily="2" charset="7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200" b="0" i="0" dirty="0">
                          <a:latin typeface="Nunito Sans" pitchFamily="2" charset="77"/>
                        </a:rPr>
                        <a:t>Глобальный указатель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200" dirty="0"/>
                        <a:t>—</a:t>
                      </a:r>
                      <a:endParaRPr lang="ru-RU" sz="1200" b="0" i="0" dirty="0">
                        <a:latin typeface="Nunito Sans" pitchFamily="2" charset="7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41164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kern="1200" dirty="0">
                          <a:solidFill>
                            <a:schemeClr val="tx1"/>
                          </a:solidFill>
                          <a:latin typeface="Nunito Sans" pitchFamily="2" charset="77"/>
                          <a:ea typeface="Verdana" panose="020B0604030504040204" pitchFamily="34" charset="0"/>
                          <a:cs typeface="+mn-cs"/>
                        </a:rPr>
                        <a:t>x</a:t>
                      </a:r>
                      <a:r>
                        <a:rPr lang="ru-RU" sz="1200" b="0" i="0" kern="1200" dirty="0">
                          <a:solidFill>
                            <a:schemeClr val="tx1"/>
                          </a:solidFill>
                          <a:latin typeface="Nunito Sans" pitchFamily="2" charset="77"/>
                          <a:ea typeface="Verdana" panose="020B0604030504040204" pitchFamily="34" charset="0"/>
                          <a:cs typeface="+mn-cs"/>
                        </a:rPr>
                        <a:t>4</a:t>
                      </a:r>
                      <a:endParaRPr lang="ru-RU" sz="1200" b="0" i="0" dirty="0">
                        <a:latin typeface="Nunito Sans" pitchFamily="2" charset="7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kern="1200" dirty="0" err="1">
                          <a:solidFill>
                            <a:schemeClr val="tx1"/>
                          </a:solidFill>
                          <a:latin typeface="Nunito Sans" pitchFamily="2" charset="77"/>
                          <a:ea typeface="Verdana" panose="020B0604030504040204" pitchFamily="34" charset="0"/>
                          <a:cs typeface="+mn-cs"/>
                        </a:rPr>
                        <a:t>tp</a:t>
                      </a:r>
                      <a:endParaRPr lang="ru-RU" sz="1200" b="0" i="0" dirty="0">
                        <a:latin typeface="Nunito Sans" pitchFamily="2" charset="7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200" b="0" i="0" dirty="0">
                          <a:latin typeface="Nunito Sans" pitchFamily="2" charset="77"/>
                        </a:rPr>
                        <a:t>Указатель потока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200" dirty="0"/>
                        <a:t>—</a:t>
                      </a:r>
                      <a:endParaRPr lang="ru-RU" sz="1200" b="0" i="0" dirty="0">
                        <a:latin typeface="Nunito Sans" pitchFamily="2" charset="7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930689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Nunito Sans" pitchFamily="2" charset="77"/>
                        </a:rPr>
                        <a:t>x</a:t>
                      </a:r>
                      <a:r>
                        <a:rPr lang="ru-RU" sz="1200" b="0" i="0" dirty="0">
                          <a:latin typeface="Nunito Sans" pitchFamily="2" charset="77"/>
                        </a:rPr>
                        <a:t>5-</a:t>
                      </a:r>
                      <a:r>
                        <a:rPr lang="en-US" sz="1200" b="0" i="0" dirty="0">
                          <a:latin typeface="Nunito Sans" pitchFamily="2" charset="77"/>
                        </a:rPr>
                        <a:t>x</a:t>
                      </a:r>
                      <a:r>
                        <a:rPr lang="ru-RU" sz="1200" b="0" i="0" dirty="0">
                          <a:latin typeface="Nunito Sans" pitchFamily="2" charset="77"/>
                        </a:rPr>
                        <a:t>7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Nunito Sans" pitchFamily="2" charset="77"/>
                        </a:rPr>
                        <a:t>t0-t2</a:t>
                      </a:r>
                      <a:endParaRPr lang="ru-RU" sz="1200" b="0" i="0" dirty="0">
                        <a:latin typeface="Nunito Sans" pitchFamily="2" charset="7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200" b="0" i="0" dirty="0">
                          <a:latin typeface="Nunito Sans" pitchFamily="2" charset="77"/>
                        </a:rPr>
                        <a:t>Временные значения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b="0" i="0" dirty="0">
                          <a:latin typeface="Nunito Sans" pitchFamily="2" charset="77"/>
                        </a:rPr>
                        <a:t>Вызывающая подпрограмма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1748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3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sz="1200" b="0" i="0" kern="1200" dirty="0">
                          <a:solidFill>
                            <a:schemeClr val="tx1"/>
                          </a:solidFill>
                          <a:latin typeface="Nunito Sans" pitchFamily="2" charset="77"/>
                          <a:ea typeface="Verdana" panose="020B0604030504040204" pitchFamily="34" charset="0"/>
                          <a:cs typeface="+mn-cs"/>
                        </a:rPr>
                        <a:t>x8</a:t>
                      </a:r>
                      <a:endParaRPr lang="ru-RU" sz="1200" b="0" i="0" kern="1200" dirty="0">
                        <a:solidFill>
                          <a:schemeClr val="tx1"/>
                        </a:solidFill>
                        <a:latin typeface="Nunito Sans" pitchFamily="2" charset="77"/>
                        <a:ea typeface="Verdana" panose="020B0604030504040204" pitchFamily="34" charset="0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kern="1200" dirty="0">
                          <a:solidFill>
                            <a:schemeClr val="tx1"/>
                          </a:solidFill>
                          <a:latin typeface="Nunito Sans" pitchFamily="2" charset="77"/>
                          <a:ea typeface="Verdana" panose="020B0604030504040204" pitchFamily="34" charset="0"/>
                          <a:cs typeface="+mn-cs"/>
                        </a:rPr>
                        <a:t>s0/</a:t>
                      </a:r>
                      <a:r>
                        <a:rPr lang="en-US" sz="1200" b="0" i="0" kern="1200" dirty="0" err="1">
                          <a:solidFill>
                            <a:schemeClr val="tx1"/>
                          </a:solidFill>
                          <a:latin typeface="Nunito Sans" pitchFamily="2" charset="77"/>
                          <a:ea typeface="Verdana" panose="020B0604030504040204" pitchFamily="34" charset="0"/>
                          <a:cs typeface="+mn-cs"/>
                        </a:rPr>
                        <a:t>fp</a:t>
                      </a:r>
                      <a:endParaRPr lang="ru-RU" sz="1200" b="0" i="0" dirty="0">
                        <a:latin typeface="Nunito Sans" pitchFamily="2" charset="7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200" b="0" i="0" dirty="0">
                          <a:latin typeface="Nunito Sans" pitchFamily="2" charset="77"/>
                        </a:rPr>
                        <a:t>Сохраняемые регистры/указатель фрейма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b="0" i="0" dirty="0">
                          <a:latin typeface="Nunito Sans" pitchFamily="2" charset="77"/>
                        </a:rPr>
                        <a:t>Вызываемая подпрограмма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84003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kern="1200" dirty="0">
                          <a:solidFill>
                            <a:schemeClr val="tx1"/>
                          </a:solidFill>
                          <a:latin typeface="Nunito Sans" pitchFamily="2" charset="77"/>
                          <a:ea typeface="Verdana" panose="020B0604030504040204" pitchFamily="34" charset="0"/>
                          <a:cs typeface="+mn-cs"/>
                        </a:rPr>
                        <a:t>x9</a:t>
                      </a:r>
                      <a:endParaRPr lang="ru-RU" sz="1200" b="0" i="0" dirty="0">
                        <a:latin typeface="Nunito Sans" pitchFamily="2" charset="7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kern="1200" dirty="0">
                          <a:solidFill>
                            <a:schemeClr val="tx1"/>
                          </a:solidFill>
                          <a:latin typeface="Nunito Sans" pitchFamily="2" charset="77"/>
                          <a:ea typeface="Verdana" panose="020B0604030504040204" pitchFamily="34" charset="0"/>
                          <a:cs typeface="+mn-cs"/>
                        </a:rPr>
                        <a:t>s1</a:t>
                      </a:r>
                      <a:endParaRPr lang="ru-RU" sz="1200" b="0" i="0" dirty="0">
                        <a:latin typeface="Nunito Sans" pitchFamily="2" charset="7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200" b="0" i="0" dirty="0">
                          <a:latin typeface="Nunito Sans" pitchFamily="2" charset="77"/>
                        </a:rPr>
                        <a:t>Сохраняемый регистр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b="0" i="0" dirty="0">
                          <a:latin typeface="Nunito Sans" pitchFamily="2" charset="77"/>
                        </a:rPr>
                        <a:t>Вызываемая подпрограмма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07017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Nunito Sans" pitchFamily="2" charset="77"/>
                        </a:rPr>
                        <a:t>x10, x11</a:t>
                      </a:r>
                      <a:endParaRPr lang="ru-RU" sz="1200" b="0" i="0" dirty="0">
                        <a:latin typeface="Nunito Sans" pitchFamily="2" charset="7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Nunito Sans" pitchFamily="2" charset="77"/>
                        </a:rPr>
                        <a:t>a0, a1</a:t>
                      </a:r>
                      <a:endParaRPr lang="ru-RU" sz="1200" b="0" i="0" dirty="0">
                        <a:latin typeface="Nunito Sans" pitchFamily="2" charset="7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200" b="0" i="0" dirty="0">
                          <a:latin typeface="Nunito Sans" pitchFamily="2" charset="77"/>
                        </a:rPr>
                        <a:t>Аргументы функций/возвращаемые значения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b="0" i="0" dirty="0">
                          <a:latin typeface="Nunito Sans" pitchFamily="2" charset="77"/>
                        </a:rPr>
                        <a:t>Вызывающая подпрограмма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885576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3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sz="1200" b="0" i="0" kern="1200" dirty="0">
                          <a:solidFill>
                            <a:schemeClr val="tx1"/>
                          </a:solidFill>
                          <a:latin typeface="Nunito Sans" pitchFamily="2" charset="77"/>
                          <a:ea typeface="Verdana" panose="020B0604030504040204" pitchFamily="34" charset="0"/>
                          <a:cs typeface="+mn-cs"/>
                        </a:rPr>
                        <a:t>x12-x17</a:t>
                      </a:r>
                      <a:endParaRPr lang="ru-RU" sz="1200" b="0" i="0" kern="1200" dirty="0">
                        <a:solidFill>
                          <a:schemeClr val="tx1"/>
                        </a:solidFill>
                        <a:latin typeface="Nunito Sans" pitchFamily="2" charset="77"/>
                        <a:ea typeface="Verdana" panose="020B0604030504040204" pitchFamily="34" charset="0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kern="1200" dirty="0">
                          <a:solidFill>
                            <a:schemeClr val="tx1"/>
                          </a:solidFill>
                          <a:latin typeface="Nunito Sans" pitchFamily="2" charset="77"/>
                          <a:ea typeface="Verdana" panose="020B0604030504040204" pitchFamily="34" charset="0"/>
                          <a:cs typeface="+mn-cs"/>
                        </a:rPr>
                        <a:t>a2-a7</a:t>
                      </a:r>
                      <a:endParaRPr lang="ru-RU" sz="1200" b="0" i="0" dirty="0">
                        <a:latin typeface="Nunito Sans" pitchFamily="2" charset="7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200" b="0" i="0" dirty="0">
                          <a:latin typeface="Nunito Sans" pitchFamily="2" charset="77"/>
                        </a:rPr>
                        <a:t>Аргументы функций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b="0" i="0" dirty="0">
                          <a:latin typeface="Nunito Sans" pitchFamily="2" charset="77"/>
                        </a:rPr>
                        <a:t>Вызывающая подпрограмма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79223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kern="1200" dirty="0">
                          <a:solidFill>
                            <a:schemeClr val="tx1"/>
                          </a:solidFill>
                          <a:latin typeface="Nunito Sans" pitchFamily="2" charset="77"/>
                          <a:ea typeface="Verdana" panose="020B0604030504040204" pitchFamily="34" charset="0"/>
                          <a:cs typeface="+mn-cs"/>
                        </a:rPr>
                        <a:t>x18-x27</a:t>
                      </a:r>
                      <a:endParaRPr lang="ru-RU" sz="1200" b="0" i="0" dirty="0">
                        <a:latin typeface="Nunito Sans" pitchFamily="2" charset="7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kern="1200" dirty="0">
                          <a:solidFill>
                            <a:schemeClr val="tx1"/>
                          </a:solidFill>
                          <a:latin typeface="Nunito Sans" pitchFamily="2" charset="77"/>
                          <a:ea typeface="Verdana" panose="020B0604030504040204" pitchFamily="34" charset="0"/>
                          <a:cs typeface="+mn-cs"/>
                        </a:rPr>
                        <a:t>s2-s11</a:t>
                      </a:r>
                      <a:endParaRPr lang="ru-RU" sz="1200" b="0" i="0" dirty="0">
                        <a:latin typeface="Nunito Sans" pitchFamily="2" charset="7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200" b="0" i="0" dirty="0">
                          <a:latin typeface="Nunito Sans" pitchFamily="2" charset="77"/>
                        </a:rPr>
                        <a:t>Сохраняемые регистры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b="0" i="0" dirty="0">
                          <a:latin typeface="Nunito Sans" pitchFamily="2" charset="77"/>
                        </a:rPr>
                        <a:t>Вызываемая подпрограмма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5324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Nunito Sans" pitchFamily="2" charset="77"/>
                        </a:rPr>
                        <a:t>x28-x31</a:t>
                      </a:r>
                      <a:endParaRPr lang="ru-RU" sz="1200" b="0" i="0" dirty="0">
                        <a:latin typeface="Nunito Sans" pitchFamily="2" charset="7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Nunito Sans" pitchFamily="2" charset="77"/>
                        </a:rPr>
                        <a:t>t3-t6</a:t>
                      </a:r>
                      <a:endParaRPr lang="ru-RU" sz="1200" b="0" i="0" dirty="0">
                        <a:latin typeface="Nunito Sans" pitchFamily="2" charset="7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200" b="0" i="0" dirty="0">
                          <a:latin typeface="Nunito Sans" pitchFamily="2" charset="77"/>
                        </a:rPr>
                        <a:t>Временные значения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b="0" i="0" dirty="0">
                          <a:latin typeface="Nunito Sans" pitchFamily="2" charset="77"/>
                        </a:rPr>
                        <a:t>Вызывающая подпрограмма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7253716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5C752E64-C6BE-CE1D-267B-9E76BC048605}"/>
              </a:ext>
            </a:extLst>
          </p:cNvPr>
          <p:cNvSpPr txBox="1"/>
          <p:nvPr/>
        </p:nvSpPr>
        <p:spPr>
          <a:xfrm>
            <a:off x="619088" y="1084456"/>
            <a:ext cx="35910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dirty="0">
                <a:latin typeface="Nunito Sans" pitchFamily="2" charset="-52"/>
              </a:rPr>
              <a:t>Регистры для работы с целыми числами</a:t>
            </a:r>
          </a:p>
        </p:txBody>
      </p:sp>
    </p:spTree>
    <p:extLst>
      <p:ext uri="{BB962C8B-B14F-4D97-AF65-F5344CB8AC3E}">
        <p14:creationId xmlns:p14="http://schemas.microsoft.com/office/powerpoint/2010/main" val="38921490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Номер слайда 5">
            <a:extLst>
              <a:ext uri="{FF2B5EF4-FFF2-40B4-BE49-F238E27FC236}">
                <a16:creationId xmlns:a16="http://schemas.microsoft.com/office/drawing/2014/main" id="{246FE44D-8ACA-4BFD-ADB0-B05A93FDA3CF}"/>
              </a:ext>
            </a:extLst>
          </p:cNvPr>
          <p:cNvSpPr txBox="1">
            <a:spLocks/>
          </p:cNvSpPr>
          <p:nvPr/>
        </p:nvSpPr>
        <p:spPr>
          <a:xfrm>
            <a:off x="10883900" y="6610350"/>
            <a:ext cx="682625" cy="247650"/>
          </a:xfrm>
          <a:prstGeom prst="rect">
            <a:avLst/>
          </a:prstGeom>
          <a:solidFill>
            <a:srgbClr val="F3F1F9">
              <a:alpha val="89804"/>
            </a:srgbClr>
          </a:solidFill>
        </p:spPr>
        <p:txBody>
          <a:bodyPr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8CD8CDE7-E2C6-4DFC-9859-BA19C2EE985E}" type="slidenum">
              <a:rPr lang="ru-RU" sz="1000" smtClean="0">
                <a:latin typeface="Nunito Sans" pitchFamily="2" charset="77"/>
              </a:rPr>
              <a:pPr algn="ctr"/>
              <a:t>12</a:t>
            </a:fld>
            <a:endParaRPr lang="ru-RU" sz="1000" dirty="0">
              <a:latin typeface="Nunito Sans" pitchFamily="2" charset="77"/>
            </a:endParaRPr>
          </a:p>
        </p:txBody>
      </p:sp>
      <p:cxnSp>
        <p:nvCxnSpPr>
          <p:cNvPr id="119" name="Straight Connector 81">
            <a:extLst>
              <a:ext uri="{FF2B5EF4-FFF2-40B4-BE49-F238E27FC236}">
                <a16:creationId xmlns:a16="http://schemas.microsoft.com/office/drawing/2014/main" id="{FB4331D3-6E92-F510-9CBB-B5AEA25C2B23}"/>
              </a:ext>
            </a:extLst>
          </p:cNvPr>
          <p:cNvCxnSpPr>
            <a:cxnSpLocks/>
          </p:cNvCxnSpPr>
          <p:nvPr/>
        </p:nvCxnSpPr>
        <p:spPr>
          <a:xfrm>
            <a:off x="608094" y="6381750"/>
            <a:ext cx="10960019" cy="0"/>
          </a:xfrm>
          <a:prstGeom prst="line">
            <a:avLst/>
          </a:prstGeom>
          <a:ln w="12700" cap="rnd">
            <a:solidFill>
              <a:srgbClr val="283272"/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CF0C995-B686-F7E0-851C-CFE0BB33E31D}"/>
              </a:ext>
            </a:extLst>
          </p:cNvPr>
          <p:cNvSpPr txBox="1"/>
          <p:nvPr/>
        </p:nvSpPr>
        <p:spPr>
          <a:xfrm>
            <a:off x="537071" y="396484"/>
            <a:ext cx="936055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R="0" lvl="0" indent="0" defTabSz="91417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u="none" strike="noStrike" cap="none" spc="0" normalizeH="0" baseline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 Light" pitchFamily="2" charset="77"/>
              </a:defRPr>
            </a:lvl1pPr>
          </a:lstStyle>
          <a:p>
            <a:r>
              <a:rPr lang="ru-RU" sz="1100" dirty="0">
                <a:solidFill>
                  <a:srgbClr val="283272"/>
                </a:solidFill>
                <a:latin typeface="Nunito Sans Light" pitchFamily="2" charset="77"/>
              </a:rPr>
              <a:t>Основы программирования на языке Assembler под архитектуру RISC-V</a:t>
            </a:r>
            <a:endParaRPr lang="ru-RU" sz="11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F45C107-0974-9033-38A0-AE7F67E9B8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9729276" y="484607"/>
            <a:ext cx="1837249" cy="50106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42CEA1D-09FC-848D-6E67-3B919F678E69}"/>
              </a:ext>
            </a:extLst>
          </p:cNvPr>
          <p:cNvSpPr txBox="1"/>
          <p:nvPr/>
        </p:nvSpPr>
        <p:spPr>
          <a:xfrm>
            <a:off x="548065" y="605732"/>
            <a:ext cx="87591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ru-RU"/>
            </a:defPPr>
            <a:lvl1pPr marR="0" lvl="0" indent="0" defTabSz="91417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u="none" strike="noStrike" cap="none" spc="0" normalizeH="0" baseline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" pitchFamily="2" charset="77"/>
              </a:defRPr>
            </a:lvl1pPr>
          </a:lstStyle>
          <a:p>
            <a:pPr marL="0" marR="0" lvl="0" indent="0" algn="l" defTabSz="9141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1" u="none" strike="noStrike" kern="1200" cap="none" spc="0" normalizeH="0" baseline="0" noProof="0" dirty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" pitchFamily="2" charset="77"/>
              </a:rPr>
              <a:t>Двоичный интерфейс приложений (</a:t>
            </a:r>
            <a:r>
              <a:rPr kumimoji="0" lang="en-US" sz="2000" b="1" u="none" strike="noStrike" kern="1200" cap="none" spc="0" normalizeH="0" baseline="0" noProof="0" dirty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" pitchFamily="2" charset="77"/>
              </a:rPr>
              <a:t>Application Binary Interface, ABI)</a:t>
            </a:r>
            <a:endParaRPr kumimoji="0" lang="ru-RU" sz="2000" b="1" u="none" strike="noStrike" kern="1200" cap="none" spc="0" normalizeH="0" baseline="0" noProof="0" dirty="0">
              <a:ln>
                <a:noFill/>
              </a:ln>
              <a:solidFill>
                <a:srgbClr val="283272"/>
              </a:solidFill>
              <a:effectLst/>
              <a:uLnTx/>
              <a:uFillTx/>
              <a:latin typeface="Nunito Sans" pitchFamily="2" charset="77"/>
            </a:endParaRPr>
          </a:p>
        </p:txBody>
      </p:sp>
      <p:graphicFrame>
        <p:nvGraphicFramePr>
          <p:cNvPr id="19" name="Таблица 18">
            <a:extLst>
              <a:ext uri="{FF2B5EF4-FFF2-40B4-BE49-F238E27FC236}">
                <a16:creationId xmlns:a16="http://schemas.microsoft.com/office/drawing/2014/main" id="{778C8C02-92F2-CA18-01B0-923172515959}"/>
              </a:ext>
            </a:extLst>
          </p:cNvPr>
          <p:cNvGraphicFramePr>
            <a:graphicFrameLocks noGrp="1"/>
          </p:cNvGraphicFramePr>
          <p:nvPr/>
        </p:nvGraphicFramePr>
        <p:xfrm>
          <a:off x="608094" y="4727168"/>
          <a:ext cx="10572846" cy="1706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4185">
                  <a:extLst>
                    <a:ext uri="{9D8B030D-6E8A-4147-A177-3AD203B41FA5}">
                      <a16:colId xmlns:a16="http://schemas.microsoft.com/office/drawing/2014/main" val="4196276911"/>
                    </a:ext>
                  </a:extLst>
                </a:gridCol>
                <a:gridCol w="3222887">
                  <a:extLst>
                    <a:ext uri="{9D8B030D-6E8A-4147-A177-3AD203B41FA5}">
                      <a16:colId xmlns:a16="http://schemas.microsoft.com/office/drawing/2014/main" val="1332086564"/>
                    </a:ext>
                  </a:extLst>
                </a:gridCol>
                <a:gridCol w="3222887">
                  <a:extLst>
                    <a:ext uri="{9D8B030D-6E8A-4147-A177-3AD203B41FA5}">
                      <a16:colId xmlns:a16="http://schemas.microsoft.com/office/drawing/2014/main" val="3663706056"/>
                    </a:ext>
                  </a:extLst>
                </a:gridCol>
                <a:gridCol w="3222887">
                  <a:extLst>
                    <a:ext uri="{9D8B030D-6E8A-4147-A177-3AD203B41FA5}">
                      <a16:colId xmlns:a16="http://schemas.microsoft.com/office/drawing/2014/main" val="1491599778"/>
                    </a:ext>
                  </a:extLst>
                </a:gridCol>
              </a:tblGrid>
              <a:tr h="154531">
                <a:tc>
                  <a:txBody>
                    <a:bodyPr/>
                    <a:lstStyle/>
                    <a:p>
                      <a:pPr marL="0" marR="0" lvl="0" indent="0" algn="ctr" defTabSz="9143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ru-RU" sz="1000" b="0" i="0" kern="1200" dirty="0">
                          <a:solidFill>
                            <a:schemeClr val="bg1"/>
                          </a:solidFill>
                          <a:latin typeface="Nunito Sans" pitchFamily="2" charset="77"/>
                          <a:ea typeface="Verdana" panose="020B0604030504040204" pitchFamily="34" charset="0"/>
                          <a:cs typeface="+mn-cs"/>
                        </a:rPr>
                        <a:t>Регистр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8327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000" b="0" i="0" kern="1200" dirty="0">
                          <a:solidFill>
                            <a:schemeClr val="bg2"/>
                          </a:solidFill>
                          <a:latin typeface="Nunito Sans" pitchFamily="2" charset="77"/>
                          <a:ea typeface="Verdana" panose="020B0604030504040204" pitchFamily="34" charset="0"/>
                          <a:cs typeface="+mn-cs"/>
                        </a:rPr>
                        <a:t>Имя </a:t>
                      </a:r>
                      <a:r>
                        <a:rPr lang="en-US" sz="1000" b="0" i="0" kern="1200" dirty="0">
                          <a:solidFill>
                            <a:schemeClr val="bg2"/>
                          </a:solidFill>
                          <a:latin typeface="Nunito Sans" pitchFamily="2" charset="77"/>
                          <a:ea typeface="Verdana" panose="020B0604030504040204" pitchFamily="34" charset="0"/>
                          <a:cs typeface="+mn-cs"/>
                        </a:rPr>
                        <a:t>ABI</a:t>
                      </a:r>
                      <a:endParaRPr lang="ru-RU" sz="1000" b="0" i="0" dirty="0">
                        <a:solidFill>
                          <a:schemeClr val="bg2"/>
                        </a:solidFill>
                        <a:latin typeface="Nunito Sans" pitchFamily="2" charset="7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8327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000" b="0" i="0" dirty="0">
                          <a:solidFill>
                            <a:schemeClr val="bg2"/>
                          </a:solidFill>
                          <a:latin typeface="Nunito Sans" pitchFamily="2" charset="77"/>
                        </a:rPr>
                        <a:t>Применение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8327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000" b="0" i="0" dirty="0">
                          <a:solidFill>
                            <a:schemeClr val="bg2"/>
                          </a:solidFill>
                          <a:latin typeface="Nunito Sans" pitchFamily="2" charset="77"/>
                        </a:rPr>
                        <a:t>Кто сохраняет состояние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8327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428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3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sz="1000" b="0" i="0" kern="1200" dirty="0">
                          <a:solidFill>
                            <a:schemeClr val="tx1"/>
                          </a:solidFill>
                          <a:latin typeface="Nunito Sans" pitchFamily="2" charset="77"/>
                          <a:ea typeface="Verdana" panose="020B0604030504040204" pitchFamily="34" charset="0"/>
                          <a:cs typeface="+mn-cs"/>
                        </a:rPr>
                        <a:t>f0-f7</a:t>
                      </a:r>
                      <a:endParaRPr lang="ru-RU" sz="1000" b="0" i="0" kern="1200" dirty="0">
                        <a:solidFill>
                          <a:schemeClr val="tx1"/>
                        </a:solidFill>
                        <a:latin typeface="Nunito Sans" pitchFamily="2" charset="77"/>
                        <a:ea typeface="Verdana" panose="020B0604030504040204" pitchFamily="34" charset="0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000" b="0" i="0" kern="1200" dirty="0">
                          <a:solidFill>
                            <a:schemeClr val="tx1"/>
                          </a:solidFill>
                          <a:latin typeface="Nunito Sans" pitchFamily="2" charset="77"/>
                          <a:ea typeface="Verdana" panose="020B0604030504040204" pitchFamily="34" charset="0"/>
                          <a:cs typeface="+mn-cs"/>
                        </a:rPr>
                        <a:t>Текст</a:t>
                      </a:r>
                      <a:endParaRPr lang="ru-RU" sz="1000" b="0" i="0" dirty="0">
                        <a:latin typeface="Nunito Sans" pitchFamily="2" charset="7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ru-RU" sz="1000" b="0" i="0" dirty="0">
                        <a:latin typeface="Nunito Sans" pitchFamily="2" charset="7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000" b="0" i="0" dirty="0">
                          <a:latin typeface="Nunito Sans" pitchFamily="2" charset="77"/>
                        </a:rPr>
                        <a:t>Вызывающая подпрограмма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11126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00" b="0" i="0" kern="1200" dirty="0">
                          <a:solidFill>
                            <a:schemeClr val="tx1"/>
                          </a:solidFill>
                          <a:latin typeface="Nunito Sans" pitchFamily="2" charset="77"/>
                          <a:ea typeface="Verdana" panose="020B0604030504040204" pitchFamily="34" charset="0"/>
                          <a:cs typeface="+mn-cs"/>
                        </a:rPr>
                        <a:t>f8, f9</a:t>
                      </a:r>
                      <a:endParaRPr lang="ru-RU" sz="1000" b="0" i="0" dirty="0">
                        <a:latin typeface="Nunito Sans" pitchFamily="2" charset="7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000" b="0" i="0" kern="1200" dirty="0">
                          <a:solidFill>
                            <a:schemeClr val="tx1"/>
                          </a:solidFill>
                          <a:latin typeface="Nunito Sans" pitchFamily="2" charset="77"/>
                          <a:ea typeface="Verdana" panose="020B0604030504040204" pitchFamily="34" charset="0"/>
                          <a:cs typeface="+mn-cs"/>
                        </a:rPr>
                        <a:t>Текст</a:t>
                      </a:r>
                      <a:endParaRPr lang="ru-RU" sz="1000" b="0" i="0" dirty="0">
                        <a:latin typeface="Nunito Sans" pitchFamily="2" charset="7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ru-RU" sz="1000" b="0" i="0" dirty="0">
                        <a:latin typeface="Nunito Sans" pitchFamily="2" charset="7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000" b="0" i="0" dirty="0">
                          <a:latin typeface="Nunito Sans" pitchFamily="2" charset="77"/>
                        </a:rPr>
                        <a:t>Вызываемая подпрограмма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6517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00" b="0" i="0" dirty="0">
                          <a:latin typeface="Nunito Sans" pitchFamily="2" charset="77"/>
                        </a:rPr>
                        <a:t>f10, f11</a:t>
                      </a:r>
                      <a:endParaRPr lang="ru-RU" sz="1000" b="0" i="0" dirty="0">
                        <a:latin typeface="Nunito Sans" pitchFamily="2" charset="7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000" b="0" i="0" dirty="0">
                        <a:latin typeface="Nunito Sans" pitchFamily="2" charset="7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ru-RU" sz="1000" b="0" i="0" dirty="0">
                        <a:latin typeface="Nunito Sans" pitchFamily="2" charset="7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000" b="0" i="0" dirty="0">
                          <a:latin typeface="Nunito Sans" pitchFamily="2" charset="77"/>
                        </a:rPr>
                        <a:t>Вызывающая подпрограмма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62997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3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sz="1000" b="0" i="0" kern="1200" dirty="0">
                          <a:solidFill>
                            <a:schemeClr val="tx1"/>
                          </a:solidFill>
                          <a:latin typeface="Nunito Sans" pitchFamily="2" charset="77"/>
                          <a:ea typeface="Verdana" panose="020B0604030504040204" pitchFamily="34" charset="0"/>
                          <a:cs typeface="+mn-cs"/>
                        </a:rPr>
                        <a:t>f12-f17</a:t>
                      </a:r>
                      <a:endParaRPr lang="ru-RU" sz="1000" b="0" i="0" kern="1200" dirty="0">
                        <a:solidFill>
                          <a:schemeClr val="tx1"/>
                        </a:solidFill>
                        <a:latin typeface="Nunito Sans" pitchFamily="2" charset="77"/>
                        <a:ea typeface="Verdana" panose="020B0604030504040204" pitchFamily="34" charset="0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000" b="0" i="0" kern="1200" dirty="0">
                          <a:solidFill>
                            <a:schemeClr val="tx1"/>
                          </a:solidFill>
                          <a:latin typeface="Nunito Sans" pitchFamily="2" charset="77"/>
                          <a:ea typeface="Verdana" panose="020B0604030504040204" pitchFamily="34" charset="0"/>
                          <a:cs typeface="+mn-cs"/>
                        </a:rPr>
                        <a:t>Текст</a:t>
                      </a:r>
                      <a:endParaRPr lang="ru-RU" sz="1000" b="0" i="0" dirty="0">
                        <a:latin typeface="Nunito Sans" pitchFamily="2" charset="7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ru-RU" sz="1000" b="0" i="0" dirty="0">
                        <a:latin typeface="Nunito Sans" pitchFamily="2" charset="7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000" b="0" i="0" dirty="0">
                          <a:latin typeface="Nunito Sans" pitchFamily="2" charset="77"/>
                        </a:rPr>
                        <a:t>Вызывающая подпрограмма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41164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00" b="0" i="0" dirty="0">
                          <a:latin typeface="Nunito Sans" pitchFamily="2" charset="77"/>
                        </a:rPr>
                        <a:t>f18-f27</a:t>
                      </a:r>
                      <a:endParaRPr lang="ru-RU" sz="1000" b="0" i="0" dirty="0">
                        <a:latin typeface="Nunito Sans" pitchFamily="2" charset="7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000" b="0" i="0" kern="1200" dirty="0">
                          <a:solidFill>
                            <a:schemeClr val="tx1"/>
                          </a:solidFill>
                          <a:latin typeface="Nunito Sans" pitchFamily="2" charset="77"/>
                          <a:ea typeface="Verdana" panose="020B0604030504040204" pitchFamily="34" charset="0"/>
                          <a:cs typeface="+mn-cs"/>
                        </a:rPr>
                        <a:t>Текст</a:t>
                      </a:r>
                      <a:endParaRPr lang="ru-RU" sz="1000" b="0" i="0" dirty="0">
                        <a:latin typeface="Nunito Sans" pitchFamily="2" charset="7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ru-RU" sz="1000" b="0" i="0" dirty="0">
                        <a:latin typeface="Nunito Sans" pitchFamily="2" charset="7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000" b="0" i="0" dirty="0">
                          <a:latin typeface="Nunito Sans" pitchFamily="2" charset="77"/>
                        </a:rPr>
                        <a:t>Вызываемая подпрограмма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930689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00" b="0" i="0" dirty="0">
                          <a:latin typeface="Nunito Sans" pitchFamily="2" charset="77"/>
                        </a:rPr>
                        <a:t>f28-f31</a:t>
                      </a:r>
                      <a:endParaRPr lang="ru-RU" sz="1000" b="0" i="0" dirty="0">
                        <a:latin typeface="Nunito Sans" pitchFamily="2" charset="7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000" b="0" i="0" dirty="0">
                        <a:latin typeface="Nunito Sans" pitchFamily="2" charset="7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ru-RU" sz="1000" b="0" i="0" dirty="0">
                        <a:latin typeface="Nunito Sans" pitchFamily="2" charset="7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000" b="0" i="0" dirty="0">
                          <a:latin typeface="Nunito Sans" pitchFamily="2" charset="77"/>
                        </a:rPr>
                        <a:t>Вызывающая подпрограмма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174850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CD4C4843-FA61-0C50-4321-0419E8C0A240}"/>
              </a:ext>
            </a:extLst>
          </p:cNvPr>
          <p:cNvSpPr txBox="1"/>
          <p:nvPr/>
        </p:nvSpPr>
        <p:spPr>
          <a:xfrm>
            <a:off x="608094" y="4496336"/>
            <a:ext cx="283282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900" dirty="0">
                <a:latin typeface="Nunito Sans" pitchFamily="2" charset="-52"/>
              </a:rPr>
              <a:t>Регистры для работы с вещественными числами</a:t>
            </a:r>
          </a:p>
        </p:txBody>
      </p:sp>
    </p:spTree>
    <p:extLst>
      <p:ext uri="{BB962C8B-B14F-4D97-AF65-F5344CB8AC3E}">
        <p14:creationId xmlns:p14="http://schemas.microsoft.com/office/powerpoint/2010/main" val="13796729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Номер слайда 5">
            <a:extLst>
              <a:ext uri="{FF2B5EF4-FFF2-40B4-BE49-F238E27FC236}">
                <a16:creationId xmlns:a16="http://schemas.microsoft.com/office/drawing/2014/main" id="{246FE44D-8ACA-4BFD-ADB0-B05A93FDA3CF}"/>
              </a:ext>
            </a:extLst>
          </p:cNvPr>
          <p:cNvSpPr txBox="1">
            <a:spLocks/>
          </p:cNvSpPr>
          <p:nvPr/>
        </p:nvSpPr>
        <p:spPr>
          <a:xfrm>
            <a:off x="10883900" y="6610350"/>
            <a:ext cx="682625" cy="247650"/>
          </a:xfrm>
          <a:prstGeom prst="rect">
            <a:avLst/>
          </a:prstGeom>
          <a:solidFill>
            <a:srgbClr val="F3F1F9">
              <a:alpha val="89804"/>
            </a:srgbClr>
          </a:solidFill>
        </p:spPr>
        <p:txBody>
          <a:bodyPr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8CD8CDE7-E2C6-4DFC-9859-BA19C2EE985E}" type="slidenum">
              <a:rPr lang="ru-RU" sz="1000" smtClean="0">
                <a:latin typeface="Nunito Sans" pitchFamily="2" charset="77"/>
              </a:rPr>
              <a:pPr algn="ctr"/>
              <a:t>13</a:t>
            </a:fld>
            <a:endParaRPr lang="ru-RU" sz="1000" dirty="0">
              <a:latin typeface="Nunito Sans" pitchFamily="2" charset="77"/>
            </a:endParaRPr>
          </a:p>
        </p:txBody>
      </p:sp>
      <p:cxnSp>
        <p:nvCxnSpPr>
          <p:cNvPr id="119" name="Straight Connector 81">
            <a:extLst>
              <a:ext uri="{FF2B5EF4-FFF2-40B4-BE49-F238E27FC236}">
                <a16:creationId xmlns:a16="http://schemas.microsoft.com/office/drawing/2014/main" id="{FB4331D3-6E92-F510-9CBB-B5AEA25C2B23}"/>
              </a:ext>
            </a:extLst>
          </p:cNvPr>
          <p:cNvCxnSpPr>
            <a:cxnSpLocks/>
          </p:cNvCxnSpPr>
          <p:nvPr/>
        </p:nvCxnSpPr>
        <p:spPr>
          <a:xfrm>
            <a:off x="608094" y="6381750"/>
            <a:ext cx="10960019" cy="0"/>
          </a:xfrm>
          <a:prstGeom prst="line">
            <a:avLst/>
          </a:prstGeom>
          <a:ln w="12700" cap="rnd">
            <a:solidFill>
              <a:srgbClr val="283272"/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CF0C995-B686-F7E0-851C-CFE0BB33E31D}"/>
              </a:ext>
            </a:extLst>
          </p:cNvPr>
          <p:cNvSpPr txBox="1"/>
          <p:nvPr/>
        </p:nvSpPr>
        <p:spPr>
          <a:xfrm>
            <a:off x="537071" y="396484"/>
            <a:ext cx="936055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R="0" lvl="0" indent="0" defTabSz="91417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u="none" strike="noStrike" cap="none" spc="0" normalizeH="0" baseline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 Light" pitchFamily="2" charset="77"/>
              </a:defRPr>
            </a:lvl1pPr>
          </a:lstStyle>
          <a:p>
            <a:r>
              <a:rPr lang="ru-RU" sz="1100" dirty="0">
                <a:solidFill>
                  <a:srgbClr val="283272"/>
                </a:solidFill>
                <a:latin typeface="Nunito Sans Light" pitchFamily="2" charset="77"/>
              </a:rPr>
              <a:t>Основы программирования на языке Assembler под архитектуру RISC-V</a:t>
            </a:r>
            <a:endParaRPr lang="ru-RU" sz="11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F45C107-0974-9033-38A0-AE7F67E9B8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9729276" y="484607"/>
            <a:ext cx="1837249" cy="50106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42CEA1D-09FC-848D-6E67-3B919F678E69}"/>
              </a:ext>
            </a:extLst>
          </p:cNvPr>
          <p:cNvSpPr txBox="1"/>
          <p:nvPr/>
        </p:nvSpPr>
        <p:spPr>
          <a:xfrm>
            <a:off x="548065" y="605732"/>
            <a:ext cx="40030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ru-RU"/>
            </a:defPPr>
            <a:lvl1pPr marR="0" lvl="0" indent="0" defTabSz="91417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u="none" strike="noStrike" cap="none" spc="0" normalizeH="0" baseline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" pitchFamily="2" charset="77"/>
              </a:defRPr>
            </a:lvl1pPr>
          </a:lstStyle>
          <a:p>
            <a:pPr marL="0" marR="0" lvl="0" indent="0" algn="l" defTabSz="9141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1" u="none" strike="noStrike" kern="1200" cap="none" spc="0" normalizeH="0" baseline="0" noProof="0" dirty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" pitchFamily="2" charset="77"/>
              </a:rPr>
              <a:t>Виды инструкций базовой </a:t>
            </a:r>
            <a:r>
              <a:rPr kumimoji="0" lang="en-US" sz="2000" b="1" u="none" strike="noStrike" kern="1200" cap="none" spc="0" normalizeH="0" baseline="0" noProof="0" dirty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" pitchFamily="2" charset="77"/>
              </a:rPr>
              <a:t>ISA</a:t>
            </a:r>
            <a:endParaRPr kumimoji="0" lang="ru-RU" sz="2000" b="1" u="none" strike="noStrike" kern="1200" cap="none" spc="0" normalizeH="0" baseline="0" noProof="0" dirty="0">
              <a:ln>
                <a:noFill/>
              </a:ln>
              <a:solidFill>
                <a:srgbClr val="283272"/>
              </a:solidFill>
              <a:effectLst/>
              <a:uLnTx/>
              <a:uFillTx/>
              <a:latin typeface="Nunito Sans" pitchFamily="2" charset="77"/>
            </a:endParaRPr>
          </a:p>
        </p:txBody>
      </p:sp>
      <p:sp>
        <p:nvSpPr>
          <p:cNvPr id="6" name="Прямоугольник: скругленные углы 5">
            <a:extLst>
              <a:ext uri="{FF2B5EF4-FFF2-40B4-BE49-F238E27FC236}">
                <a16:creationId xmlns:a16="http://schemas.microsoft.com/office/drawing/2014/main" id="{A9E68C0C-A588-6782-6A16-A1A7F2D999BC}"/>
              </a:ext>
            </a:extLst>
          </p:cNvPr>
          <p:cNvSpPr/>
          <p:nvPr/>
        </p:nvSpPr>
        <p:spPr>
          <a:xfrm>
            <a:off x="608093" y="1498862"/>
            <a:ext cx="3602041" cy="400110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latin typeface="Nunito Sans" pitchFamily="2" charset="-52"/>
              </a:rPr>
              <a:t>Арифметические</a:t>
            </a:r>
          </a:p>
        </p:txBody>
      </p:sp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B2DDBC7D-B855-FF19-212A-9BF7FDBF7E0D}"/>
              </a:ext>
            </a:extLst>
          </p:cNvPr>
          <p:cNvSpPr/>
          <p:nvPr/>
        </p:nvSpPr>
        <p:spPr>
          <a:xfrm>
            <a:off x="1748247" y="3038269"/>
            <a:ext cx="2802837" cy="400110"/>
          </a:xfrm>
          <a:prstGeom prst="round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latin typeface="Nunito Sans" pitchFamily="2" charset="-52"/>
              </a:rPr>
              <a:t>Работа с данными</a:t>
            </a:r>
          </a:p>
        </p:txBody>
      </p:sp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C08F3DAC-466A-54D0-8BE5-A8FCB8780721}"/>
              </a:ext>
            </a:extLst>
          </p:cNvPr>
          <p:cNvSpPr/>
          <p:nvPr/>
        </p:nvSpPr>
        <p:spPr>
          <a:xfrm>
            <a:off x="608093" y="2092750"/>
            <a:ext cx="1740311" cy="622169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200" dirty="0">
                <a:latin typeface="Nunito Sans" pitchFamily="2" charset="-52"/>
              </a:rPr>
              <a:t>С непосредственными значениями</a:t>
            </a:r>
          </a:p>
        </p:txBody>
      </p:sp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id="{86A5B61C-F491-7673-B3D6-C4CF410EECB0}"/>
              </a:ext>
            </a:extLst>
          </p:cNvPr>
          <p:cNvSpPr/>
          <p:nvPr/>
        </p:nvSpPr>
        <p:spPr>
          <a:xfrm>
            <a:off x="2469823" y="2092750"/>
            <a:ext cx="1740311" cy="622163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200" dirty="0">
                <a:latin typeface="Nunito Sans" pitchFamily="2" charset="-52"/>
              </a:rPr>
              <a:t>С регистрами</a:t>
            </a:r>
          </a:p>
        </p:txBody>
      </p:sp>
      <p:sp>
        <p:nvSpPr>
          <p:cNvPr id="11" name="Прямоугольник: скругленные углы 10">
            <a:extLst>
              <a:ext uri="{FF2B5EF4-FFF2-40B4-BE49-F238E27FC236}">
                <a16:creationId xmlns:a16="http://schemas.microsoft.com/office/drawing/2014/main" id="{F0BC7D74-7574-00D2-CFB3-4C9C3856CB7F}"/>
              </a:ext>
            </a:extLst>
          </p:cNvPr>
          <p:cNvSpPr/>
          <p:nvPr/>
        </p:nvSpPr>
        <p:spPr>
          <a:xfrm>
            <a:off x="2348404" y="4472618"/>
            <a:ext cx="3803209" cy="400110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latin typeface="Nunito Sans" pitchFamily="2" charset="-52"/>
              </a:rPr>
              <a:t>Переходы</a:t>
            </a:r>
          </a:p>
        </p:txBody>
      </p:sp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id="{B3B178A2-77A6-C9AB-87DF-C14E87935BC6}"/>
              </a:ext>
            </a:extLst>
          </p:cNvPr>
          <p:cNvSpPr/>
          <p:nvPr/>
        </p:nvSpPr>
        <p:spPr>
          <a:xfrm>
            <a:off x="2348405" y="5066507"/>
            <a:ext cx="1781098" cy="388265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200" dirty="0">
                <a:latin typeface="Nunito Sans" pitchFamily="2" charset="-52"/>
              </a:rPr>
              <a:t>Условные</a:t>
            </a:r>
          </a:p>
        </p:txBody>
      </p:sp>
      <p:sp>
        <p:nvSpPr>
          <p:cNvPr id="13" name="Прямоугольник: скругленные углы 12">
            <a:extLst>
              <a:ext uri="{FF2B5EF4-FFF2-40B4-BE49-F238E27FC236}">
                <a16:creationId xmlns:a16="http://schemas.microsoft.com/office/drawing/2014/main" id="{E9FCDECB-8AAB-2870-E407-A8C5CE373EFF}"/>
              </a:ext>
            </a:extLst>
          </p:cNvPr>
          <p:cNvSpPr/>
          <p:nvPr/>
        </p:nvSpPr>
        <p:spPr>
          <a:xfrm>
            <a:off x="4370513" y="5047652"/>
            <a:ext cx="1781099" cy="400106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200" dirty="0">
                <a:latin typeface="Nunito Sans" pitchFamily="2" charset="-52"/>
              </a:rPr>
              <a:t>Безусловные</a:t>
            </a:r>
          </a:p>
        </p:txBody>
      </p:sp>
      <p:sp>
        <p:nvSpPr>
          <p:cNvPr id="14" name="Прямоугольник: скругленные углы 13">
            <a:extLst>
              <a:ext uri="{FF2B5EF4-FFF2-40B4-BE49-F238E27FC236}">
                <a16:creationId xmlns:a16="http://schemas.microsoft.com/office/drawing/2014/main" id="{8B408E7F-4274-C824-B824-C9DDF16924A1}"/>
              </a:ext>
            </a:extLst>
          </p:cNvPr>
          <p:cNvSpPr/>
          <p:nvPr/>
        </p:nvSpPr>
        <p:spPr>
          <a:xfrm>
            <a:off x="1747688" y="3620318"/>
            <a:ext cx="1291470" cy="400110"/>
          </a:xfrm>
          <a:prstGeom prst="round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200" dirty="0">
                <a:latin typeface="Nunito Sans" pitchFamily="2" charset="-52"/>
              </a:rPr>
              <a:t>Загрузка</a:t>
            </a:r>
          </a:p>
        </p:txBody>
      </p:sp>
      <p:sp>
        <p:nvSpPr>
          <p:cNvPr id="15" name="Прямоугольник: скругленные углы 14">
            <a:extLst>
              <a:ext uri="{FF2B5EF4-FFF2-40B4-BE49-F238E27FC236}">
                <a16:creationId xmlns:a16="http://schemas.microsoft.com/office/drawing/2014/main" id="{0C28DB95-F5A9-73A6-E652-7503895F4EA9}"/>
              </a:ext>
            </a:extLst>
          </p:cNvPr>
          <p:cNvSpPr/>
          <p:nvPr/>
        </p:nvSpPr>
        <p:spPr>
          <a:xfrm>
            <a:off x="3259614" y="3620316"/>
            <a:ext cx="1291470" cy="400107"/>
          </a:xfrm>
          <a:prstGeom prst="roundRect">
            <a:avLst/>
          </a:prstGeom>
          <a:solidFill>
            <a:schemeClr val="bg2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200" dirty="0">
                <a:latin typeface="Nunito Sans" pitchFamily="2" charset="-52"/>
              </a:rPr>
              <a:t>Сохранение</a:t>
            </a:r>
          </a:p>
        </p:txBody>
      </p:sp>
      <p:cxnSp>
        <p:nvCxnSpPr>
          <p:cNvPr id="18" name="Прямая соединительная линия 17">
            <a:extLst>
              <a:ext uri="{FF2B5EF4-FFF2-40B4-BE49-F238E27FC236}">
                <a16:creationId xmlns:a16="http://schemas.microsoft.com/office/drawing/2014/main" id="{0DAB7995-3302-5DD3-5651-EF5D075820A3}"/>
              </a:ext>
            </a:extLst>
          </p:cNvPr>
          <p:cNvCxnSpPr/>
          <p:nvPr/>
        </p:nvCxnSpPr>
        <p:spPr>
          <a:xfrm>
            <a:off x="6655324" y="1159497"/>
            <a:ext cx="0" cy="4553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98476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Номер слайда 5">
            <a:extLst>
              <a:ext uri="{FF2B5EF4-FFF2-40B4-BE49-F238E27FC236}">
                <a16:creationId xmlns:a16="http://schemas.microsoft.com/office/drawing/2014/main" id="{246FE44D-8ACA-4BFD-ADB0-B05A93FDA3CF}"/>
              </a:ext>
            </a:extLst>
          </p:cNvPr>
          <p:cNvSpPr txBox="1">
            <a:spLocks/>
          </p:cNvSpPr>
          <p:nvPr/>
        </p:nvSpPr>
        <p:spPr>
          <a:xfrm>
            <a:off x="10883900" y="6610350"/>
            <a:ext cx="682625" cy="247650"/>
          </a:xfrm>
          <a:prstGeom prst="rect">
            <a:avLst/>
          </a:prstGeom>
          <a:solidFill>
            <a:srgbClr val="F3F1F9">
              <a:alpha val="89804"/>
            </a:srgbClr>
          </a:solidFill>
        </p:spPr>
        <p:txBody>
          <a:bodyPr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8CD8CDE7-E2C6-4DFC-9859-BA19C2EE985E}" type="slidenum">
              <a:rPr lang="ru-RU" sz="1000" smtClean="0">
                <a:latin typeface="Nunito Sans" pitchFamily="2" charset="77"/>
              </a:rPr>
              <a:pPr algn="ctr"/>
              <a:t>14</a:t>
            </a:fld>
            <a:endParaRPr lang="ru-RU" sz="1000" dirty="0">
              <a:latin typeface="Nunito Sans" pitchFamily="2" charset="77"/>
            </a:endParaRPr>
          </a:p>
        </p:txBody>
      </p:sp>
      <p:cxnSp>
        <p:nvCxnSpPr>
          <p:cNvPr id="119" name="Straight Connector 81">
            <a:extLst>
              <a:ext uri="{FF2B5EF4-FFF2-40B4-BE49-F238E27FC236}">
                <a16:creationId xmlns:a16="http://schemas.microsoft.com/office/drawing/2014/main" id="{FB4331D3-6E92-F510-9CBB-B5AEA25C2B23}"/>
              </a:ext>
            </a:extLst>
          </p:cNvPr>
          <p:cNvCxnSpPr>
            <a:cxnSpLocks/>
          </p:cNvCxnSpPr>
          <p:nvPr/>
        </p:nvCxnSpPr>
        <p:spPr>
          <a:xfrm>
            <a:off x="608094" y="6381750"/>
            <a:ext cx="10960019" cy="0"/>
          </a:xfrm>
          <a:prstGeom prst="line">
            <a:avLst/>
          </a:prstGeom>
          <a:ln w="12700" cap="rnd">
            <a:solidFill>
              <a:srgbClr val="283272"/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CF0C995-B686-F7E0-851C-CFE0BB33E31D}"/>
              </a:ext>
            </a:extLst>
          </p:cNvPr>
          <p:cNvSpPr txBox="1"/>
          <p:nvPr/>
        </p:nvSpPr>
        <p:spPr>
          <a:xfrm>
            <a:off x="537071" y="396484"/>
            <a:ext cx="936055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R="0" lvl="0" indent="0" defTabSz="91417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u="none" strike="noStrike" cap="none" spc="0" normalizeH="0" baseline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 Light" pitchFamily="2" charset="77"/>
              </a:defRPr>
            </a:lvl1pPr>
          </a:lstStyle>
          <a:p>
            <a:r>
              <a:rPr lang="ru-RU" sz="1100" dirty="0">
                <a:solidFill>
                  <a:srgbClr val="283272"/>
                </a:solidFill>
                <a:latin typeface="Nunito Sans Light" pitchFamily="2" charset="77"/>
              </a:rPr>
              <a:t>Основы программирования на языке Assembler под архитектуру RISC-V</a:t>
            </a:r>
            <a:endParaRPr lang="ru-RU" sz="11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F45C107-0974-9033-38A0-AE7F67E9B8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9729276" y="484607"/>
            <a:ext cx="1837249" cy="50106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42CEA1D-09FC-848D-6E67-3B919F678E69}"/>
              </a:ext>
            </a:extLst>
          </p:cNvPr>
          <p:cNvSpPr txBox="1"/>
          <p:nvPr/>
        </p:nvSpPr>
        <p:spPr>
          <a:xfrm>
            <a:off x="548065" y="605732"/>
            <a:ext cx="34788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ru-RU"/>
            </a:defPPr>
            <a:lvl1pPr marR="0" lvl="0" indent="0" defTabSz="91417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u="none" strike="noStrike" cap="none" spc="0" normalizeH="0" baseline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" pitchFamily="2" charset="77"/>
              </a:defRPr>
            </a:lvl1pPr>
          </a:lstStyle>
          <a:p>
            <a:pPr marL="0" marR="0" lvl="0" indent="0" algn="l" defTabSz="9141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1" u="none" strike="noStrike" kern="1200" cap="none" spc="0" normalizeH="0" baseline="0" noProof="0" dirty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" pitchFamily="2" charset="77"/>
              </a:rPr>
              <a:t>Кодирование инструкций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E44598FB-DABF-3B34-9CC3-79627D4D4192}"/>
              </a:ext>
            </a:extLst>
          </p:cNvPr>
          <p:cNvSpPr/>
          <p:nvPr/>
        </p:nvSpPr>
        <p:spPr>
          <a:xfrm>
            <a:off x="7577770" y="1708815"/>
            <a:ext cx="2160000" cy="261609"/>
          </a:xfrm>
          <a:prstGeom prst="rect">
            <a:avLst/>
          </a:prstGeom>
          <a:solidFill>
            <a:srgbClr val="FFE9A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Nunito Sans" pitchFamily="2" charset="-52"/>
              </a:rPr>
              <a:t>opcode</a:t>
            </a:r>
            <a:endParaRPr lang="ru-RU" sz="1200" dirty="0">
              <a:solidFill>
                <a:schemeClr val="tx1"/>
              </a:solidFill>
              <a:latin typeface="Nunito Sans" pitchFamily="2" charset="-52"/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1E1F122E-6EEA-658F-E97B-EC4FAD7D4127}"/>
              </a:ext>
            </a:extLst>
          </p:cNvPr>
          <p:cNvSpPr/>
          <p:nvPr/>
        </p:nvSpPr>
        <p:spPr>
          <a:xfrm>
            <a:off x="6139660" y="1708815"/>
            <a:ext cx="1440000" cy="261609"/>
          </a:xfrm>
          <a:prstGeom prst="rect">
            <a:avLst/>
          </a:prstGeom>
          <a:solidFill>
            <a:srgbClr val="FFE9A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  <a:latin typeface="Nunito Sans" pitchFamily="2" charset="-52"/>
              </a:rPr>
              <a:t>rd</a:t>
            </a:r>
            <a:endParaRPr lang="ru-RU" sz="1200" dirty="0">
              <a:solidFill>
                <a:schemeClr val="tx1"/>
              </a:solidFill>
              <a:latin typeface="Nunito Sans" pitchFamily="2" charset="-52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AB5B7E82-DA80-4A53-0BBF-1DD8212335CF}"/>
              </a:ext>
            </a:extLst>
          </p:cNvPr>
          <p:cNvSpPr/>
          <p:nvPr/>
        </p:nvSpPr>
        <p:spPr>
          <a:xfrm>
            <a:off x="5419660" y="1708815"/>
            <a:ext cx="720000" cy="261609"/>
          </a:xfrm>
          <a:prstGeom prst="rect">
            <a:avLst/>
          </a:prstGeom>
          <a:solidFill>
            <a:srgbClr val="FFE9A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Nunito Sans" pitchFamily="2" charset="-52"/>
              </a:rPr>
              <a:t>funct3</a:t>
            </a:r>
            <a:endParaRPr lang="ru-RU" sz="1200" dirty="0">
              <a:solidFill>
                <a:schemeClr val="tx1"/>
              </a:solidFill>
              <a:latin typeface="Nunito Sans" pitchFamily="2" charset="-52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8393964E-5858-BA6C-FCC8-8C0AB649B3EF}"/>
              </a:ext>
            </a:extLst>
          </p:cNvPr>
          <p:cNvSpPr/>
          <p:nvPr/>
        </p:nvSpPr>
        <p:spPr>
          <a:xfrm>
            <a:off x="3981550" y="1708815"/>
            <a:ext cx="1440000" cy="261609"/>
          </a:xfrm>
          <a:prstGeom prst="rect">
            <a:avLst/>
          </a:prstGeom>
          <a:solidFill>
            <a:srgbClr val="FFE9A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Nunito Sans" pitchFamily="2" charset="-52"/>
              </a:rPr>
              <a:t>rs1</a:t>
            </a:r>
            <a:endParaRPr lang="ru-RU" sz="1200" dirty="0">
              <a:solidFill>
                <a:schemeClr val="tx1"/>
              </a:solidFill>
              <a:latin typeface="Nunito Sans" pitchFamily="2" charset="-52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57095060-47C4-5D37-E801-5DBA6D8974DE}"/>
              </a:ext>
            </a:extLst>
          </p:cNvPr>
          <p:cNvSpPr/>
          <p:nvPr/>
        </p:nvSpPr>
        <p:spPr>
          <a:xfrm>
            <a:off x="2541550" y="1708816"/>
            <a:ext cx="1440000" cy="261609"/>
          </a:xfrm>
          <a:prstGeom prst="rect">
            <a:avLst/>
          </a:prstGeom>
          <a:solidFill>
            <a:srgbClr val="FFE9A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Nunito Sans" pitchFamily="2" charset="-52"/>
              </a:rPr>
              <a:t>rs2</a:t>
            </a:r>
            <a:endParaRPr lang="ru-RU" sz="1200" dirty="0">
              <a:solidFill>
                <a:schemeClr val="tx1"/>
              </a:solidFill>
              <a:latin typeface="Nunito Sans" pitchFamily="2" charset="-52"/>
            </a:endParaRP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925D0A8D-0B49-C7D5-20C6-157D4DBE4D25}"/>
              </a:ext>
            </a:extLst>
          </p:cNvPr>
          <p:cNvSpPr/>
          <p:nvPr/>
        </p:nvSpPr>
        <p:spPr>
          <a:xfrm>
            <a:off x="381550" y="1708816"/>
            <a:ext cx="2160000" cy="261609"/>
          </a:xfrm>
          <a:prstGeom prst="rect">
            <a:avLst/>
          </a:prstGeom>
          <a:solidFill>
            <a:srgbClr val="FFE9A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Nunito Sans" pitchFamily="2" charset="-52"/>
              </a:rPr>
              <a:t>funct7</a:t>
            </a:r>
            <a:endParaRPr lang="ru-RU" sz="1200" dirty="0">
              <a:solidFill>
                <a:schemeClr val="tx1"/>
              </a:solidFill>
              <a:latin typeface="Nunito Sans" pitchFamily="2" charset="-52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1DC6DB-6C27-3AB0-54C5-D7569E5646DB}"/>
              </a:ext>
            </a:extLst>
          </p:cNvPr>
          <p:cNvSpPr txBox="1"/>
          <p:nvPr/>
        </p:nvSpPr>
        <p:spPr>
          <a:xfrm>
            <a:off x="9602478" y="1466794"/>
            <a:ext cx="25359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Nunito Sans" pitchFamily="2" charset="-52"/>
              </a:rPr>
              <a:t>0</a:t>
            </a:r>
            <a:endParaRPr lang="ru-RU" sz="900" dirty="0">
              <a:latin typeface="Nunito Sans" pitchFamily="2" charset="-52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EEEE24-0165-C6E6-78F6-F18BCE3E9458}"/>
              </a:ext>
            </a:extLst>
          </p:cNvPr>
          <p:cNvSpPr txBox="1"/>
          <p:nvPr/>
        </p:nvSpPr>
        <p:spPr>
          <a:xfrm>
            <a:off x="7515265" y="1460164"/>
            <a:ext cx="25359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Nunito Sans" pitchFamily="2" charset="-52"/>
              </a:rPr>
              <a:t>6</a:t>
            </a:r>
            <a:endParaRPr lang="ru-RU" sz="900" dirty="0">
              <a:latin typeface="Nunito Sans" pitchFamily="2" charset="-52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F350F5D-7949-1578-93B6-2AB67E89D567}"/>
              </a:ext>
            </a:extLst>
          </p:cNvPr>
          <p:cNvSpPr txBox="1"/>
          <p:nvPr/>
        </p:nvSpPr>
        <p:spPr>
          <a:xfrm>
            <a:off x="7388467" y="1461280"/>
            <a:ext cx="25359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Nunito Sans" pitchFamily="2" charset="-52"/>
              </a:rPr>
              <a:t>7</a:t>
            </a:r>
            <a:endParaRPr lang="ru-RU" sz="900" dirty="0">
              <a:latin typeface="Nunito Sans" pitchFamily="2" charset="-52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FC2C3C9-AB63-FC06-9EDE-7C0E4FDD8743}"/>
              </a:ext>
            </a:extLst>
          </p:cNvPr>
          <p:cNvSpPr txBox="1"/>
          <p:nvPr/>
        </p:nvSpPr>
        <p:spPr>
          <a:xfrm>
            <a:off x="6085736" y="1466794"/>
            <a:ext cx="32252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Nunito Sans" pitchFamily="2" charset="-52"/>
              </a:rPr>
              <a:t>11</a:t>
            </a:r>
            <a:endParaRPr lang="ru-RU" sz="900" dirty="0">
              <a:latin typeface="Nunito Sans" pitchFamily="2" charset="-52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D82F2EA-DE0A-72E0-2AB0-5670DA6BB6BE}"/>
              </a:ext>
            </a:extLst>
          </p:cNvPr>
          <p:cNvSpPr txBox="1"/>
          <p:nvPr/>
        </p:nvSpPr>
        <p:spPr>
          <a:xfrm>
            <a:off x="5880535" y="1466794"/>
            <a:ext cx="32252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Nunito Sans" pitchFamily="2" charset="-52"/>
              </a:rPr>
              <a:t>12</a:t>
            </a:r>
            <a:endParaRPr lang="ru-RU" sz="900" dirty="0">
              <a:latin typeface="Nunito Sans" pitchFamily="2" charset="-52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EDAF5DD-3302-5335-1A58-07794E5619BD}"/>
              </a:ext>
            </a:extLst>
          </p:cNvPr>
          <p:cNvSpPr txBox="1"/>
          <p:nvPr/>
        </p:nvSpPr>
        <p:spPr>
          <a:xfrm>
            <a:off x="5352810" y="1460164"/>
            <a:ext cx="32252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Nunito Sans" pitchFamily="2" charset="-52"/>
              </a:rPr>
              <a:t>14</a:t>
            </a:r>
            <a:endParaRPr lang="ru-RU" sz="900" dirty="0">
              <a:latin typeface="Nunito Sans" pitchFamily="2" charset="-52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4AF6F15-6D99-3645-1057-A5D4B588F5CE}"/>
              </a:ext>
            </a:extLst>
          </p:cNvPr>
          <p:cNvSpPr txBox="1"/>
          <p:nvPr/>
        </p:nvSpPr>
        <p:spPr>
          <a:xfrm>
            <a:off x="5139035" y="1460164"/>
            <a:ext cx="32252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Nunito Sans" pitchFamily="2" charset="-52"/>
              </a:rPr>
              <a:t>15</a:t>
            </a:r>
            <a:endParaRPr lang="ru-RU" sz="900" dirty="0">
              <a:latin typeface="Nunito Sans" pitchFamily="2" charset="-52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8DB1C4F-2F9C-64AC-2CCC-A60404A0E7CE}"/>
              </a:ext>
            </a:extLst>
          </p:cNvPr>
          <p:cNvSpPr txBox="1"/>
          <p:nvPr/>
        </p:nvSpPr>
        <p:spPr>
          <a:xfrm>
            <a:off x="3920120" y="1460164"/>
            <a:ext cx="32252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Nunito Sans" pitchFamily="2" charset="-52"/>
              </a:rPr>
              <a:t>19</a:t>
            </a:r>
            <a:endParaRPr lang="ru-RU" sz="900" dirty="0">
              <a:latin typeface="Nunito Sans" pitchFamily="2" charset="-52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EF41A54-5059-ACCC-7578-C76FB9CCD6B6}"/>
              </a:ext>
            </a:extLst>
          </p:cNvPr>
          <p:cNvSpPr txBox="1"/>
          <p:nvPr/>
        </p:nvSpPr>
        <p:spPr>
          <a:xfrm>
            <a:off x="3714919" y="1466738"/>
            <a:ext cx="32252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Nunito Sans" pitchFamily="2" charset="-52"/>
              </a:rPr>
              <a:t>20</a:t>
            </a:r>
            <a:endParaRPr lang="ru-RU" sz="900" dirty="0">
              <a:latin typeface="Nunito Sans" pitchFamily="2" charset="-52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C2F96C4-3C6F-65A6-6FC6-C1201AA7A361}"/>
              </a:ext>
            </a:extLst>
          </p:cNvPr>
          <p:cNvSpPr txBox="1"/>
          <p:nvPr/>
        </p:nvSpPr>
        <p:spPr>
          <a:xfrm>
            <a:off x="2490591" y="1460164"/>
            <a:ext cx="32252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Nunito Sans" pitchFamily="2" charset="-52"/>
              </a:rPr>
              <a:t>24</a:t>
            </a:r>
            <a:endParaRPr lang="ru-RU" sz="900" dirty="0">
              <a:latin typeface="Nunito Sans" pitchFamily="2" charset="-52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83A51C9-9E31-4257-F2BB-5B833DF0E622}"/>
              </a:ext>
            </a:extLst>
          </p:cNvPr>
          <p:cNvSpPr txBox="1"/>
          <p:nvPr/>
        </p:nvSpPr>
        <p:spPr>
          <a:xfrm>
            <a:off x="2265930" y="1466738"/>
            <a:ext cx="32252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Nunito Sans" pitchFamily="2" charset="-52"/>
              </a:rPr>
              <a:t>25</a:t>
            </a:r>
            <a:endParaRPr lang="ru-RU" sz="900" dirty="0">
              <a:latin typeface="Nunito Sans" pitchFamily="2" charset="-52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A0F82D8-60C5-F989-7A48-BCABBCA6C45B}"/>
              </a:ext>
            </a:extLst>
          </p:cNvPr>
          <p:cNvSpPr txBox="1"/>
          <p:nvPr/>
        </p:nvSpPr>
        <p:spPr>
          <a:xfrm>
            <a:off x="311528" y="1460797"/>
            <a:ext cx="32252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Nunito Sans" pitchFamily="2" charset="-52"/>
              </a:rPr>
              <a:t>31</a:t>
            </a:r>
            <a:endParaRPr lang="ru-RU" sz="900" dirty="0">
              <a:latin typeface="Nunito Sans" pitchFamily="2" charset="-52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2AF38E9-C844-347B-E037-C4C5D557501C}"/>
              </a:ext>
            </a:extLst>
          </p:cNvPr>
          <p:cNvSpPr txBox="1"/>
          <p:nvPr/>
        </p:nvSpPr>
        <p:spPr>
          <a:xfrm>
            <a:off x="10142946" y="1664767"/>
            <a:ext cx="7809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Nunito Sans" pitchFamily="2" charset="-52"/>
              </a:rPr>
              <a:t>R-Type</a:t>
            </a:r>
            <a:endParaRPr lang="ru-RU" sz="1400" dirty="0">
              <a:latin typeface="Nunito Sans" pitchFamily="2" charset="-52"/>
            </a:endParaRPr>
          </a:p>
        </p:txBody>
      </p: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A7CD5C85-739F-B80E-DE6F-F9A8F043C22F}"/>
              </a:ext>
            </a:extLst>
          </p:cNvPr>
          <p:cNvSpPr/>
          <p:nvPr/>
        </p:nvSpPr>
        <p:spPr>
          <a:xfrm>
            <a:off x="7577770" y="2232718"/>
            <a:ext cx="2160000" cy="261609"/>
          </a:xfrm>
          <a:prstGeom prst="rect">
            <a:avLst/>
          </a:prstGeom>
          <a:solidFill>
            <a:srgbClr val="FFE9A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Nunito Sans" pitchFamily="2" charset="-52"/>
              </a:rPr>
              <a:t>opcode</a:t>
            </a:r>
            <a:endParaRPr lang="ru-RU" sz="1200" dirty="0">
              <a:solidFill>
                <a:schemeClr val="tx1"/>
              </a:solidFill>
              <a:latin typeface="Nunito Sans" pitchFamily="2" charset="-52"/>
            </a:endParaRPr>
          </a:p>
        </p:txBody>
      </p: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5DDB083A-CAEC-C2C5-9883-B2AD910B0E52}"/>
              </a:ext>
            </a:extLst>
          </p:cNvPr>
          <p:cNvSpPr/>
          <p:nvPr/>
        </p:nvSpPr>
        <p:spPr>
          <a:xfrm>
            <a:off x="6139660" y="2232718"/>
            <a:ext cx="1440000" cy="261609"/>
          </a:xfrm>
          <a:prstGeom prst="rect">
            <a:avLst/>
          </a:prstGeom>
          <a:solidFill>
            <a:srgbClr val="FFE9A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  <a:latin typeface="Nunito Sans" pitchFamily="2" charset="-52"/>
              </a:rPr>
              <a:t>rd</a:t>
            </a:r>
            <a:endParaRPr lang="ru-RU" sz="1200" dirty="0">
              <a:solidFill>
                <a:schemeClr val="tx1"/>
              </a:solidFill>
              <a:latin typeface="Nunito Sans" pitchFamily="2" charset="-52"/>
            </a:endParaRPr>
          </a:p>
        </p:txBody>
      </p:sp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5DAA7D5B-9EE6-1D07-64B4-88F372ECBFDF}"/>
              </a:ext>
            </a:extLst>
          </p:cNvPr>
          <p:cNvSpPr/>
          <p:nvPr/>
        </p:nvSpPr>
        <p:spPr>
          <a:xfrm>
            <a:off x="5419660" y="2232718"/>
            <a:ext cx="720000" cy="261609"/>
          </a:xfrm>
          <a:prstGeom prst="rect">
            <a:avLst/>
          </a:prstGeom>
          <a:solidFill>
            <a:srgbClr val="FFE9A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Nunito Sans" pitchFamily="2" charset="-52"/>
              </a:rPr>
              <a:t>funct3</a:t>
            </a:r>
            <a:endParaRPr lang="ru-RU" sz="1200" dirty="0">
              <a:solidFill>
                <a:schemeClr val="tx1"/>
              </a:solidFill>
              <a:latin typeface="Nunito Sans" pitchFamily="2" charset="-52"/>
            </a:endParaRPr>
          </a:p>
        </p:txBody>
      </p:sp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C6CFE014-9755-5D91-3518-BA8DCFDD93B7}"/>
              </a:ext>
            </a:extLst>
          </p:cNvPr>
          <p:cNvSpPr/>
          <p:nvPr/>
        </p:nvSpPr>
        <p:spPr>
          <a:xfrm>
            <a:off x="3981550" y="2232718"/>
            <a:ext cx="1440000" cy="261609"/>
          </a:xfrm>
          <a:prstGeom prst="rect">
            <a:avLst/>
          </a:prstGeom>
          <a:solidFill>
            <a:srgbClr val="FFE9A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Nunito Sans" pitchFamily="2" charset="-52"/>
              </a:rPr>
              <a:t>rs1</a:t>
            </a:r>
            <a:endParaRPr lang="ru-RU" sz="1200" dirty="0">
              <a:solidFill>
                <a:schemeClr val="tx1"/>
              </a:solidFill>
              <a:latin typeface="Nunito Sans" pitchFamily="2" charset="-52"/>
            </a:endParaRPr>
          </a:p>
        </p:txBody>
      </p:sp>
      <p:sp>
        <p:nvSpPr>
          <p:cNvPr id="31" name="Прямоугольник 30">
            <a:extLst>
              <a:ext uri="{FF2B5EF4-FFF2-40B4-BE49-F238E27FC236}">
                <a16:creationId xmlns:a16="http://schemas.microsoft.com/office/drawing/2014/main" id="{26541831-F98A-D811-FC73-84C0969E246D}"/>
              </a:ext>
            </a:extLst>
          </p:cNvPr>
          <p:cNvSpPr/>
          <p:nvPr/>
        </p:nvSpPr>
        <p:spPr>
          <a:xfrm>
            <a:off x="381550" y="2232719"/>
            <a:ext cx="3600000" cy="261609"/>
          </a:xfrm>
          <a:prstGeom prst="rect">
            <a:avLst/>
          </a:prstGeom>
          <a:solidFill>
            <a:srgbClr val="FFE9A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  <a:latin typeface="Nunito Sans" pitchFamily="2" charset="-52"/>
              </a:rPr>
              <a:t>imm</a:t>
            </a:r>
            <a:r>
              <a:rPr lang="en-US" sz="1200" dirty="0">
                <a:solidFill>
                  <a:schemeClr val="tx1"/>
                </a:solidFill>
                <a:latin typeface="Nunito Sans" pitchFamily="2" charset="-52"/>
              </a:rPr>
              <a:t>[11:0]</a:t>
            </a:r>
            <a:endParaRPr lang="ru-RU" sz="1200" dirty="0">
              <a:solidFill>
                <a:schemeClr val="tx1"/>
              </a:solidFill>
              <a:latin typeface="Nunito Sans" pitchFamily="2" charset="-52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77B213C-8B3C-46DB-EB36-E2B0B1FACCB8}"/>
              </a:ext>
            </a:extLst>
          </p:cNvPr>
          <p:cNvSpPr txBox="1"/>
          <p:nvPr/>
        </p:nvSpPr>
        <p:spPr>
          <a:xfrm>
            <a:off x="10142946" y="2188670"/>
            <a:ext cx="7248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Nunito Sans" pitchFamily="2" charset="-52"/>
              </a:rPr>
              <a:t>I-Type</a:t>
            </a:r>
            <a:endParaRPr lang="ru-RU" sz="1400" dirty="0">
              <a:latin typeface="Nunito Sans" pitchFamily="2" charset="-52"/>
            </a:endParaRPr>
          </a:p>
        </p:txBody>
      </p:sp>
      <p:sp>
        <p:nvSpPr>
          <p:cNvPr id="33" name="Прямоугольник 32">
            <a:extLst>
              <a:ext uri="{FF2B5EF4-FFF2-40B4-BE49-F238E27FC236}">
                <a16:creationId xmlns:a16="http://schemas.microsoft.com/office/drawing/2014/main" id="{F96DA105-CBEF-2CC6-47F9-57E63361CCEA}"/>
              </a:ext>
            </a:extLst>
          </p:cNvPr>
          <p:cNvSpPr/>
          <p:nvPr/>
        </p:nvSpPr>
        <p:spPr>
          <a:xfrm>
            <a:off x="7577770" y="2756619"/>
            <a:ext cx="2160000" cy="261609"/>
          </a:xfrm>
          <a:prstGeom prst="rect">
            <a:avLst/>
          </a:prstGeom>
          <a:solidFill>
            <a:srgbClr val="FFE9A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Nunito Sans" pitchFamily="2" charset="-52"/>
              </a:rPr>
              <a:t>opcode</a:t>
            </a:r>
            <a:endParaRPr lang="ru-RU" sz="1200" dirty="0">
              <a:solidFill>
                <a:schemeClr val="tx1"/>
              </a:solidFill>
              <a:latin typeface="Nunito Sans" pitchFamily="2" charset="-52"/>
            </a:endParaRPr>
          </a:p>
        </p:txBody>
      </p:sp>
      <p:sp>
        <p:nvSpPr>
          <p:cNvPr id="34" name="Прямоугольник 33">
            <a:extLst>
              <a:ext uri="{FF2B5EF4-FFF2-40B4-BE49-F238E27FC236}">
                <a16:creationId xmlns:a16="http://schemas.microsoft.com/office/drawing/2014/main" id="{789AC451-0241-781F-A4E0-BFDFEF166FD6}"/>
              </a:ext>
            </a:extLst>
          </p:cNvPr>
          <p:cNvSpPr/>
          <p:nvPr/>
        </p:nvSpPr>
        <p:spPr>
          <a:xfrm>
            <a:off x="6139660" y="2756619"/>
            <a:ext cx="1440000" cy="261609"/>
          </a:xfrm>
          <a:prstGeom prst="rect">
            <a:avLst/>
          </a:prstGeom>
          <a:solidFill>
            <a:srgbClr val="FFE9A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  <a:latin typeface="Nunito Sans" pitchFamily="2" charset="-52"/>
              </a:rPr>
              <a:t>imm</a:t>
            </a:r>
            <a:r>
              <a:rPr lang="en-US" sz="1200" dirty="0">
                <a:solidFill>
                  <a:schemeClr val="tx1"/>
                </a:solidFill>
                <a:latin typeface="Nunito Sans" pitchFamily="2" charset="-52"/>
              </a:rPr>
              <a:t>[4:0]</a:t>
            </a:r>
            <a:endParaRPr lang="ru-RU" sz="1200" dirty="0">
              <a:solidFill>
                <a:schemeClr val="tx1"/>
              </a:solidFill>
              <a:latin typeface="Nunito Sans" pitchFamily="2" charset="-52"/>
            </a:endParaRPr>
          </a:p>
        </p:txBody>
      </p:sp>
      <p:sp>
        <p:nvSpPr>
          <p:cNvPr id="35" name="Прямоугольник 34">
            <a:extLst>
              <a:ext uri="{FF2B5EF4-FFF2-40B4-BE49-F238E27FC236}">
                <a16:creationId xmlns:a16="http://schemas.microsoft.com/office/drawing/2014/main" id="{E2BB22E2-4911-F106-C0D4-8479CBE34022}"/>
              </a:ext>
            </a:extLst>
          </p:cNvPr>
          <p:cNvSpPr/>
          <p:nvPr/>
        </p:nvSpPr>
        <p:spPr>
          <a:xfrm>
            <a:off x="5419660" y="2756619"/>
            <a:ext cx="720000" cy="261609"/>
          </a:xfrm>
          <a:prstGeom prst="rect">
            <a:avLst/>
          </a:prstGeom>
          <a:solidFill>
            <a:srgbClr val="FFE9A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Nunito Sans" pitchFamily="2" charset="-52"/>
              </a:rPr>
              <a:t>funct3</a:t>
            </a:r>
            <a:endParaRPr lang="ru-RU" sz="1200" dirty="0">
              <a:solidFill>
                <a:schemeClr val="tx1"/>
              </a:solidFill>
              <a:latin typeface="Nunito Sans" pitchFamily="2" charset="-52"/>
            </a:endParaRPr>
          </a:p>
        </p:txBody>
      </p:sp>
      <p:sp>
        <p:nvSpPr>
          <p:cNvPr id="36" name="Прямоугольник 35">
            <a:extLst>
              <a:ext uri="{FF2B5EF4-FFF2-40B4-BE49-F238E27FC236}">
                <a16:creationId xmlns:a16="http://schemas.microsoft.com/office/drawing/2014/main" id="{0CA1FE14-E892-50B2-F6ED-453EEFED3AD4}"/>
              </a:ext>
            </a:extLst>
          </p:cNvPr>
          <p:cNvSpPr/>
          <p:nvPr/>
        </p:nvSpPr>
        <p:spPr>
          <a:xfrm>
            <a:off x="3981550" y="2756619"/>
            <a:ext cx="1440000" cy="261609"/>
          </a:xfrm>
          <a:prstGeom prst="rect">
            <a:avLst/>
          </a:prstGeom>
          <a:solidFill>
            <a:srgbClr val="FFE9A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Nunito Sans" pitchFamily="2" charset="-52"/>
              </a:rPr>
              <a:t>rs1</a:t>
            </a:r>
            <a:endParaRPr lang="ru-RU" sz="1200" dirty="0">
              <a:solidFill>
                <a:schemeClr val="tx1"/>
              </a:solidFill>
              <a:latin typeface="Nunito Sans" pitchFamily="2" charset="-52"/>
            </a:endParaRPr>
          </a:p>
        </p:txBody>
      </p:sp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D8D7D197-0331-40FC-FAAE-D43090D2FE32}"/>
              </a:ext>
            </a:extLst>
          </p:cNvPr>
          <p:cNvSpPr/>
          <p:nvPr/>
        </p:nvSpPr>
        <p:spPr>
          <a:xfrm>
            <a:off x="2541550" y="2756620"/>
            <a:ext cx="1440000" cy="261609"/>
          </a:xfrm>
          <a:prstGeom prst="rect">
            <a:avLst/>
          </a:prstGeom>
          <a:solidFill>
            <a:srgbClr val="FFE9A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Nunito Sans" pitchFamily="2" charset="-52"/>
              </a:rPr>
              <a:t>rs2</a:t>
            </a:r>
            <a:endParaRPr lang="ru-RU" sz="1200" dirty="0">
              <a:solidFill>
                <a:schemeClr val="tx1"/>
              </a:solidFill>
              <a:latin typeface="Nunito Sans" pitchFamily="2" charset="-52"/>
            </a:endParaRPr>
          </a:p>
        </p:txBody>
      </p:sp>
      <p:sp>
        <p:nvSpPr>
          <p:cNvPr id="38" name="Прямоугольник 37">
            <a:extLst>
              <a:ext uri="{FF2B5EF4-FFF2-40B4-BE49-F238E27FC236}">
                <a16:creationId xmlns:a16="http://schemas.microsoft.com/office/drawing/2014/main" id="{5412550E-CE45-6D88-DDFC-B873EE4F358A}"/>
              </a:ext>
            </a:extLst>
          </p:cNvPr>
          <p:cNvSpPr/>
          <p:nvPr/>
        </p:nvSpPr>
        <p:spPr>
          <a:xfrm>
            <a:off x="381550" y="2756620"/>
            <a:ext cx="2160000" cy="261609"/>
          </a:xfrm>
          <a:prstGeom prst="rect">
            <a:avLst/>
          </a:prstGeom>
          <a:solidFill>
            <a:srgbClr val="FFE9A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  <a:latin typeface="Nunito Sans" pitchFamily="2" charset="-52"/>
              </a:rPr>
              <a:t>imm</a:t>
            </a:r>
            <a:r>
              <a:rPr lang="en-US" sz="1200" dirty="0">
                <a:solidFill>
                  <a:schemeClr val="tx1"/>
                </a:solidFill>
                <a:latin typeface="Nunito Sans" pitchFamily="2" charset="-52"/>
              </a:rPr>
              <a:t>[11:5]</a:t>
            </a:r>
            <a:endParaRPr lang="ru-RU" sz="1200" dirty="0">
              <a:solidFill>
                <a:schemeClr val="tx1"/>
              </a:solidFill>
              <a:latin typeface="Nunito Sans" pitchFamily="2" charset="-52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7B8CEBF-6FF8-690F-C22C-97E1701A0F55}"/>
              </a:ext>
            </a:extLst>
          </p:cNvPr>
          <p:cNvSpPr txBox="1"/>
          <p:nvPr/>
        </p:nvSpPr>
        <p:spPr>
          <a:xfrm>
            <a:off x="10142946" y="2712571"/>
            <a:ext cx="7713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Nunito Sans" pitchFamily="2" charset="-52"/>
              </a:rPr>
              <a:t>S-Type</a:t>
            </a:r>
            <a:endParaRPr lang="ru-RU" sz="1400" dirty="0">
              <a:latin typeface="Nunito Sans" pitchFamily="2" charset="-52"/>
            </a:endParaRPr>
          </a:p>
        </p:txBody>
      </p:sp>
      <p:sp>
        <p:nvSpPr>
          <p:cNvPr id="40" name="Прямоугольник 39">
            <a:extLst>
              <a:ext uri="{FF2B5EF4-FFF2-40B4-BE49-F238E27FC236}">
                <a16:creationId xmlns:a16="http://schemas.microsoft.com/office/drawing/2014/main" id="{68839706-65A4-3D7B-BCC2-DBBC798E028F}"/>
              </a:ext>
            </a:extLst>
          </p:cNvPr>
          <p:cNvSpPr/>
          <p:nvPr/>
        </p:nvSpPr>
        <p:spPr>
          <a:xfrm>
            <a:off x="7577770" y="3283372"/>
            <a:ext cx="2160000" cy="261609"/>
          </a:xfrm>
          <a:prstGeom prst="rect">
            <a:avLst/>
          </a:prstGeom>
          <a:solidFill>
            <a:srgbClr val="FFE9A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Nunito Sans" pitchFamily="2" charset="-52"/>
              </a:rPr>
              <a:t>opcode</a:t>
            </a:r>
            <a:endParaRPr lang="ru-RU" sz="1200" dirty="0">
              <a:solidFill>
                <a:schemeClr val="tx1"/>
              </a:solidFill>
              <a:latin typeface="Nunito Sans" pitchFamily="2" charset="-52"/>
            </a:endParaRPr>
          </a:p>
        </p:txBody>
      </p:sp>
      <p:sp>
        <p:nvSpPr>
          <p:cNvPr id="41" name="Прямоугольник 40">
            <a:extLst>
              <a:ext uri="{FF2B5EF4-FFF2-40B4-BE49-F238E27FC236}">
                <a16:creationId xmlns:a16="http://schemas.microsoft.com/office/drawing/2014/main" id="{4C2CC2AF-3406-0203-815E-402289CD265F}"/>
              </a:ext>
            </a:extLst>
          </p:cNvPr>
          <p:cNvSpPr/>
          <p:nvPr/>
        </p:nvSpPr>
        <p:spPr>
          <a:xfrm>
            <a:off x="6139660" y="3283372"/>
            <a:ext cx="1440000" cy="261609"/>
          </a:xfrm>
          <a:prstGeom prst="rect">
            <a:avLst/>
          </a:prstGeom>
          <a:solidFill>
            <a:srgbClr val="FFE9A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  <a:latin typeface="Nunito Sans" pitchFamily="2" charset="-52"/>
              </a:rPr>
              <a:t>rd</a:t>
            </a:r>
            <a:endParaRPr lang="ru-RU" sz="1200" dirty="0">
              <a:solidFill>
                <a:schemeClr val="tx1"/>
              </a:solidFill>
              <a:latin typeface="Nunito Sans" pitchFamily="2" charset="-52"/>
            </a:endParaRPr>
          </a:p>
        </p:txBody>
      </p:sp>
      <p:sp>
        <p:nvSpPr>
          <p:cNvPr id="42" name="Прямоугольник 41">
            <a:extLst>
              <a:ext uri="{FF2B5EF4-FFF2-40B4-BE49-F238E27FC236}">
                <a16:creationId xmlns:a16="http://schemas.microsoft.com/office/drawing/2014/main" id="{5EF1AEF1-5DBC-349D-D830-1E6DE3715E17}"/>
              </a:ext>
            </a:extLst>
          </p:cNvPr>
          <p:cNvSpPr/>
          <p:nvPr/>
        </p:nvSpPr>
        <p:spPr>
          <a:xfrm>
            <a:off x="381550" y="3283373"/>
            <a:ext cx="5758110" cy="261609"/>
          </a:xfrm>
          <a:prstGeom prst="rect">
            <a:avLst/>
          </a:prstGeom>
          <a:solidFill>
            <a:srgbClr val="FFE9A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  <a:latin typeface="Nunito Sans" pitchFamily="2" charset="-52"/>
              </a:rPr>
              <a:t>imm</a:t>
            </a:r>
            <a:r>
              <a:rPr lang="en-US" sz="1200" dirty="0">
                <a:solidFill>
                  <a:schemeClr val="tx1"/>
                </a:solidFill>
                <a:latin typeface="Nunito Sans" pitchFamily="2" charset="-52"/>
              </a:rPr>
              <a:t>[31:12]</a:t>
            </a:r>
            <a:endParaRPr lang="ru-RU" sz="1200" dirty="0">
              <a:solidFill>
                <a:schemeClr val="tx1"/>
              </a:solidFill>
              <a:latin typeface="Nunito Sans" pitchFamily="2" charset="-52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6AD1D3C-70A1-A4D0-42E9-E0A5C46E13F5}"/>
              </a:ext>
            </a:extLst>
          </p:cNvPr>
          <p:cNvSpPr txBox="1"/>
          <p:nvPr/>
        </p:nvSpPr>
        <p:spPr>
          <a:xfrm>
            <a:off x="10142946" y="3239324"/>
            <a:ext cx="7922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Nunito Sans" pitchFamily="2" charset="-52"/>
              </a:rPr>
              <a:t>U-Type</a:t>
            </a:r>
            <a:endParaRPr lang="ru-RU" sz="1400" dirty="0">
              <a:latin typeface="Nunito Sans" pitchFamily="2" charset="-52"/>
            </a:endParaRPr>
          </a:p>
        </p:txBody>
      </p:sp>
      <p:sp>
        <p:nvSpPr>
          <p:cNvPr id="44" name="Прямоугольник 43">
            <a:extLst>
              <a:ext uri="{FF2B5EF4-FFF2-40B4-BE49-F238E27FC236}">
                <a16:creationId xmlns:a16="http://schemas.microsoft.com/office/drawing/2014/main" id="{0C3CB903-265C-352B-DE74-A8A23BDBE46E}"/>
              </a:ext>
            </a:extLst>
          </p:cNvPr>
          <p:cNvSpPr/>
          <p:nvPr/>
        </p:nvSpPr>
        <p:spPr>
          <a:xfrm>
            <a:off x="7579462" y="4060295"/>
            <a:ext cx="2160000" cy="261609"/>
          </a:xfrm>
          <a:prstGeom prst="rect">
            <a:avLst/>
          </a:prstGeom>
          <a:solidFill>
            <a:srgbClr val="FFE9A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Nunito Sans" pitchFamily="2" charset="-52"/>
              </a:rPr>
              <a:t>opcode</a:t>
            </a:r>
            <a:endParaRPr lang="ru-RU" sz="1200" dirty="0">
              <a:solidFill>
                <a:schemeClr val="tx1"/>
              </a:solidFill>
              <a:latin typeface="Nunito Sans" pitchFamily="2" charset="-52"/>
            </a:endParaRPr>
          </a:p>
        </p:txBody>
      </p:sp>
      <p:sp>
        <p:nvSpPr>
          <p:cNvPr id="45" name="Прямоугольник 44">
            <a:extLst>
              <a:ext uri="{FF2B5EF4-FFF2-40B4-BE49-F238E27FC236}">
                <a16:creationId xmlns:a16="http://schemas.microsoft.com/office/drawing/2014/main" id="{AE64458C-9628-0B05-1511-BCB9B00127B7}"/>
              </a:ext>
            </a:extLst>
          </p:cNvPr>
          <p:cNvSpPr/>
          <p:nvPr/>
        </p:nvSpPr>
        <p:spPr>
          <a:xfrm>
            <a:off x="6141351" y="4060295"/>
            <a:ext cx="791754" cy="261609"/>
          </a:xfrm>
          <a:prstGeom prst="rect">
            <a:avLst/>
          </a:prstGeom>
          <a:solidFill>
            <a:srgbClr val="FFE9A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err="1">
                <a:solidFill>
                  <a:schemeClr val="tx1"/>
                </a:solidFill>
                <a:latin typeface="Nunito Sans" pitchFamily="2" charset="-52"/>
              </a:rPr>
              <a:t>imm</a:t>
            </a:r>
            <a:r>
              <a:rPr lang="en-US" sz="900" dirty="0">
                <a:solidFill>
                  <a:schemeClr val="tx1"/>
                </a:solidFill>
                <a:latin typeface="Nunito Sans" pitchFamily="2" charset="-52"/>
              </a:rPr>
              <a:t>[4:1]</a:t>
            </a:r>
            <a:endParaRPr lang="ru-RU" sz="900" dirty="0">
              <a:solidFill>
                <a:schemeClr val="tx1"/>
              </a:solidFill>
              <a:latin typeface="Nunito Sans" pitchFamily="2" charset="-52"/>
            </a:endParaRPr>
          </a:p>
        </p:txBody>
      </p:sp>
      <p:sp>
        <p:nvSpPr>
          <p:cNvPr id="46" name="Прямоугольник 45">
            <a:extLst>
              <a:ext uri="{FF2B5EF4-FFF2-40B4-BE49-F238E27FC236}">
                <a16:creationId xmlns:a16="http://schemas.microsoft.com/office/drawing/2014/main" id="{F58D0A20-46BA-58A3-CB43-02CB8E95F12E}"/>
              </a:ext>
            </a:extLst>
          </p:cNvPr>
          <p:cNvSpPr/>
          <p:nvPr/>
        </p:nvSpPr>
        <p:spPr>
          <a:xfrm>
            <a:off x="5421352" y="4060295"/>
            <a:ext cx="720000" cy="261609"/>
          </a:xfrm>
          <a:prstGeom prst="rect">
            <a:avLst/>
          </a:prstGeom>
          <a:solidFill>
            <a:srgbClr val="FFE9A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Nunito Sans" pitchFamily="2" charset="-52"/>
              </a:rPr>
              <a:t>funct3</a:t>
            </a:r>
            <a:endParaRPr lang="ru-RU" sz="1200" dirty="0">
              <a:solidFill>
                <a:schemeClr val="tx1"/>
              </a:solidFill>
              <a:latin typeface="Nunito Sans" pitchFamily="2" charset="-52"/>
            </a:endParaRPr>
          </a:p>
        </p:txBody>
      </p:sp>
      <p:sp>
        <p:nvSpPr>
          <p:cNvPr id="47" name="Прямоугольник 46">
            <a:extLst>
              <a:ext uri="{FF2B5EF4-FFF2-40B4-BE49-F238E27FC236}">
                <a16:creationId xmlns:a16="http://schemas.microsoft.com/office/drawing/2014/main" id="{41541CFE-72B7-0203-120F-10EF656EE0DC}"/>
              </a:ext>
            </a:extLst>
          </p:cNvPr>
          <p:cNvSpPr/>
          <p:nvPr/>
        </p:nvSpPr>
        <p:spPr>
          <a:xfrm>
            <a:off x="3983242" y="4060295"/>
            <a:ext cx="1440000" cy="261609"/>
          </a:xfrm>
          <a:prstGeom prst="rect">
            <a:avLst/>
          </a:prstGeom>
          <a:solidFill>
            <a:srgbClr val="FFE9A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Nunito Sans" pitchFamily="2" charset="-52"/>
              </a:rPr>
              <a:t>rs1</a:t>
            </a:r>
            <a:endParaRPr lang="ru-RU" sz="1200" dirty="0">
              <a:solidFill>
                <a:schemeClr val="tx1"/>
              </a:solidFill>
              <a:latin typeface="Nunito Sans" pitchFamily="2" charset="-52"/>
            </a:endParaRPr>
          </a:p>
        </p:txBody>
      </p:sp>
      <p:sp>
        <p:nvSpPr>
          <p:cNvPr id="48" name="Прямоугольник 47">
            <a:extLst>
              <a:ext uri="{FF2B5EF4-FFF2-40B4-BE49-F238E27FC236}">
                <a16:creationId xmlns:a16="http://schemas.microsoft.com/office/drawing/2014/main" id="{BC0E9FC0-0226-D59D-C2EF-A030DDA2E931}"/>
              </a:ext>
            </a:extLst>
          </p:cNvPr>
          <p:cNvSpPr/>
          <p:nvPr/>
        </p:nvSpPr>
        <p:spPr>
          <a:xfrm>
            <a:off x="2543242" y="4060296"/>
            <a:ext cx="1440000" cy="261609"/>
          </a:xfrm>
          <a:prstGeom prst="rect">
            <a:avLst/>
          </a:prstGeom>
          <a:solidFill>
            <a:srgbClr val="FFE9A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Nunito Sans" pitchFamily="2" charset="-52"/>
              </a:rPr>
              <a:t>rs2</a:t>
            </a:r>
            <a:endParaRPr lang="ru-RU" sz="1200" dirty="0">
              <a:solidFill>
                <a:schemeClr val="tx1"/>
              </a:solidFill>
              <a:latin typeface="Nunito Sans" pitchFamily="2" charset="-52"/>
            </a:endParaRPr>
          </a:p>
        </p:txBody>
      </p:sp>
      <p:sp>
        <p:nvSpPr>
          <p:cNvPr id="49" name="Прямоугольник 48">
            <a:extLst>
              <a:ext uri="{FF2B5EF4-FFF2-40B4-BE49-F238E27FC236}">
                <a16:creationId xmlns:a16="http://schemas.microsoft.com/office/drawing/2014/main" id="{611C2B25-B169-7199-1BDC-2668B5099CE8}"/>
              </a:ext>
            </a:extLst>
          </p:cNvPr>
          <p:cNvSpPr/>
          <p:nvPr/>
        </p:nvSpPr>
        <p:spPr>
          <a:xfrm>
            <a:off x="381550" y="4060296"/>
            <a:ext cx="721693" cy="261609"/>
          </a:xfrm>
          <a:prstGeom prst="rect">
            <a:avLst/>
          </a:prstGeom>
          <a:solidFill>
            <a:srgbClr val="FFE9A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err="1">
                <a:solidFill>
                  <a:schemeClr val="tx1"/>
                </a:solidFill>
                <a:latin typeface="Nunito Sans" pitchFamily="2" charset="-52"/>
              </a:rPr>
              <a:t>imm</a:t>
            </a:r>
            <a:r>
              <a:rPr lang="en-US" sz="900" dirty="0">
                <a:solidFill>
                  <a:schemeClr val="tx1"/>
                </a:solidFill>
                <a:latin typeface="Nunito Sans" pitchFamily="2" charset="-52"/>
              </a:rPr>
              <a:t>[12]</a:t>
            </a:r>
            <a:endParaRPr lang="ru-RU" sz="900" dirty="0">
              <a:solidFill>
                <a:schemeClr val="tx1"/>
              </a:solidFill>
              <a:latin typeface="Nunito Sans" pitchFamily="2" charset="-52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1DF8177-07D5-550F-0CE6-8D90E71CA948}"/>
              </a:ext>
            </a:extLst>
          </p:cNvPr>
          <p:cNvSpPr txBox="1"/>
          <p:nvPr/>
        </p:nvSpPr>
        <p:spPr>
          <a:xfrm>
            <a:off x="10144638" y="4016247"/>
            <a:ext cx="7825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Nunito Sans" pitchFamily="2" charset="-52"/>
              </a:rPr>
              <a:t>B-Type</a:t>
            </a:r>
            <a:endParaRPr lang="ru-RU" sz="1400" dirty="0">
              <a:latin typeface="Nunito Sans" pitchFamily="2" charset="-52"/>
            </a:endParaRPr>
          </a:p>
        </p:txBody>
      </p:sp>
      <p:sp>
        <p:nvSpPr>
          <p:cNvPr id="51" name="Полилиния: фигура 50">
            <a:extLst>
              <a:ext uri="{FF2B5EF4-FFF2-40B4-BE49-F238E27FC236}">
                <a16:creationId xmlns:a16="http://schemas.microsoft.com/office/drawing/2014/main" id="{DD392021-444A-CCEB-0AB1-BE249892027F}"/>
              </a:ext>
            </a:extLst>
          </p:cNvPr>
          <p:cNvSpPr/>
          <p:nvPr/>
        </p:nvSpPr>
        <p:spPr>
          <a:xfrm>
            <a:off x="10934700" y="2857500"/>
            <a:ext cx="578049" cy="1304925"/>
          </a:xfrm>
          <a:custGeom>
            <a:avLst/>
            <a:gdLst>
              <a:gd name="connsiteX0" fmla="*/ 0 w 578049"/>
              <a:gd name="connsiteY0" fmla="*/ 0 h 1304925"/>
              <a:gd name="connsiteX1" fmla="*/ 514350 w 578049"/>
              <a:gd name="connsiteY1" fmla="*/ 371475 h 1304925"/>
              <a:gd name="connsiteX2" fmla="*/ 514350 w 578049"/>
              <a:gd name="connsiteY2" fmla="*/ 923925 h 1304925"/>
              <a:gd name="connsiteX3" fmla="*/ 9525 w 578049"/>
              <a:gd name="connsiteY3" fmla="*/ 1304925 h 1304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049" h="1304925">
                <a:moveTo>
                  <a:pt x="0" y="0"/>
                </a:moveTo>
                <a:cubicBezTo>
                  <a:pt x="214312" y="108744"/>
                  <a:pt x="428625" y="217488"/>
                  <a:pt x="514350" y="371475"/>
                </a:cubicBezTo>
                <a:cubicBezTo>
                  <a:pt x="600075" y="525462"/>
                  <a:pt x="598487" y="768350"/>
                  <a:pt x="514350" y="923925"/>
                </a:cubicBezTo>
                <a:cubicBezTo>
                  <a:pt x="430213" y="1079500"/>
                  <a:pt x="219869" y="1192212"/>
                  <a:pt x="9525" y="1304925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2" name="Прямоугольник 51">
            <a:extLst>
              <a:ext uri="{FF2B5EF4-FFF2-40B4-BE49-F238E27FC236}">
                <a16:creationId xmlns:a16="http://schemas.microsoft.com/office/drawing/2014/main" id="{D76ECF9C-C6E3-A4B0-0E09-1555DB7591F7}"/>
              </a:ext>
            </a:extLst>
          </p:cNvPr>
          <p:cNvSpPr/>
          <p:nvPr/>
        </p:nvSpPr>
        <p:spPr>
          <a:xfrm>
            <a:off x="6933106" y="4060295"/>
            <a:ext cx="646355" cy="261609"/>
          </a:xfrm>
          <a:prstGeom prst="rect">
            <a:avLst/>
          </a:prstGeom>
          <a:solidFill>
            <a:srgbClr val="FFE9A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err="1">
                <a:solidFill>
                  <a:schemeClr val="tx1"/>
                </a:solidFill>
                <a:latin typeface="Nunito Sans" pitchFamily="2" charset="-52"/>
              </a:rPr>
              <a:t>imm</a:t>
            </a:r>
            <a:r>
              <a:rPr lang="en-US" sz="900" dirty="0">
                <a:solidFill>
                  <a:schemeClr val="tx1"/>
                </a:solidFill>
                <a:latin typeface="Nunito Sans" pitchFamily="2" charset="-52"/>
              </a:rPr>
              <a:t>[11]</a:t>
            </a:r>
            <a:endParaRPr lang="ru-RU" sz="900" dirty="0">
              <a:solidFill>
                <a:schemeClr val="tx1"/>
              </a:solidFill>
              <a:latin typeface="Nunito Sans" pitchFamily="2" charset="-52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3DA6012-7FE3-E859-0E81-3AACDB3A8366}"/>
              </a:ext>
            </a:extLst>
          </p:cNvPr>
          <p:cNvSpPr txBox="1"/>
          <p:nvPr/>
        </p:nvSpPr>
        <p:spPr>
          <a:xfrm>
            <a:off x="7121216" y="3808856"/>
            <a:ext cx="25359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Nunito Sans" pitchFamily="2" charset="-52"/>
              </a:rPr>
              <a:t>7</a:t>
            </a:r>
            <a:endParaRPr lang="ru-RU" sz="900" dirty="0">
              <a:latin typeface="Nunito Sans" pitchFamily="2" charset="-52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0DE31CA-7147-CBAE-7C47-2A6C1F95DE15}"/>
              </a:ext>
            </a:extLst>
          </p:cNvPr>
          <p:cNvSpPr txBox="1"/>
          <p:nvPr/>
        </p:nvSpPr>
        <p:spPr>
          <a:xfrm>
            <a:off x="6085867" y="3817319"/>
            <a:ext cx="32252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Nunito Sans" pitchFamily="2" charset="-52"/>
              </a:rPr>
              <a:t>11</a:t>
            </a:r>
            <a:endParaRPr lang="ru-RU" sz="900" dirty="0">
              <a:latin typeface="Nunito Sans" pitchFamily="2" charset="-52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284696C-6B14-CEC9-0DB2-FB4B2F368E07}"/>
              </a:ext>
            </a:extLst>
          </p:cNvPr>
          <p:cNvSpPr txBox="1"/>
          <p:nvPr/>
        </p:nvSpPr>
        <p:spPr>
          <a:xfrm>
            <a:off x="6719418" y="3817319"/>
            <a:ext cx="25359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Nunito Sans" pitchFamily="2" charset="-52"/>
              </a:rPr>
              <a:t>8</a:t>
            </a:r>
            <a:endParaRPr lang="ru-RU" sz="900" dirty="0">
              <a:latin typeface="Nunito Sans" pitchFamily="2" charset="-52"/>
            </a:endParaRPr>
          </a:p>
        </p:txBody>
      </p:sp>
      <p:sp>
        <p:nvSpPr>
          <p:cNvPr id="56" name="Прямоугольник 55">
            <a:extLst>
              <a:ext uri="{FF2B5EF4-FFF2-40B4-BE49-F238E27FC236}">
                <a16:creationId xmlns:a16="http://schemas.microsoft.com/office/drawing/2014/main" id="{AC99CCB8-DC46-D457-10B8-002704A661B6}"/>
              </a:ext>
            </a:extLst>
          </p:cNvPr>
          <p:cNvSpPr/>
          <p:nvPr/>
        </p:nvSpPr>
        <p:spPr>
          <a:xfrm>
            <a:off x="1101209" y="4060295"/>
            <a:ext cx="1442032" cy="261609"/>
          </a:xfrm>
          <a:prstGeom prst="rect">
            <a:avLst/>
          </a:prstGeom>
          <a:solidFill>
            <a:srgbClr val="FFE9A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err="1">
                <a:solidFill>
                  <a:schemeClr val="tx1"/>
                </a:solidFill>
                <a:latin typeface="Nunito Sans" pitchFamily="2" charset="-52"/>
              </a:rPr>
              <a:t>imm</a:t>
            </a:r>
            <a:r>
              <a:rPr lang="en-US" sz="900" dirty="0">
                <a:solidFill>
                  <a:schemeClr val="tx1"/>
                </a:solidFill>
                <a:latin typeface="Nunito Sans" pitchFamily="2" charset="-52"/>
              </a:rPr>
              <a:t>[10:5]</a:t>
            </a:r>
            <a:endParaRPr lang="ru-RU" sz="900" dirty="0">
              <a:solidFill>
                <a:schemeClr val="tx1"/>
              </a:solidFill>
              <a:latin typeface="Nunito Sans" pitchFamily="2" charset="-52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809BD6F-9AA3-24DE-8811-B5053C009A93}"/>
              </a:ext>
            </a:extLst>
          </p:cNvPr>
          <p:cNvSpPr txBox="1"/>
          <p:nvPr/>
        </p:nvSpPr>
        <p:spPr>
          <a:xfrm>
            <a:off x="2286017" y="3789916"/>
            <a:ext cx="32252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Nunito Sans" pitchFamily="2" charset="-52"/>
              </a:rPr>
              <a:t>25</a:t>
            </a:r>
            <a:endParaRPr lang="ru-RU" sz="900" dirty="0">
              <a:latin typeface="Nunito Sans" pitchFamily="2" charset="-52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083AE56-804B-FAC0-1555-CE46E3E92976}"/>
              </a:ext>
            </a:extLst>
          </p:cNvPr>
          <p:cNvSpPr txBox="1"/>
          <p:nvPr/>
        </p:nvSpPr>
        <p:spPr>
          <a:xfrm>
            <a:off x="578580" y="3794396"/>
            <a:ext cx="32252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Nunito Sans" pitchFamily="2" charset="-52"/>
              </a:rPr>
              <a:t>31</a:t>
            </a:r>
            <a:endParaRPr lang="ru-RU" sz="900" dirty="0">
              <a:latin typeface="Nunito Sans" pitchFamily="2" charset="-52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84FD75C-DC06-DECA-EAD6-39A112700D37}"/>
              </a:ext>
            </a:extLst>
          </p:cNvPr>
          <p:cNvSpPr txBox="1"/>
          <p:nvPr/>
        </p:nvSpPr>
        <p:spPr>
          <a:xfrm>
            <a:off x="1041047" y="3794396"/>
            <a:ext cx="32252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Nunito Sans" pitchFamily="2" charset="-52"/>
              </a:rPr>
              <a:t>30</a:t>
            </a:r>
            <a:endParaRPr lang="ru-RU" sz="900" dirty="0">
              <a:latin typeface="Nunito Sans" pitchFamily="2" charset="-52"/>
            </a:endParaRPr>
          </a:p>
        </p:txBody>
      </p:sp>
      <p:sp>
        <p:nvSpPr>
          <p:cNvPr id="60" name="Прямоугольник 59">
            <a:extLst>
              <a:ext uri="{FF2B5EF4-FFF2-40B4-BE49-F238E27FC236}">
                <a16:creationId xmlns:a16="http://schemas.microsoft.com/office/drawing/2014/main" id="{0D3F0325-AF44-287A-2FF8-9C8D1DB7F4CE}"/>
              </a:ext>
            </a:extLst>
          </p:cNvPr>
          <p:cNvSpPr/>
          <p:nvPr/>
        </p:nvSpPr>
        <p:spPr>
          <a:xfrm>
            <a:off x="7579462" y="4645620"/>
            <a:ext cx="2160000" cy="261609"/>
          </a:xfrm>
          <a:prstGeom prst="rect">
            <a:avLst/>
          </a:prstGeom>
          <a:solidFill>
            <a:srgbClr val="FFE9A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Nunito Sans" pitchFamily="2" charset="-52"/>
              </a:rPr>
              <a:t>opcode</a:t>
            </a:r>
            <a:endParaRPr lang="ru-RU" sz="1200" dirty="0">
              <a:solidFill>
                <a:schemeClr val="tx1"/>
              </a:solidFill>
              <a:latin typeface="Nunito Sans" pitchFamily="2" charset="-52"/>
            </a:endParaRPr>
          </a:p>
        </p:txBody>
      </p:sp>
      <p:sp>
        <p:nvSpPr>
          <p:cNvPr id="61" name="Прямоугольник 60">
            <a:extLst>
              <a:ext uri="{FF2B5EF4-FFF2-40B4-BE49-F238E27FC236}">
                <a16:creationId xmlns:a16="http://schemas.microsoft.com/office/drawing/2014/main" id="{D1870BD6-1D36-EEBC-9D98-C6F43768A8CA}"/>
              </a:ext>
            </a:extLst>
          </p:cNvPr>
          <p:cNvSpPr/>
          <p:nvPr/>
        </p:nvSpPr>
        <p:spPr>
          <a:xfrm>
            <a:off x="3983242" y="4645620"/>
            <a:ext cx="2156418" cy="261609"/>
          </a:xfrm>
          <a:prstGeom prst="rect">
            <a:avLst/>
          </a:prstGeom>
          <a:solidFill>
            <a:srgbClr val="FFE9A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  <a:latin typeface="Nunito Sans" pitchFamily="2" charset="-52"/>
              </a:rPr>
              <a:t>imm</a:t>
            </a:r>
            <a:r>
              <a:rPr lang="en-US" sz="1200" dirty="0">
                <a:solidFill>
                  <a:schemeClr val="tx1"/>
                </a:solidFill>
                <a:latin typeface="Nunito Sans" pitchFamily="2" charset="-52"/>
              </a:rPr>
              <a:t>[19:12]</a:t>
            </a:r>
            <a:endParaRPr lang="ru-RU" sz="1200" dirty="0">
              <a:solidFill>
                <a:schemeClr val="tx1"/>
              </a:solidFill>
              <a:latin typeface="Nunito Sans" pitchFamily="2" charset="-52"/>
            </a:endParaRPr>
          </a:p>
        </p:txBody>
      </p:sp>
      <p:sp>
        <p:nvSpPr>
          <p:cNvPr id="62" name="Прямоугольник 61">
            <a:extLst>
              <a:ext uri="{FF2B5EF4-FFF2-40B4-BE49-F238E27FC236}">
                <a16:creationId xmlns:a16="http://schemas.microsoft.com/office/drawing/2014/main" id="{17490034-76ED-0CF2-7353-9B8B35091D4E}"/>
              </a:ext>
            </a:extLst>
          </p:cNvPr>
          <p:cNvSpPr/>
          <p:nvPr/>
        </p:nvSpPr>
        <p:spPr>
          <a:xfrm>
            <a:off x="381550" y="4645621"/>
            <a:ext cx="721693" cy="261609"/>
          </a:xfrm>
          <a:prstGeom prst="rect">
            <a:avLst/>
          </a:prstGeom>
          <a:solidFill>
            <a:srgbClr val="FFE9A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err="1">
                <a:solidFill>
                  <a:schemeClr val="tx1"/>
                </a:solidFill>
                <a:latin typeface="Nunito Sans" pitchFamily="2" charset="-52"/>
              </a:rPr>
              <a:t>imm</a:t>
            </a:r>
            <a:r>
              <a:rPr lang="en-US" sz="900" dirty="0">
                <a:solidFill>
                  <a:schemeClr val="tx1"/>
                </a:solidFill>
                <a:latin typeface="Nunito Sans" pitchFamily="2" charset="-52"/>
              </a:rPr>
              <a:t>[20]</a:t>
            </a:r>
            <a:endParaRPr lang="ru-RU" sz="900" dirty="0">
              <a:solidFill>
                <a:schemeClr val="tx1"/>
              </a:solidFill>
              <a:latin typeface="Nunito Sans" pitchFamily="2" charset="-52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BD75EC81-CC04-AC63-BA2C-4946095177A4}"/>
              </a:ext>
            </a:extLst>
          </p:cNvPr>
          <p:cNvSpPr txBox="1"/>
          <p:nvPr/>
        </p:nvSpPr>
        <p:spPr>
          <a:xfrm>
            <a:off x="10144638" y="4601572"/>
            <a:ext cx="7184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Nunito Sans" pitchFamily="2" charset="-52"/>
              </a:rPr>
              <a:t>J-Type</a:t>
            </a:r>
            <a:endParaRPr lang="ru-RU" sz="1400" dirty="0">
              <a:latin typeface="Nunito Sans" pitchFamily="2" charset="-52"/>
            </a:endParaRPr>
          </a:p>
        </p:txBody>
      </p:sp>
      <p:sp>
        <p:nvSpPr>
          <p:cNvPr id="64" name="Полилиния: фигура 63">
            <a:extLst>
              <a:ext uri="{FF2B5EF4-FFF2-40B4-BE49-F238E27FC236}">
                <a16:creationId xmlns:a16="http://schemas.microsoft.com/office/drawing/2014/main" id="{2E7E7F73-89EC-C525-992B-25B41B627207}"/>
              </a:ext>
            </a:extLst>
          </p:cNvPr>
          <p:cNvSpPr/>
          <p:nvPr/>
        </p:nvSpPr>
        <p:spPr>
          <a:xfrm>
            <a:off x="10934700" y="3442825"/>
            <a:ext cx="578049" cy="1304925"/>
          </a:xfrm>
          <a:custGeom>
            <a:avLst/>
            <a:gdLst>
              <a:gd name="connsiteX0" fmla="*/ 0 w 578049"/>
              <a:gd name="connsiteY0" fmla="*/ 0 h 1304925"/>
              <a:gd name="connsiteX1" fmla="*/ 514350 w 578049"/>
              <a:gd name="connsiteY1" fmla="*/ 371475 h 1304925"/>
              <a:gd name="connsiteX2" fmla="*/ 514350 w 578049"/>
              <a:gd name="connsiteY2" fmla="*/ 923925 h 1304925"/>
              <a:gd name="connsiteX3" fmla="*/ 9525 w 578049"/>
              <a:gd name="connsiteY3" fmla="*/ 1304925 h 1304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049" h="1304925">
                <a:moveTo>
                  <a:pt x="0" y="0"/>
                </a:moveTo>
                <a:cubicBezTo>
                  <a:pt x="214312" y="108744"/>
                  <a:pt x="428625" y="217488"/>
                  <a:pt x="514350" y="371475"/>
                </a:cubicBezTo>
                <a:cubicBezTo>
                  <a:pt x="600075" y="525462"/>
                  <a:pt x="598487" y="768350"/>
                  <a:pt x="514350" y="923925"/>
                </a:cubicBezTo>
                <a:cubicBezTo>
                  <a:pt x="430213" y="1079500"/>
                  <a:pt x="219869" y="1192212"/>
                  <a:pt x="9525" y="1304925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5" name="Прямоугольник 64">
            <a:extLst>
              <a:ext uri="{FF2B5EF4-FFF2-40B4-BE49-F238E27FC236}">
                <a16:creationId xmlns:a16="http://schemas.microsoft.com/office/drawing/2014/main" id="{A57C69B0-0EAE-B3E3-C4EA-BA3FE24867AE}"/>
              </a:ext>
            </a:extLst>
          </p:cNvPr>
          <p:cNvSpPr/>
          <p:nvPr/>
        </p:nvSpPr>
        <p:spPr>
          <a:xfrm>
            <a:off x="1101209" y="4645620"/>
            <a:ext cx="2156418" cy="261609"/>
          </a:xfrm>
          <a:prstGeom prst="rect">
            <a:avLst/>
          </a:prstGeom>
          <a:solidFill>
            <a:srgbClr val="FFE9A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  <a:latin typeface="Nunito Sans" pitchFamily="2" charset="-52"/>
              </a:rPr>
              <a:t>imm</a:t>
            </a:r>
            <a:r>
              <a:rPr lang="en-US" sz="1200" dirty="0">
                <a:solidFill>
                  <a:schemeClr val="tx1"/>
                </a:solidFill>
                <a:latin typeface="Nunito Sans" pitchFamily="2" charset="-52"/>
              </a:rPr>
              <a:t>[10:1]</a:t>
            </a:r>
            <a:endParaRPr lang="ru-RU" sz="1200" dirty="0">
              <a:solidFill>
                <a:schemeClr val="tx1"/>
              </a:solidFill>
              <a:latin typeface="Nunito Sans" pitchFamily="2" charset="-52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4F72468C-559B-6F1E-CC74-6863FAD7A9EC}"/>
              </a:ext>
            </a:extLst>
          </p:cNvPr>
          <p:cNvSpPr txBox="1"/>
          <p:nvPr/>
        </p:nvSpPr>
        <p:spPr>
          <a:xfrm>
            <a:off x="3018132" y="4397255"/>
            <a:ext cx="32252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Nunito Sans" pitchFamily="2" charset="-52"/>
              </a:rPr>
              <a:t>21</a:t>
            </a:r>
            <a:endParaRPr lang="ru-RU" sz="900" dirty="0">
              <a:latin typeface="Nunito Sans" pitchFamily="2" charset="-52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127A40B2-DA25-7B6A-604D-E214FCACA27C}"/>
              </a:ext>
            </a:extLst>
          </p:cNvPr>
          <p:cNvSpPr txBox="1"/>
          <p:nvPr/>
        </p:nvSpPr>
        <p:spPr>
          <a:xfrm>
            <a:off x="578580" y="4379721"/>
            <a:ext cx="32252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Nunito Sans" pitchFamily="2" charset="-52"/>
              </a:rPr>
              <a:t>31</a:t>
            </a:r>
            <a:endParaRPr lang="ru-RU" sz="900" dirty="0">
              <a:latin typeface="Nunito Sans" pitchFamily="2" charset="-52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89937F4-0210-CB11-6F56-4BF2C2AB5A63}"/>
              </a:ext>
            </a:extLst>
          </p:cNvPr>
          <p:cNvSpPr txBox="1"/>
          <p:nvPr/>
        </p:nvSpPr>
        <p:spPr>
          <a:xfrm>
            <a:off x="1041047" y="4379721"/>
            <a:ext cx="32252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Nunito Sans" pitchFamily="2" charset="-52"/>
              </a:rPr>
              <a:t>30</a:t>
            </a:r>
            <a:endParaRPr lang="ru-RU" sz="900" dirty="0">
              <a:latin typeface="Nunito Sans" pitchFamily="2" charset="-52"/>
            </a:endParaRPr>
          </a:p>
        </p:txBody>
      </p:sp>
      <p:sp>
        <p:nvSpPr>
          <p:cNvPr id="69" name="Прямоугольник 68">
            <a:extLst>
              <a:ext uri="{FF2B5EF4-FFF2-40B4-BE49-F238E27FC236}">
                <a16:creationId xmlns:a16="http://schemas.microsoft.com/office/drawing/2014/main" id="{FB4D7ACF-841B-BFB5-DEC6-60B2A48DAFF7}"/>
              </a:ext>
            </a:extLst>
          </p:cNvPr>
          <p:cNvSpPr/>
          <p:nvPr/>
        </p:nvSpPr>
        <p:spPr>
          <a:xfrm>
            <a:off x="6139660" y="4645540"/>
            <a:ext cx="1440000" cy="261609"/>
          </a:xfrm>
          <a:prstGeom prst="rect">
            <a:avLst/>
          </a:prstGeom>
          <a:solidFill>
            <a:srgbClr val="FFE9A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  <a:latin typeface="Nunito Sans" pitchFamily="2" charset="-52"/>
              </a:rPr>
              <a:t>rd</a:t>
            </a:r>
            <a:endParaRPr lang="ru-RU" sz="1200" dirty="0">
              <a:solidFill>
                <a:schemeClr val="tx1"/>
              </a:solidFill>
              <a:latin typeface="Nunito Sans" pitchFamily="2" charset="-52"/>
            </a:endParaRPr>
          </a:p>
        </p:txBody>
      </p:sp>
      <p:sp>
        <p:nvSpPr>
          <p:cNvPr id="70" name="Прямоугольник 69">
            <a:extLst>
              <a:ext uri="{FF2B5EF4-FFF2-40B4-BE49-F238E27FC236}">
                <a16:creationId xmlns:a16="http://schemas.microsoft.com/office/drawing/2014/main" id="{5CA7A3EF-71E2-5180-CEF1-054969208195}"/>
              </a:ext>
            </a:extLst>
          </p:cNvPr>
          <p:cNvSpPr/>
          <p:nvPr/>
        </p:nvSpPr>
        <p:spPr>
          <a:xfrm>
            <a:off x="3259661" y="4645540"/>
            <a:ext cx="721693" cy="261609"/>
          </a:xfrm>
          <a:prstGeom prst="rect">
            <a:avLst/>
          </a:prstGeom>
          <a:solidFill>
            <a:srgbClr val="FFE9A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err="1">
                <a:solidFill>
                  <a:schemeClr val="tx1"/>
                </a:solidFill>
                <a:latin typeface="Nunito Sans" pitchFamily="2" charset="-52"/>
              </a:rPr>
              <a:t>imm</a:t>
            </a:r>
            <a:r>
              <a:rPr lang="en-US" sz="900" dirty="0">
                <a:solidFill>
                  <a:schemeClr val="tx1"/>
                </a:solidFill>
                <a:latin typeface="Nunito Sans" pitchFamily="2" charset="-52"/>
              </a:rPr>
              <a:t>[11]</a:t>
            </a:r>
            <a:endParaRPr lang="ru-RU" sz="900" dirty="0">
              <a:solidFill>
                <a:schemeClr val="tx1"/>
              </a:solidFill>
              <a:latin typeface="Nunito Sans" pitchFamily="2" charset="-52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F289C67C-48B6-E04C-7E3C-32CA0874BF1B}"/>
              </a:ext>
            </a:extLst>
          </p:cNvPr>
          <p:cNvSpPr txBox="1"/>
          <p:nvPr/>
        </p:nvSpPr>
        <p:spPr>
          <a:xfrm>
            <a:off x="3423308" y="4397255"/>
            <a:ext cx="32252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Nunito Sans" pitchFamily="2" charset="-52"/>
              </a:rPr>
              <a:t>20</a:t>
            </a:r>
            <a:endParaRPr lang="ru-RU" sz="900" dirty="0">
              <a:latin typeface="Nunito Sans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2723595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/>
      <p:bldP spid="51" grpId="0" animBg="1"/>
      <p:bldP spid="52" grpId="0" animBg="1"/>
      <p:bldP spid="53" grpId="0"/>
      <p:bldP spid="54" grpId="0"/>
      <p:bldP spid="55" grpId="0"/>
      <p:bldP spid="56" grpId="0" animBg="1"/>
      <p:bldP spid="57" grpId="0"/>
      <p:bldP spid="58" grpId="0"/>
      <p:bldP spid="59" grpId="0"/>
      <p:bldP spid="60" grpId="0" animBg="1"/>
      <p:bldP spid="61" grpId="0" animBg="1"/>
      <p:bldP spid="62" grpId="0" animBg="1"/>
      <p:bldP spid="63" grpId="0"/>
      <p:bldP spid="64" grpId="0" animBg="1"/>
      <p:bldP spid="65" grpId="0" animBg="1"/>
      <p:bldP spid="66" grpId="0"/>
      <p:bldP spid="67" grpId="0"/>
      <p:bldP spid="68" grpId="0"/>
      <p:bldP spid="69" grpId="0" animBg="1"/>
      <p:bldP spid="70" grpId="0" animBg="1"/>
      <p:bldP spid="7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Номер слайда 5">
            <a:extLst>
              <a:ext uri="{FF2B5EF4-FFF2-40B4-BE49-F238E27FC236}">
                <a16:creationId xmlns:a16="http://schemas.microsoft.com/office/drawing/2014/main" id="{246FE44D-8ACA-4BFD-ADB0-B05A93FDA3CF}"/>
              </a:ext>
            </a:extLst>
          </p:cNvPr>
          <p:cNvSpPr txBox="1">
            <a:spLocks/>
          </p:cNvSpPr>
          <p:nvPr/>
        </p:nvSpPr>
        <p:spPr>
          <a:xfrm>
            <a:off x="10883900" y="6610350"/>
            <a:ext cx="682625" cy="247650"/>
          </a:xfrm>
          <a:prstGeom prst="rect">
            <a:avLst/>
          </a:prstGeom>
          <a:solidFill>
            <a:srgbClr val="F3F1F9">
              <a:alpha val="89804"/>
            </a:srgbClr>
          </a:solidFill>
        </p:spPr>
        <p:txBody>
          <a:bodyPr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8CD8CDE7-E2C6-4DFC-9859-BA19C2EE985E}" type="slidenum">
              <a:rPr lang="ru-RU" sz="1000" smtClean="0">
                <a:latin typeface="Nunito Sans" pitchFamily="2" charset="77"/>
              </a:rPr>
              <a:pPr algn="ctr"/>
              <a:t>15</a:t>
            </a:fld>
            <a:endParaRPr lang="ru-RU" sz="1000" dirty="0">
              <a:latin typeface="Nunito Sans" pitchFamily="2" charset="77"/>
            </a:endParaRPr>
          </a:p>
        </p:txBody>
      </p:sp>
      <p:cxnSp>
        <p:nvCxnSpPr>
          <p:cNvPr id="119" name="Straight Connector 81">
            <a:extLst>
              <a:ext uri="{FF2B5EF4-FFF2-40B4-BE49-F238E27FC236}">
                <a16:creationId xmlns:a16="http://schemas.microsoft.com/office/drawing/2014/main" id="{FB4331D3-6E92-F510-9CBB-B5AEA25C2B23}"/>
              </a:ext>
            </a:extLst>
          </p:cNvPr>
          <p:cNvCxnSpPr>
            <a:cxnSpLocks/>
          </p:cNvCxnSpPr>
          <p:nvPr/>
        </p:nvCxnSpPr>
        <p:spPr>
          <a:xfrm>
            <a:off x="608094" y="6381750"/>
            <a:ext cx="10960019" cy="0"/>
          </a:xfrm>
          <a:prstGeom prst="line">
            <a:avLst/>
          </a:prstGeom>
          <a:ln w="12700" cap="rnd">
            <a:solidFill>
              <a:srgbClr val="283272"/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CF0C995-B686-F7E0-851C-CFE0BB33E31D}"/>
              </a:ext>
            </a:extLst>
          </p:cNvPr>
          <p:cNvSpPr txBox="1"/>
          <p:nvPr/>
        </p:nvSpPr>
        <p:spPr>
          <a:xfrm>
            <a:off x="537071" y="396484"/>
            <a:ext cx="936055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R="0" lvl="0" indent="0" defTabSz="91417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u="none" strike="noStrike" cap="none" spc="0" normalizeH="0" baseline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 Light" pitchFamily="2" charset="77"/>
              </a:defRPr>
            </a:lvl1pPr>
          </a:lstStyle>
          <a:p>
            <a:r>
              <a:rPr lang="ru-RU" sz="1100" dirty="0">
                <a:solidFill>
                  <a:srgbClr val="283272"/>
                </a:solidFill>
                <a:latin typeface="Nunito Sans Light" pitchFamily="2" charset="77"/>
              </a:rPr>
              <a:t>Основы программирования на языке Assembler под архитектуру RISC-V</a:t>
            </a:r>
            <a:endParaRPr lang="ru-RU" sz="11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F45C107-0974-9033-38A0-AE7F67E9B8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9729276" y="484607"/>
            <a:ext cx="1837249" cy="50106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42CEA1D-09FC-848D-6E67-3B919F678E69}"/>
              </a:ext>
            </a:extLst>
          </p:cNvPr>
          <p:cNvSpPr txBox="1"/>
          <p:nvPr/>
        </p:nvSpPr>
        <p:spPr>
          <a:xfrm>
            <a:off x="548065" y="605732"/>
            <a:ext cx="73933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ru-RU"/>
            </a:defPPr>
            <a:lvl1pPr marR="0" lvl="0" indent="0" defTabSz="91417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u="none" strike="noStrike" cap="none" spc="0" normalizeH="0" baseline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" pitchFamily="2" charset="77"/>
              </a:defRPr>
            </a:lvl1pPr>
          </a:lstStyle>
          <a:p>
            <a:pPr marL="0" marR="0" lvl="0" indent="0" algn="l" defTabSz="9141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1" u="none" strike="noStrike" kern="1200" cap="none" spc="0" normalizeH="0" baseline="0" noProof="0" dirty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" pitchFamily="2" charset="77"/>
              </a:rPr>
              <a:t>Инструкции арифметических и логических операций (1)</a:t>
            </a:r>
          </a:p>
        </p:txBody>
      </p:sp>
      <p:graphicFrame>
        <p:nvGraphicFramePr>
          <p:cNvPr id="5" name="Таблица 4">
            <a:extLst>
              <a:ext uri="{FF2B5EF4-FFF2-40B4-BE49-F238E27FC236}">
                <a16:creationId xmlns:a16="http://schemas.microsoft.com/office/drawing/2014/main" id="{9651EBE0-7352-A41E-1EB3-544A2EDB76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0796338"/>
              </p:ext>
            </p:extLst>
          </p:nvPr>
        </p:nvGraphicFramePr>
        <p:xfrm>
          <a:off x="608094" y="1675483"/>
          <a:ext cx="8691591" cy="380700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08439">
                  <a:extLst>
                    <a:ext uri="{9D8B030D-6E8A-4147-A177-3AD203B41FA5}">
                      <a16:colId xmlns:a16="http://schemas.microsoft.com/office/drawing/2014/main" val="297711597"/>
                    </a:ext>
                  </a:extLst>
                </a:gridCol>
                <a:gridCol w="1900061">
                  <a:extLst>
                    <a:ext uri="{9D8B030D-6E8A-4147-A177-3AD203B41FA5}">
                      <a16:colId xmlns:a16="http://schemas.microsoft.com/office/drawing/2014/main" val="3981705741"/>
                    </a:ext>
                  </a:extLst>
                </a:gridCol>
                <a:gridCol w="698090">
                  <a:extLst>
                    <a:ext uri="{9D8B030D-6E8A-4147-A177-3AD203B41FA5}">
                      <a16:colId xmlns:a16="http://schemas.microsoft.com/office/drawing/2014/main" val="2048876362"/>
                    </a:ext>
                  </a:extLst>
                </a:gridCol>
                <a:gridCol w="855406">
                  <a:extLst>
                    <a:ext uri="{9D8B030D-6E8A-4147-A177-3AD203B41FA5}">
                      <a16:colId xmlns:a16="http://schemas.microsoft.com/office/drawing/2014/main" val="2297350752"/>
                    </a:ext>
                  </a:extLst>
                </a:gridCol>
                <a:gridCol w="648929">
                  <a:extLst>
                    <a:ext uri="{9D8B030D-6E8A-4147-A177-3AD203B41FA5}">
                      <a16:colId xmlns:a16="http://schemas.microsoft.com/office/drawing/2014/main" val="295379208"/>
                    </a:ext>
                  </a:extLst>
                </a:gridCol>
                <a:gridCol w="3380666">
                  <a:extLst>
                    <a:ext uri="{9D8B030D-6E8A-4147-A177-3AD203B41FA5}">
                      <a16:colId xmlns:a16="http://schemas.microsoft.com/office/drawing/2014/main" val="3456385061"/>
                    </a:ext>
                  </a:extLst>
                </a:gridCol>
              </a:tblGrid>
              <a:tr h="38132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050" kern="100" dirty="0">
                          <a:effectLst/>
                          <a:latin typeface="Nunito Sans" pitchFamily="2" charset="-52"/>
                        </a:rPr>
                        <a:t>Инструкция</a:t>
                      </a:r>
                      <a:endParaRPr lang="ru-RU" sz="1050" kern="100" dirty="0">
                        <a:effectLst/>
                        <a:latin typeface="Nunito Sans" pitchFamily="2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3835" marR="83835" marT="83835" marB="83835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050" kern="100" dirty="0">
                          <a:effectLst/>
                          <a:latin typeface="Nunito Sans" pitchFamily="2" charset="-52"/>
                        </a:rPr>
                        <a:t>Тип</a:t>
                      </a:r>
                      <a:endParaRPr lang="ru-RU" sz="1050" kern="100" dirty="0">
                        <a:effectLst/>
                        <a:latin typeface="Nunito Sans" pitchFamily="2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3835" marR="83835" marT="83835" marB="83835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050" kern="100" dirty="0">
                          <a:effectLst/>
                          <a:latin typeface="Nunito Sans" pitchFamily="2" charset="-52"/>
                        </a:rPr>
                        <a:t>Формат</a:t>
                      </a:r>
                      <a:endParaRPr lang="ru-RU" sz="1050" kern="100" dirty="0">
                        <a:effectLst/>
                        <a:latin typeface="Nunito Sans" pitchFamily="2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3835" marR="83835" marT="83835" marB="83835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050" kern="100" dirty="0">
                          <a:effectLst/>
                          <a:latin typeface="Nunito Sans" pitchFamily="2" charset="-52"/>
                        </a:rPr>
                        <a:t>Код</a:t>
                      </a:r>
                      <a:endParaRPr lang="ru-RU" sz="1050" kern="100" dirty="0">
                        <a:effectLst/>
                        <a:latin typeface="Nunito Sans" pitchFamily="2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3835" marR="83835" marT="83835" marB="83835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050" kern="100" dirty="0">
                          <a:effectLst/>
                          <a:latin typeface="Nunito Sans" pitchFamily="2" charset="-52"/>
                        </a:rPr>
                        <a:t>funct3</a:t>
                      </a:r>
                      <a:endParaRPr lang="ru-RU" sz="1050" kern="100" dirty="0">
                        <a:effectLst/>
                        <a:latin typeface="Nunito Sans" pitchFamily="2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3835" marR="83835" marT="83835" marB="83835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050" kern="100" dirty="0">
                          <a:effectLst/>
                          <a:latin typeface="Nunito Sans" pitchFamily="2" charset="-52"/>
                        </a:rPr>
                        <a:t>Описание</a:t>
                      </a:r>
                      <a:endParaRPr lang="ru-RU" sz="1050" kern="100" dirty="0">
                        <a:effectLst/>
                        <a:latin typeface="Nunito Sans" pitchFamily="2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3835" marR="83835" marT="83835" marB="83835"/>
                </a:tc>
                <a:extLst>
                  <a:ext uri="{0D108BD9-81ED-4DB2-BD59-A6C34878D82A}">
                    <a16:rowId xmlns:a16="http://schemas.microsoft.com/office/drawing/2014/main" val="1467155751"/>
                  </a:ext>
                </a:extLst>
              </a:tr>
              <a:tr h="381320">
                <a:tc>
                  <a:txBody>
                    <a:bodyPr/>
                    <a:lstStyle/>
                    <a:p>
                      <a:pPr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 err="1">
                          <a:effectLst/>
                          <a:latin typeface="Consolas" panose="020B0609020204030204" pitchFamily="49" charset="0"/>
                        </a:rPr>
                        <a:t>addi</a:t>
                      </a:r>
                      <a:endParaRPr lang="ru-RU" sz="1200" kern="100" dirty="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3835" marR="83835" marT="83835" marB="83835"/>
                </a:tc>
                <a:tc>
                  <a:txBody>
                    <a:bodyPr/>
                    <a:lstStyle/>
                    <a:p>
                      <a:pPr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>
                          <a:effectLst/>
                        </a:rPr>
                        <a:t>ADD </a:t>
                      </a:r>
                      <a:r>
                        <a:rPr lang="ru-RU" sz="1200" kern="100" dirty="0" err="1">
                          <a:effectLst/>
                        </a:rPr>
                        <a:t>Immediate</a:t>
                      </a:r>
                      <a:endParaRPr lang="ru-RU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3835" marR="83835" marT="83835" marB="83835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>
                          <a:effectLst/>
                        </a:rPr>
                        <a:t>I</a:t>
                      </a:r>
                      <a:endParaRPr lang="ru-RU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3835" marR="83835" marT="83835" marB="83835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>
                          <a:effectLst/>
                        </a:rPr>
                        <a:t>0010011</a:t>
                      </a:r>
                      <a:endParaRPr lang="ru-RU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3835" marR="83835" marT="83835" marB="83835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>
                          <a:effectLst/>
                        </a:rPr>
                        <a:t>0</a:t>
                      </a:r>
                      <a:r>
                        <a:rPr lang="en-US" sz="1200" kern="100">
                          <a:effectLst/>
                          <a:latin typeface="Nunito Sans"/>
                        </a:rPr>
                        <a:t>x</a:t>
                      </a:r>
                      <a:r>
                        <a:rPr lang="ru-RU" sz="1200" kern="100">
                          <a:effectLst/>
                        </a:rPr>
                        <a:t>0</a:t>
                      </a:r>
                      <a:endParaRPr lang="ru-RU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3835" marR="83835" marT="83835" marB="83835"/>
                </a:tc>
                <a:tc>
                  <a:txBody>
                    <a:bodyPr/>
                    <a:lstStyle/>
                    <a:p>
                      <a:pPr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>
                          <a:effectLst/>
                        </a:rPr>
                        <a:t>rd = rs1 + imm</a:t>
                      </a:r>
                      <a:endParaRPr lang="ru-RU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3835" marR="83835" marT="83835" marB="83835"/>
                </a:tc>
                <a:extLst>
                  <a:ext uri="{0D108BD9-81ED-4DB2-BD59-A6C34878D82A}">
                    <a16:rowId xmlns:a16="http://schemas.microsoft.com/office/drawing/2014/main" val="3992115729"/>
                  </a:ext>
                </a:extLst>
              </a:tr>
              <a:tr h="381320">
                <a:tc>
                  <a:txBody>
                    <a:bodyPr/>
                    <a:lstStyle/>
                    <a:p>
                      <a:pPr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 err="1">
                          <a:effectLst/>
                          <a:latin typeface="Consolas" panose="020B0609020204030204" pitchFamily="49" charset="0"/>
                        </a:rPr>
                        <a:t>xori</a:t>
                      </a:r>
                      <a:endParaRPr lang="ru-RU" sz="1200" kern="100" dirty="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3835" marR="83835" marT="83835" marB="83835"/>
                </a:tc>
                <a:tc>
                  <a:txBody>
                    <a:bodyPr/>
                    <a:lstStyle/>
                    <a:p>
                      <a:pPr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>
                          <a:effectLst/>
                        </a:rPr>
                        <a:t>XOR Immediate</a:t>
                      </a:r>
                      <a:endParaRPr lang="ru-RU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3835" marR="83835" marT="83835" marB="83835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>
                          <a:effectLst/>
                        </a:rPr>
                        <a:t>I</a:t>
                      </a:r>
                      <a:endParaRPr lang="ru-RU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3835" marR="83835" marT="83835" marB="83835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>
                          <a:effectLst/>
                        </a:rPr>
                        <a:t>0010011</a:t>
                      </a:r>
                      <a:endParaRPr lang="ru-RU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3835" marR="83835" marT="83835" marB="83835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>
                          <a:effectLst/>
                        </a:rPr>
                        <a:t>0</a:t>
                      </a:r>
                      <a:r>
                        <a:rPr lang="en-US" sz="1200" kern="100">
                          <a:effectLst/>
                          <a:latin typeface="Nunito Sans"/>
                        </a:rPr>
                        <a:t>x</a:t>
                      </a:r>
                      <a:r>
                        <a:rPr lang="ru-RU" sz="1200" kern="100">
                          <a:effectLst/>
                        </a:rPr>
                        <a:t>4</a:t>
                      </a:r>
                      <a:endParaRPr lang="ru-RU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3835" marR="83835" marT="83835" marB="83835"/>
                </a:tc>
                <a:tc>
                  <a:txBody>
                    <a:bodyPr/>
                    <a:lstStyle/>
                    <a:p>
                      <a:pPr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>
                          <a:effectLst/>
                        </a:rPr>
                        <a:t>rd = rs1 ^ imm</a:t>
                      </a:r>
                      <a:endParaRPr lang="ru-RU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3835" marR="83835" marT="83835" marB="83835"/>
                </a:tc>
                <a:extLst>
                  <a:ext uri="{0D108BD9-81ED-4DB2-BD59-A6C34878D82A}">
                    <a16:rowId xmlns:a16="http://schemas.microsoft.com/office/drawing/2014/main" val="1302614208"/>
                  </a:ext>
                </a:extLst>
              </a:tr>
              <a:tr h="381320">
                <a:tc>
                  <a:txBody>
                    <a:bodyPr/>
                    <a:lstStyle/>
                    <a:p>
                      <a:pPr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 err="1">
                          <a:effectLst/>
                          <a:latin typeface="Consolas" panose="020B0609020204030204" pitchFamily="49" charset="0"/>
                        </a:rPr>
                        <a:t>ori</a:t>
                      </a:r>
                      <a:endParaRPr lang="ru-RU" sz="1200" kern="100" dirty="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3835" marR="83835" marT="83835" marB="83835"/>
                </a:tc>
                <a:tc>
                  <a:txBody>
                    <a:bodyPr/>
                    <a:lstStyle/>
                    <a:p>
                      <a:pPr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>
                          <a:effectLst/>
                        </a:rPr>
                        <a:t>OR </a:t>
                      </a:r>
                      <a:r>
                        <a:rPr lang="ru-RU" sz="1200" kern="100" dirty="0" err="1">
                          <a:effectLst/>
                        </a:rPr>
                        <a:t>Immediate</a:t>
                      </a:r>
                      <a:endParaRPr lang="ru-RU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3835" marR="83835" marT="83835" marB="83835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>
                          <a:effectLst/>
                        </a:rPr>
                        <a:t>I</a:t>
                      </a:r>
                      <a:endParaRPr lang="ru-RU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3835" marR="83835" marT="83835" marB="83835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>
                          <a:effectLst/>
                        </a:rPr>
                        <a:t>0010011</a:t>
                      </a:r>
                      <a:endParaRPr lang="ru-RU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3835" marR="83835" marT="83835" marB="83835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>
                          <a:effectLst/>
                        </a:rPr>
                        <a:t>0</a:t>
                      </a:r>
                      <a:r>
                        <a:rPr lang="en-US" sz="1200" kern="100">
                          <a:effectLst/>
                          <a:latin typeface="Nunito Sans"/>
                        </a:rPr>
                        <a:t>x</a:t>
                      </a:r>
                      <a:r>
                        <a:rPr lang="ru-RU" sz="1200" kern="100">
                          <a:effectLst/>
                        </a:rPr>
                        <a:t>4</a:t>
                      </a:r>
                      <a:endParaRPr lang="ru-RU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3835" marR="83835" marT="83835" marB="83835"/>
                </a:tc>
                <a:tc>
                  <a:txBody>
                    <a:bodyPr/>
                    <a:lstStyle/>
                    <a:p>
                      <a:pPr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>
                          <a:effectLst/>
                        </a:rPr>
                        <a:t>rd = rs1 | imm</a:t>
                      </a:r>
                      <a:endParaRPr lang="ru-RU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3835" marR="83835" marT="83835" marB="83835"/>
                </a:tc>
                <a:extLst>
                  <a:ext uri="{0D108BD9-81ED-4DB2-BD59-A6C34878D82A}">
                    <a16:rowId xmlns:a16="http://schemas.microsoft.com/office/drawing/2014/main" val="3957624506"/>
                  </a:ext>
                </a:extLst>
              </a:tr>
              <a:tr h="381320">
                <a:tc>
                  <a:txBody>
                    <a:bodyPr/>
                    <a:lstStyle/>
                    <a:p>
                      <a:pPr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 err="1">
                          <a:effectLst/>
                          <a:latin typeface="Consolas" panose="020B0609020204030204" pitchFamily="49" charset="0"/>
                        </a:rPr>
                        <a:t>andi</a:t>
                      </a:r>
                      <a:endParaRPr lang="ru-RU" sz="1200" kern="100" dirty="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3835" marR="83835" marT="83835" marB="83835"/>
                </a:tc>
                <a:tc>
                  <a:txBody>
                    <a:bodyPr/>
                    <a:lstStyle/>
                    <a:p>
                      <a:pPr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>
                          <a:effectLst/>
                        </a:rPr>
                        <a:t>AND </a:t>
                      </a:r>
                      <a:r>
                        <a:rPr lang="ru-RU" sz="1200" kern="100" dirty="0" err="1">
                          <a:effectLst/>
                        </a:rPr>
                        <a:t>Immediate</a:t>
                      </a:r>
                      <a:endParaRPr lang="ru-RU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3835" marR="83835" marT="83835" marB="83835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>
                          <a:effectLst/>
                        </a:rPr>
                        <a:t>I</a:t>
                      </a:r>
                      <a:endParaRPr lang="ru-RU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3835" marR="83835" marT="83835" marB="83835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>
                          <a:effectLst/>
                        </a:rPr>
                        <a:t>0010011</a:t>
                      </a:r>
                      <a:endParaRPr lang="ru-RU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3835" marR="83835" marT="83835" marB="83835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>
                          <a:effectLst/>
                        </a:rPr>
                        <a:t>0</a:t>
                      </a:r>
                      <a:r>
                        <a:rPr lang="en-US" sz="1200" kern="100">
                          <a:effectLst/>
                          <a:latin typeface="Nunito Sans"/>
                        </a:rPr>
                        <a:t>x</a:t>
                      </a:r>
                      <a:r>
                        <a:rPr lang="ru-RU" sz="1200" kern="100">
                          <a:effectLst/>
                        </a:rPr>
                        <a:t>7</a:t>
                      </a:r>
                      <a:endParaRPr lang="ru-RU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3835" marR="83835" marT="83835" marB="83835"/>
                </a:tc>
                <a:tc>
                  <a:txBody>
                    <a:bodyPr/>
                    <a:lstStyle/>
                    <a:p>
                      <a:pPr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>
                          <a:effectLst/>
                        </a:rPr>
                        <a:t>rd = rs1 &amp; imm</a:t>
                      </a:r>
                      <a:endParaRPr lang="ru-RU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3835" marR="83835" marT="83835" marB="83835"/>
                </a:tc>
                <a:extLst>
                  <a:ext uri="{0D108BD9-81ED-4DB2-BD59-A6C34878D82A}">
                    <a16:rowId xmlns:a16="http://schemas.microsoft.com/office/drawing/2014/main" val="32754888"/>
                  </a:ext>
                </a:extLst>
              </a:tr>
              <a:tr h="381320">
                <a:tc>
                  <a:txBody>
                    <a:bodyPr/>
                    <a:lstStyle/>
                    <a:p>
                      <a:pPr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 err="1">
                          <a:effectLst/>
                          <a:latin typeface="Consolas" panose="020B0609020204030204" pitchFamily="49" charset="0"/>
                        </a:rPr>
                        <a:t>slli</a:t>
                      </a:r>
                      <a:endParaRPr lang="ru-RU" sz="1200" kern="100" dirty="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3835" marR="83835" marT="83835" marB="83835"/>
                </a:tc>
                <a:tc>
                  <a:txBody>
                    <a:bodyPr/>
                    <a:lstStyle/>
                    <a:p>
                      <a:pPr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 err="1">
                          <a:effectLst/>
                        </a:rPr>
                        <a:t>Shift</a:t>
                      </a:r>
                      <a:r>
                        <a:rPr lang="ru-RU" sz="1200" kern="100" dirty="0">
                          <a:effectLst/>
                        </a:rPr>
                        <a:t> </a:t>
                      </a:r>
                      <a:r>
                        <a:rPr lang="ru-RU" sz="1200" kern="100" dirty="0" err="1">
                          <a:effectLst/>
                        </a:rPr>
                        <a:t>Left</a:t>
                      </a:r>
                      <a:r>
                        <a:rPr lang="ru-RU" sz="1200" kern="100" dirty="0">
                          <a:effectLst/>
                        </a:rPr>
                        <a:t> </a:t>
                      </a:r>
                      <a:r>
                        <a:rPr lang="ru-RU" sz="1200" kern="100" dirty="0" err="1">
                          <a:effectLst/>
                        </a:rPr>
                        <a:t>Logical</a:t>
                      </a:r>
                      <a:r>
                        <a:rPr lang="ru-RU" sz="1200" kern="100" dirty="0">
                          <a:effectLst/>
                        </a:rPr>
                        <a:t> </a:t>
                      </a:r>
                      <a:r>
                        <a:rPr lang="ru-RU" sz="1200" kern="100" dirty="0" err="1">
                          <a:effectLst/>
                        </a:rPr>
                        <a:t>Imm</a:t>
                      </a:r>
                      <a:r>
                        <a:rPr lang="ru-RU" sz="1200" kern="100" dirty="0">
                          <a:effectLst/>
                        </a:rPr>
                        <a:t>.</a:t>
                      </a:r>
                      <a:endParaRPr lang="ru-RU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3835" marR="83835" marT="83835" marB="83835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>
                          <a:effectLst/>
                        </a:rPr>
                        <a:t>I</a:t>
                      </a:r>
                      <a:endParaRPr lang="ru-RU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3835" marR="83835" marT="83835" marB="83835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>
                          <a:effectLst/>
                        </a:rPr>
                        <a:t>0010011</a:t>
                      </a:r>
                      <a:endParaRPr lang="ru-RU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3835" marR="83835" marT="83835" marB="83835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>
                          <a:effectLst/>
                        </a:rPr>
                        <a:t>0</a:t>
                      </a:r>
                      <a:r>
                        <a:rPr lang="en-US" sz="1200" kern="100">
                          <a:effectLst/>
                          <a:latin typeface="Nunito Sans"/>
                        </a:rPr>
                        <a:t>x</a:t>
                      </a:r>
                      <a:r>
                        <a:rPr lang="ru-RU" sz="1200" kern="100">
                          <a:effectLst/>
                        </a:rPr>
                        <a:t>1</a:t>
                      </a:r>
                      <a:endParaRPr lang="ru-RU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3835" marR="83835" marT="83835" marB="83835"/>
                </a:tc>
                <a:tc>
                  <a:txBody>
                    <a:bodyPr/>
                    <a:lstStyle/>
                    <a:p>
                      <a:pPr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  <a:latin typeface="Nunito Sans"/>
                        </a:rPr>
                        <a:t>imm[11:5]=0x00, rd = rs1 &lt;&lt; imm[4:0]</a:t>
                      </a:r>
                      <a:endParaRPr lang="ru-RU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3835" marR="83835" marT="83835" marB="83835"/>
                </a:tc>
                <a:extLst>
                  <a:ext uri="{0D108BD9-81ED-4DB2-BD59-A6C34878D82A}">
                    <a16:rowId xmlns:a16="http://schemas.microsoft.com/office/drawing/2014/main" val="306278834"/>
                  </a:ext>
                </a:extLst>
              </a:tr>
              <a:tr h="381320">
                <a:tc>
                  <a:txBody>
                    <a:bodyPr/>
                    <a:lstStyle/>
                    <a:p>
                      <a:pPr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 err="1">
                          <a:effectLst/>
                          <a:latin typeface="Consolas" panose="020B0609020204030204" pitchFamily="49" charset="0"/>
                        </a:rPr>
                        <a:t>srli</a:t>
                      </a:r>
                      <a:endParaRPr lang="ru-RU" sz="1200" kern="100" dirty="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3835" marR="83835" marT="83835" marB="83835"/>
                </a:tc>
                <a:tc>
                  <a:txBody>
                    <a:bodyPr/>
                    <a:lstStyle/>
                    <a:p>
                      <a:pPr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>
                          <a:effectLst/>
                        </a:rPr>
                        <a:t>Shift Right Logical Imm.</a:t>
                      </a:r>
                      <a:endParaRPr lang="ru-RU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3835" marR="83835" marT="83835" marB="83835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>
                          <a:effectLst/>
                        </a:rPr>
                        <a:t>I</a:t>
                      </a:r>
                      <a:endParaRPr lang="ru-RU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3835" marR="83835" marT="83835" marB="83835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>
                          <a:effectLst/>
                        </a:rPr>
                        <a:t>0010011</a:t>
                      </a:r>
                      <a:endParaRPr lang="ru-RU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3835" marR="83835" marT="83835" marB="83835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>
                          <a:effectLst/>
                        </a:rPr>
                        <a:t>0</a:t>
                      </a:r>
                      <a:r>
                        <a:rPr lang="en-US" sz="1200" kern="100" dirty="0">
                          <a:effectLst/>
                          <a:latin typeface="Nunito Sans"/>
                        </a:rPr>
                        <a:t>x</a:t>
                      </a:r>
                      <a:r>
                        <a:rPr lang="ru-RU" sz="1200" kern="100" dirty="0">
                          <a:effectLst/>
                        </a:rPr>
                        <a:t>5</a:t>
                      </a:r>
                      <a:endParaRPr lang="ru-RU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3835" marR="83835" marT="83835" marB="83835"/>
                </a:tc>
                <a:tc>
                  <a:txBody>
                    <a:bodyPr/>
                    <a:lstStyle/>
                    <a:p>
                      <a:pPr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  <a:latin typeface="Nunito Sans"/>
                        </a:rPr>
                        <a:t>imm[11:5]=0x00, rd = rs1 &lt;&lt; imm[4:0]</a:t>
                      </a:r>
                      <a:endParaRPr lang="ru-RU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3835" marR="83835" marT="83835" marB="83835"/>
                </a:tc>
                <a:extLst>
                  <a:ext uri="{0D108BD9-81ED-4DB2-BD59-A6C34878D82A}">
                    <a16:rowId xmlns:a16="http://schemas.microsoft.com/office/drawing/2014/main" val="2553896755"/>
                  </a:ext>
                </a:extLst>
              </a:tr>
              <a:tr h="381320">
                <a:tc>
                  <a:txBody>
                    <a:bodyPr/>
                    <a:lstStyle/>
                    <a:p>
                      <a:pPr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 err="1">
                          <a:effectLst/>
                          <a:latin typeface="Consolas" panose="020B0609020204030204" pitchFamily="49" charset="0"/>
                        </a:rPr>
                        <a:t>srai</a:t>
                      </a:r>
                      <a:endParaRPr lang="ru-RU" sz="1200" kern="100" dirty="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3835" marR="83835" marT="83835" marB="83835"/>
                </a:tc>
                <a:tc>
                  <a:txBody>
                    <a:bodyPr/>
                    <a:lstStyle/>
                    <a:p>
                      <a:pPr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>
                          <a:effectLst/>
                        </a:rPr>
                        <a:t>Shift Right Arith. Imm.</a:t>
                      </a:r>
                      <a:endParaRPr lang="ru-RU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3835" marR="83835" marT="83835" marB="83835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>
                          <a:effectLst/>
                        </a:rPr>
                        <a:t>I</a:t>
                      </a:r>
                      <a:endParaRPr lang="ru-RU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3835" marR="83835" marT="83835" marB="83835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>
                          <a:effectLst/>
                        </a:rPr>
                        <a:t>0010011</a:t>
                      </a:r>
                      <a:endParaRPr lang="ru-RU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3835" marR="83835" marT="83835" marB="83835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>
                          <a:effectLst/>
                        </a:rPr>
                        <a:t>0</a:t>
                      </a:r>
                      <a:r>
                        <a:rPr lang="en-US" sz="1200" kern="100" dirty="0">
                          <a:effectLst/>
                          <a:latin typeface="Nunito Sans"/>
                        </a:rPr>
                        <a:t>x</a:t>
                      </a:r>
                      <a:r>
                        <a:rPr lang="ru-RU" sz="1200" kern="100" dirty="0">
                          <a:effectLst/>
                        </a:rPr>
                        <a:t>5</a:t>
                      </a:r>
                      <a:endParaRPr lang="ru-RU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3835" marR="83835" marT="83835" marB="83835"/>
                </a:tc>
                <a:tc>
                  <a:txBody>
                    <a:bodyPr/>
                    <a:lstStyle/>
                    <a:p>
                      <a:pPr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  <a:latin typeface="Nunito Sans"/>
                        </a:rPr>
                        <a:t>imm[11:5]=0x20, rd = rs1 &gt;&gt; imm[4:0]</a:t>
                      </a:r>
                      <a:endParaRPr lang="ru-RU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3835" marR="83835" marT="83835" marB="83835"/>
                </a:tc>
                <a:extLst>
                  <a:ext uri="{0D108BD9-81ED-4DB2-BD59-A6C34878D82A}">
                    <a16:rowId xmlns:a16="http://schemas.microsoft.com/office/drawing/2014/main" val="2527725842"/>
                  </a:ext>
                </a:extLst>
              </a:tr>
              <a:tr h="381320">
                <a:tc>
                  <a:txBody>
                    <a:bodyPr/>
                    <a:lstStyle/>
                    <a:p>
                      <a:pPr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 err="1">
                          <a:effectLst/>
                          <a:latin typeface="Consolas" panose="020B0609020204030204" pitchFamily="49" charset="0"/>
                        </a:rPr>
                        <a:t>slti</a:t>
                      </a:r>
                      <a:endParaRPr lang="ru-RU" sz="1200" kern="100" dirty="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3835" marR="83835" marT="83835" marB="83835"/>
                </a:tc>
                <a:tc>
                  <a:txBody>
                    <a:bodyPr/>
                    <a:lstStyle/>
                    <a:p>
                      <a:pPr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>
                          <a:effectLst/>
                        </a:rPr>
                        <a:t>Set Less Than Imm.</a:t>
                      </a:r>
                      <a:endParaRPr lang="ru-RU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3835" marR="83835" marT="83835" marB="83835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>
                          <a:effectLst/>
                        </a:rPr>
                        <a:t>I</a:t>
                      </a:r>
                      <a:endParaRPr lang="ru-RU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3835" marR="83835" marT="83835" marB="83835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>
                          <a:effectLst/>
                        </a:rPr>
                        <a:t>0010011</a:t>
                      </a:r>
                      <a:endParaRPr lang="ru-RU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3835" marR="83835" marT="83835" marB="83835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>
                          <a:effectLst/>
                        </a:rPr>
                        <a:t>0</a:t>
                      </a:r>
                      <a:r>
                        <a:rPr lang="en-US" sz="1200" kern="100" dirty="0">
                          <a:effectLst/>
                          <a:latin typeface="Nunito Sans"/>
                        </a:rPr>
                        <a:t>x</a:t>
                      </a:r>
                      <a:r>
                        <a:rPr lang="ru-RU" sz="1200" kern="100" dirty="0">
                          <a:effectLst/>
                        </a:rPr>
                        <a:t>2</a:t>
                      </a:r>
                      <a:endParaRPr lang="ru-RU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3835" marR="83835" marT="83835" marB="83835"/>
                </a:tc>
                <a:tc>
                  <a:txBody>
                    <a:bodyPr/>
                    <a:lstStyle/>
                    <a:p>
                      <a:pPr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>
                          <a:effectLst/>
                        </a:rPr>
                        <a:t>rd = (rs1 &lt; imm)? 0:1</a:t>
                      </a:r>
                      <a:endParaRPr lang="ru-RU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3835" marR="83835" marT="83835" marB="83835"/>
                </a:tc>
                <a:extLst>
                  <a:ext uri="{0D108BD9-81ED-4DB2-BD59-A6C34878D82A}">
                    <a16:rowId xmlns:a16="http://schemas.microsoft.com/office/drawing/2014/main" val="1318615924"/>
                  </a:ext>
                </a:extLst>
              </a:tr>
              <a:tr h="198208">
                <a:tc>
                  <a:txBody>
                    <a:bodyPr/>
                    <a:lstStyle/>
                    <a:p>
                      <a:pPr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 err="1">
                          <a:effectLst/>
                          <a:latin typeface="Consolas" panose="020B0609020204030204" pitchFamily="49" charset="0"/>
                        </a:rPr>
                        <a:t>sltiu</a:t>
                      </a:r>
                      <a:endParaRPr lang="ru-RU" sz="1200" kern="100" dirty="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3835" marR="83835" marT="83835" marB="83835"/>
                </a:tc>
                <a:tc>
                  <a:txBody>
                    <a:bodyPr/>
                    <a:lstStyle/>
                    <a:p>
                      <a:pPr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 dirty="0">
                          <a:effectLst/>
                          <a:latin typeface="Nunito Sans"/>
                        </a:rPr>
                        <a:t>Set Less Than </a:t>
                      </a:r>
                      <a:r>
                        <a:rPr lang="en-US" sz="1200" kern="100" dirty="0" err="1">
                          <a:effectLst/>
                          <a:latin typeface="Nunito Sans"/>
                        </a:rPr>
                        <a:t>Imm</a:t>
                      </a:r>
                      <a:r>
                        <a:rPr lang="en-US" sz="1200" kern="100" dirty="0">
                          <a:effectLst/>
                          <a:latin typeface="Nunito Sans"/>
                        </a:rPr>
                        <a:t>. Un.</a:t>
                      </a:r>
                      <a:endParaRPr lang="ru-RU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3835" marR="83835" marT="83835" marB="83835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>
                          <a:effectLst/>
                        </a:rPr>
                        <a:t>I</a:t>
                      </a:r>
                      <a:endParaRPr lang="ru-RU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3835" marR="83835" marT="83835" marB="83835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>
                          <a:effectLst/>
                        </a:rPr>
                        <a:t>0010011</a:t>
                      </a:r>
                      <a:endParaRPr lang="ru-RU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3835" marR="83835" marT="83835" marB="83835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>
                          <a:effectLst/>
                        </a:rPr>
                        <a:t>0</a:t>
                      </a:r>
                      <a:r>
                        <a:rPr lang="en-US" sz="1200" kern="100" dirty="0">
                          <a:effectLst/>
                          <a:latin typeface="Nunito Sans"/>
                        </a:rPr>
                        <a:t>x</a:t>
                      </a:r>
                      <a:r>
                        <a:rPr lang="ru-RU" sz="1200" kern="100" dirty="0">
                          <a:effectLst/>
                        </a:rPr>
                        <a:t>3</a:t>
                      </a:r>
                      <a:endParaRPr lang="ru-RU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3835" marR="83835" marT="83835" marB="83835"/>
                </a:tc>
                <a:tc>
                  <a:txBody>
                    <a:bodyPr/>
                    <a:lstStyle/>
                    <a:p>
                      <a:pPr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 err="1">
                          <a:effectLst/>
                        </a:rPr>
                        <a:t>rd</a:t>
                      </a:r>
                      <a:r>
                        <a:rPr lang="ru-RU" sz="1200" kern="100" dirty="0">
                          <a:effectLst/>
                        </a:rPr>
                        <a:t> = (rs1 &lt; </a:t>
                      </a:r>
                      <a:r>
                        <a:rPr lang="ru-RU" sz="1200" kern="100" dirty="0" err="1">
                          <a:effectLst/>
                        </a:rPr>
                        <a:t>imm</a:t>
                      </a:r>
                      <a:r>
                        <a:rPr lang="ru-RU" sz="1200" kern="100" dirty="0">
                          <a:effectLst/>
                        </a:rPr>
                        <a:t>)? 0:1</a:t>
                      </a:r>
                      <a:endParaRPr lang="ru-RU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3835" marR="83835" marT="83835" marB="83835"/>
                </a:tc>
                <a:extLst>
                  <a:ext uri="{0D108BD9-81ED-4DB2-BD59-A6C34878D82A}">
                    <a16:rowId xmlns:a16="http://schemas.microsoft.com/office/drawing/2014/main" val="121858699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D06B4D93-83FC-4FD6-8CB3-EF85337F7E1A}"/>
              </a:ext>
            </a:extLst>
          </p:cNvPr>
          <p:cNvSpPr txBox="1"/>
          <p:nvPr/>
        </p:nvSpPr>
        <p:spPr>
          <a:xfrm>
            <a:off x="608095" y="1186774"/>
            <a:ext cx="106370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latin typeface="Nunito Sans" pitchFamily="2" charset="-52"/>
              </a:rPr>
              <a:t>Операции с непосредственными значениями</a:t>
            </a:r>
          </a:p>
        </p:txBody>
      </p:sp>
    </p:spTree>
    <p:extLst>
      <p:ext uri="{BB962C8B-B14F-4D97-AF65-F5344CB8AC3E}">
        <p14:creationId xmlns:p14="http://schemas.microsoft.com/office/powerpoint/2010/main" val="13318958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Прямоугольник 55">
            <a:extLst>
              <a:ext uri="{FF2B5EF4-FFF2-40B4-BE49-F238E27FC236}">
                <a16:creationId xmlns:a16="http://schemas.microsoft.com/office/drawing/2014/main" id="{E2404C5D-932A-819A-BB9F-B9267D3C2812}"/>
              </a:ext>
            </a:extLst>
          </p:cNvPr>
          <p:cNvSpPr/>
          <p:nvPr/>
        </p:nvSpPr>
        <p:spPr>
          <a:xfrm>
            <a:off x="904875" y="2552868"/>
            <a:ext cx="3561815" cy="230817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Номер слайда 5">
            <a:extLst>
              <a:ext uri="{FF2B5EF4-FFF2-40B4-BE49-F238E27FC236}">
                <a16:creationId xmlns:a16="http://schemas.microsoft.com/office/drawing/2014/main" id="{246FE44D-8ACA-4BFD-ADB0-B05A93FDA3CF}"/>
              </a:ext>
            </a:extLst>
          </p:cNvPr>
          <p:cNvSpPr txBox="1">
            <a:spLocks/>
          </p:cNvSpPr>
          <p:nvPr/>
        </p:nvSpPr>
        <p:spPr>
          <a:xfrm>
            <a:off x="10883900" y="6610350"/>
            <a:ext cx="682625" cy="247650"/>
          </a:xfrm>
          <a:prstGeom prst="rect">
            <a:avLst/>
          </a:prstGeom>
          <a:solidFill>
            <a:srgbClr val="F3F1F9">
              <a:alpha val="89804"/>
            </a:srgbClr>
          </a:solidFill>
        </p:spPr>
        <p:txBody>
          <a:bodyPr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8CD8CDE7-E2C6-4DFC-9859-BA19C2EE985E}" type="slidenum">
              <a:rPr lang="ru-RU" sz="1000" smtClean="0">
                <a:latin typeface="Nunito Sans" pitchFamily="2" charset="77"/>
              </a:rPr>
              <a:pPr algn="ctr"/>
              <a:t>16</a:t>
            </a:fld>
            <a:endParaRPr lang="ru-RU" sz="1000" dirty="0">
              <a:latin typeface="Nunito Sans" pitchFamily="2" charset="77"/>
            </a:endParaRPr>
          </a:p>
        </p:txBody>
      </p:sp>
      <p:cxnSp>
        <p:nvCxnSpPr>
          <p:cNvPr id="119" name="Straight Connector 81">
            <a:extLst>
              <a:ext uri="{FF2B5EF4-FFF2-40B4-BE49-F238E27FC236}">
                <a16:creationId xmlns:a16="http://schemas.microsoft.com/office/drawing/2014/main" id="{FB4331D3-6E92-F510-9CBB-B5AEA25C2B23}"/>
              </a:ext>
            </a:extLst>
          </p:cNvPr>
          <p:cNvCxnSpPr>
            <a:cxnSpLocks/>
          </p:cNvCxnSpPr>
          <p:nvPr/>
        </p:nvCxnSpPr>
        <p:spPr>
          <a:xfrm>
            <a:off x="608094" y="6381750"/>
            <a:ext cx="10960019" cy="0"/>
          </a:xfrm>
          <a:prstGeom prst="line">
            <a:avLst/>
          </a:prstGeom>
          <a:ln w="12700" cap="rnd">
            <a:solidFill>
              <a:srgbClr val="283272"/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CF0C995-B686-F7E0-851C-CFE0BB33E31D}"/>
              </a:ext>
            </a:extLst>
          </p:cNvPr>
          <p:cNvSpPr txBox="1"/>
          <p:nvPr/>
        </p:nvSpPr>
        <p:spPr>
          <a:xfrm>
            <a:off x="537071" y="396484"/>
            <a:ext cx="936055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R="0" lvl="0" indent="0" defTabSz="91417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u="none" strike="noStrike" cap="none" spc="0" normalizeH="0" baseline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 Light" pitchFamily="2" charset="77"/>
              </a:defRPr>
            </a:lvl1pPr>
          </a:lstStyle>
          <a:p>
            <a:r>
              <a:rPr lang="ru-RU" sz="1100" dirty="0">
                <a:solidFill>
                  <a:srgbClr val="283272"/>
                </a:solidFill>
                <a:latin typeface="Nunito Sans Light" pitchFamily="2" charset="77"/>
              </a:rPr>
              <a:t>Основы программирования на языке Assembler под архитектуру RISC-V</a:t>
            </a:r>
            <a:endParaRPr lang="ru-RU" sz="11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F45C107-0974-9033-38A0-AE7F67E9B8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9729276" y="484607"/>
            <a:ext cx="1837249" cy="50106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42CEA1D-09FC-848D-6E67-3B919F678E69}"/>
              </a:ext>
            </a:extLst>
          </p:cNvPr>
          <p:cNvSpPr txBox="1"/>
          <p:nvPr/>
        </p:nvSpPr>
        <p:spPr>
          <a:xfrm>
            <a:off x="548065" y="605732"/>
            <a:ext cx="15760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ru-RU"/>
            </a:defPPr>
            <a:lvl1pPr marR="0" lvl="0" indent="0" defTabSz="91417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u="none" strike="noStrike" cap="none" spc="0" normalizeH="0" baseline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" pitchFamily="2" charset="77"/>
              </a:defRPr>
            </a:lvl1pPr>
          </a:lstStyle>
          <a:p>
            <a:pPr marL="0" marR="0" lvl="0" indent="0" algn="l" defTabSz="9141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1" u="none" strike="noStrike" kern="1200" cap="none" spc="0" normalizeH="0" baseline="0" noProof="0" dirty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" pitchFamily="2" charset="77"/>
              </a:rPr>
              <a:t>Пример</a:t>
            </a:r>
            <a:r>
              <a:rPr kumimoji="0" lang="en-US" sz="2000" b="1" u="none" strike="noStrike" kern="1200" cap="none" spc="0" normalizeH="0" baseline="0" noProof="0" dirty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" pitchFamily="2" charset="77"/>
              </a:rPr>
              <a:t> (1)</a:t>
            </a:r>
            <a:endParaRPr kumimoji="0" lang="ru-RU" sz="2000" b="1" u="none" strike="noStrike" kern="1200" cap="none" spc="0" normalizeH="0" baseline="0" noProof="0" dirty="0">
              <a:ln>
                <a:noFill/>
              </a:ln>
              <a:solidFill>
                <a:srgbClr val="283272"/>
              </a:solidFill>
              <a:effectLst/>
              <a:uLnTx/>
              <a:uFillTx/>
              <a:latin typeface="Nunito Sans" pitchFamily="2" charset="7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CBAB3F-4605-6172-4703-F8ECA9CC490E}"/>
              </a:ext>
            </a:extLst>
          </p:cNvPr>
          <p:cNvSpPr txBox="1"/>
          <p:nvPr/>
        </p:nvSpPr>
        <p:spPr>
          <a:xfrm>
            <a:off x="1133321" y="1860658"/>
            <a:ext cx="236676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ru-RU"/>
            </a:defPPr>
            <a:lvl1pPr>
              <a:defRPr sz="1400">
                <a:solidFill>
                  <a:srgbClr val="0000FF"/>
                </a:solidFill>
                <a:latin typeface="Consolas" panose="020B0609020204030204" pitchFamily="49" charset="0"/>
              </a:defRPr>
            </a:lvl1pPr>
          </a:lstStyle>
          <a:p>
            <a:r>
              <a:rPr lang="en-US" dirty="0"/>
              <a:t>.text </a:t>
            </a:r>
            <a:endParaRPr lang="ru-RU" dirty="0"/>
          </a:p>
          <a:p>
            <a:r>
              <a:rPr lang="en-US" dirty="0"/>
              <a:t>.</a:t>
            </a:r>
            <a:r>
              <a:rPr lang="en-US" dirty="0" err="1"/>
              <a:t>globl</a:t>
            </a:r>
            <a:r>
              <a:rPr lang="en-US" dirty="0"/>
              <a:t> </a:t>
            </a:r>
            <a:r>
              <a:rPr lang="en-US" dirty="0">
                <a:solidFill>
                  <a:schemeClr val="tx1"/>
                </a:solidFill>
              </a:rPr>
              <a:t>_start</a:t>
            </a:r>
            <a:endParaRPr lang="ru-RU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_start:</a:t>
            </a:r>
            <a:endParaRPr lang="ru-RU" dirty="0">
              <a:solidFill>
                <a:schemeClr val="tx1"/>
              </a:solidFill>
            </a:endParaRPr>
          </a:p>
          <a:p>
            <a:r>
              <a:rPr lang="en-US" dirty="0"/>
              <a:t>      </a:t>
            </a:r>
            <a:r>
              <a:rPr lang="en-US" dirty="0" err="1"/>
              <a:t>addi</a:t>
            </a:r>
            <a:r>
              <a:rPr lang="en-US" dirty="0"/>
              <a:t> </a:t>
            </a:r>
            <a:r>
              <a:rPr lang="en-US" dirty="0">
                <a:solidFill>
                  <a:schemeClr val="tx1"/>
                </a:solidFill>
              </a:rPr>
              <a:t>x10, x0,  7</a:t>
            </a:r>
            <a:endParaRPr lang="ru-RU" dirty="0">
              <a:solidFill>
                <a:schemeClr val="tx1"/>
              </a:solidFill>
            </a:endParaRPr>
          </a:p>
          <a:p>
            <a:r>
              <a:rPr lang="en-US" dirty="0"/>
              <a:t>      </a:t>
            </a:r>
            <a:r>
              <a:rPr lang="en-US" dirty="0" err="1"/>
              <a:t>addi</a:t>
            </a:r>
            <a:r>
              <a:rPr lang="en-US" dirty="0"/>
              <a:t> </a:t>
            </a:r>
            <a:r>
              <a:rPr lang="en-US" dirty="0">
                <a:solidFill>
                  <a:schemeClr val="tx1"/>
                </a:solidFill>
              </a:rPr>
              <a:t>x</a:t>
            </a:r>
            <a:r>
              <a:rPr lang="ru-RU" dirty="0">
                <a:solidFill>
                  <a:schemeClr val="tx1"/>
                </a:solidFill>
              </a:rPr>
              <a:t>17, </a:t>
            </a:r>
            <a:r>
              <a:rPr lang="en-US" dirty="0">
                <a:solidFill>
                  <a:schemeClr val="tx1"/>
                </a:solidFill>
              </a:rPr>
              <a:t>x</a:t>
            </a:r>
            <a:r>
              <a:rPr lang="ru-RU" dirty="0">
                <a:solidFill>
                  <a:schemeClr val="tx1"/>
                </a:solidFill>
              </a:rPr>
              <a:t>0, 93</a:t>
            </a:r>
          </a:p>
          <a:p>
            <a:r>
              <a:rPr lang="ru-RU" dirty="0"/>
              <a:t>      </a:t>
            </a:r>
            <a:r>
              <a:rPr lang="en-US" dirty="0" err="1"/>
              <a:t>ecall</a:t>
            </a:r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5711A3-932C-535D-A678-49FBD8751242}"/>
              </a:ext>
            </a:extLst>
          </p:cNvPr>
          <p:cNvSpPr txBox="1"/>
          <p:nvPr/>
        </p:nvSpPr>
        <p:spPr>
          <a:xfrm>
            <a:off x="608095" y="1186774"/>
            <a:ext cx="23667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latin typeface="Nunito Sans" pitchFamily="2" charset="-52"/>
              </a:rPr>
              <a:t>Код на языке </a:t>
            </a:r>
            <a:r>
              <a:rPr lang="en-US" sz="1400" dirty="0">
                <a:latin typeface="Nunito Sans" pitchFamily="2" charset="-52"/>
              </a:rPr>
              <a:t>Assembler</a:t>
            </a:r>
            <a:r>
              <a:rPr lang="ru-RU" sz="1400" dirty="0">
                <a:latin typeface="Nunito Sans" pitchFamily="2" charset="-52"/>
              </a:rPr>
              <a:t>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CEDED2-A654-8388-C9C3-8729E631E545}"/>
              </a:ext>
            </a:extLst>
          </p:cNvPr>
          <p:cNvSpPr txBox="1"/>
          <p:nvPr/>
        </p:nvSpPr>
        <p:spPr>
          <a:xfrm>
            <a:off x="5217348" y="1186773"/>
            <a:ext cx="32708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latin typeface="Nunito Sans" pitchFamily="2" charset="-52"/>
              </a:rPr>
              <a:t>Представление в двоичном виде: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4B3051-B65C-0C6C-4E86-3E21E13E799E}"/>
              </a:ext>
            </a:extLst>
          </p:cNvPr>
          <p:cNvSpPr txBox="1"/>
          <p:nvPr/>
        </p:nvSpPr>
        <p:spPr>
          <a:xfrm>
            <a:off x="5217348" y="1860658"/>
            <a:ext cx="379189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ru-RU"/>
            </a:defPPr>
            <a:lvl1pPr>
              <a:defRPr sz="1400">
                <a:solidFill>
                  <a:srgbClr val="0000FF"/>
                </a:solidFill>
                <a:latin typeface="Consolas" panose="020B0609020204030204" pitchFamily="49" charset="0"/>
              </a:defRPr>
            </a:lvl1pPr>
          </a:lstStyle>
          <a:p>
            <a:r>
              <a:rPr lang="ru-RU" dirty="0"/>
              <a:t>00010011 00000101 01110000 00000000</a:t>
            </a:r>
          </a:p>
        </p:txBody>
      </p:sp>
      <p:graphicFrame>
        <p:nvGraphicFramePr>
          <p:cNvPr id="10" name="Таблица 9">
            <a:extLst>
              <a:ext uri="{FF2B5EF4-FFF2-40B4-BE49-F238E27FC236}">
                <a16:creationId xmlns:a16="http://schemas.microsoft.com/office/drawing/2014/main" id="{4D5B516A-BD83-D912-11FF-89C80906B7F7}"/>
              </a:ext>
            </a:extLst>
          </p:cNvPr>
          <p:cNvGraphicFramePr>
            <a:graphicFrameLocks noGrp="1"/>
          </p:cNvGraphicFramePr>
          <p:nvPr/>
        </p:nvGraphicFramePr>
        <p:xfrm>
          <a:off x="1133321" y="4953313"/>
          <a:ext cx="8691591" cy="76264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08439">
                  <a:extLst>
                    <a:ext uri="{9D8B030D-6E8A-4147-A177-3AD203B41FA5}">
                      <a16:colId xmlns:a16="http://schemas.microsoft.com/office/drawing/2014/main" val="297711597"/>
                    </a:ext>
                  </a:extLst>
                </a:gridCol>
                <a:gridCol w="1900061">
                  <a:extLst>
                    <a:ext uri="{9D8B030D-6E8A-4147-A177-3AD203B41FA5}">
                      <a16:colId xmlns:a16="http://schemas.microsoft.com/office/drawing/2014/main" val="3981705741"/>
                    </a:ext>
                  </a:extLst>
                </a:gridCol>
                <a:gridCol w="698090">
                  <a:extLst>
                    <a:ext uri="{9D8B030D-6E8A-4147-A177-3AD203B41FA5}">
                      <a16:colId xmlns:a16="http://schemas.microsoft.com/office/drawing/2014/main" val="2048876362"/>
                    </a:ext>
                  </a:extLst>
                </a:gridCol>
                <a:gridCol w="855406">
                  <a:extLst>
                    <a:ext uri="{9D8B030D-6E8A-4147-A177-3AD203B41FA5}">
                      <a16:colId xmlns:a16="http://schemas.microsoft.com/office/drawing/2014/main" val="2297350752"/>
                    </a:ext>
                  </a:extLst>
                </a:gridCol>
                <a:gridCol w="648929">
                  <a:extLst>
                    <a:ext uri="{9D8B030D-6E8A-4147-A177-3AD203B41FA5}">
                      <a16:colId xmlns:a16="http://schemas.microsoft.com/office/drawing/2014/main" val="295379208"/>
                    </a:ext>
                  </a:extLst>
                </a:gridCol>
                <a:gridCol w="3380666">
                  <a:extLst>
                    <a:ext uri="{9D8B030D-6E8A-4147-A177-3AD203B41FA5}">
                      <a16:colId xmlns:a16="http://schemas.microsoft.com/office/drawing/2014/main" val="3456385061"/>
                    </a:ext>
                  </a:extLst>
                </a:gridCol>
              </a:tblGrid>
              <a:tr h="38132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050" kern="100" dirty="0">
                          <a:effectLst/>
                          <a:latin typeface="Nunito Sans" pitchFamily="2" charset="-52"/>
                        </a:rPr>
                        <a:t>Инструкция</a:t>
                      </a:r>
                      <a:endParaRPr lang="ru-RU" sz="1050" kern="100" dirty="0">
                        <a:effectLst/>
                        <a:latin typeface="Nunito Sans" pitchFamily="2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3835" marR="83835" marT="83835" marB="83835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050" kern="100" dirty="0">
                          <a:effectLst/>
                          <a:latin typeface="Nunito Sans" pitchFamily="2" charset="-52"/>
                        </a:rPr>
                        <a:t>Тип</a:t>
                      </a:r>
                      <a:endParaRPr lang="ru-RU" sz="1050" kern="100" dirty="0">
                        <a:effectLst/>
                        <a:latin typeface="Nunito Sans" pitchFamily="2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3835" marR="83835" marT="83835" marB="83835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050" kern="100" dirty="0">
                          <a:effectLst/>
                          <a:latin typeface="Nunito Sans" pitchFamily="2" charset="-52"/>
                        </a:rPr>
                        <a:t>Формат</a:t>
                      </a:r>
                      <a:endParaRPr lang="ru-RU" sz="1050" kern="100" dirty="0">
                        <a:effectLst/>
                        <a:latin typeface="Nunito Sans" pitchFamily="2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3835" marR="83835" marT="83835" marB="83835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050" kern="100" dirty="0">
                          <a:effectLst/>
                          <a:latin typeface="Nunito Sans" pitchFamily="2" charset="-52"/>
                        </a:rPr>
                        <a:t>Код</a:t>
                      </a:r>
                      <a:endParaRPr lang="ru-RU" sz="1050" kern="100" dirty="0">
                        <a:effectLst/>
                        <a:latin typeface="Nunito Sans" pitchFamily="2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3835" marR="83835" marT="83835" marB="83835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050" kern="100" dirty="0">
                          <a:effectLst/>
                          <a:latin typeface="Nunito Sans" pitchFamily="2" charset="-52"/>
                        </a:rPr>
                        <a:t>funct3</a:t>
                      </a:r>
                      <a:endParaRPr lang="ru-RU" sz="1050" kern="100" dirty="0">
                        <a:effectLst/>
                        <a:latin typeface="Nunito Sans" pitchFamily="2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3835" marR="83835" marT="83835" marB="83835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050" kern="100" dirty="0">
                          <a:effectLst/>
                          <a:latin typeface="Nunito Sans" pitchFamily="2" charset="-52"/>
                        </a:rPr>
                        <a:t>Описание</a:t>
                      </a:r>
                      <a:endParaRPr lang="ru-RU" sz="1050" kern="100" dirty="0">
                        <a:effectLst/>
                        <a:latin typeface="Nunito Sans" pitchFamily="2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3835" marR="83835" marT="83835" marB="83835"/>
                </a:tc>
                <a:extLst>
                  <a:ext uri="{0D108BD9-81ED-4DB2-BD59-A6C34878D82A}">
                    <a16:rowId xmlns:a16="http://schemas.microsoft.com/office/drawing/2014/main" val="1467155751"/>
                  </a:ext>
                </a:extLst>
              </a:tr>
              <a:tr h="381320">
                <a:tc>
                  <a:txBody>
                    <a:bodyPr/>
                    <a:lstStyle/>
                    <a:p>
                      <a:pPr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 err="1">
                          <a:effectLst/>
                          <a:latin typeface="Consolas" panose="020B0609020204030204" pitchFamily="49" charset="0"/>
                        </a:rPr>
                        <a:t>addi</a:t>
                      </a:r>
                      <a:endParaRPr lang="ru-RU" sz="1200" kern="100" dirty="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3835" marR="83835" marT="83835" marB="83835"/>
                </a:tc>
                <a:tc>
                  <a:txBody>
                    <a:bodyPr/>
                    <a:lstStyle/>
                    <a:p>
                      <a:pPr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>
                          <a:effectLst/>
                        </a:rPr>
                        <a:t>ADD </a:t>
                      </a:r>
                      <a:r>
                        <a:rPr lang="ru-RU" sz="1200" kern="100" dirty="0" err="1">
                          <a:effectLst/>
                        </a:rPr>
                        <a:t>Immediate</a:t>
                      </a:r>
                      <a:endParaRPr lang="ru-RU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3835" marR="83835" marT="83835" marB="83835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>
                          <a:effectLst/>
                        </a:rPr>
                        <a:t>I</a:t>
                      </a:r>
                      <a:endParaRPr lang="ru-RU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3835" marR="83835" marT="83835" marB="83835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>
                          <a:effectLst/>
                        </a:rPr>
                        <a:t>0010011</a:t>
                      </a:r>
                      <a:endParaRPr lang="ru-RU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3835" marR="83835" marT="83835" marB="83835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>
                          <a:effectLst/>
                        </a:rPr>
                        <a:t>0</a:t>
                      </a:r>
                      <a:r>
                        <a:rPr lang="en-US" sz="1200" kern="100">
                          <a:effectLst/>
                          <a:latin typeface="Nunito Sans"/>
                        </a:rPr>
                        <a:t>x</a:t>
                      </a:r>
                      <a:r>
                        <a:rPr lang="ru-RU" sz="1200" kern="100">
                          <a:effectLst/>
                        </a:rPr>
                        <a:t>0</a:t>
                      </a:r>
                      <a:endParaRPr lang="ru-RU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3835" marR="83835" marT="83835" marB="83835"/>
                </a:tc>
                <a:tc>
                  <a:txBody>
                    <a:bodyPr/>
                    <a:lstStyle/>
                    <a:p>
                      <a:pPr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 err="1">
                          <a:effectLst/>
                        </a:rPr>
                        <a:t>rd</a:t>
                      </a:r>
                      <a:r>
                        <a:rPr lang="ru-RU" sz="1200" kern="100" dirty="0">
                          <a:effectLst/>
                        </a:rPr>
                        <a:t> = rs1 + </a:t>
                      </a:r>
                      <a:r>
                        <a:rPr lang="ru-RU" sz="1200" kern="100" dirty="0" err="1">
                          <a:effectLst/>
                        </a:rPr>
                        <a:t>imm</a:t>
                      </a:r>
                      <a:endParaRPr lang="ru-RU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3835" marR="83835" marT="83835" marB="83835"/>
                </a:tc>
                <a:extLst>
                  <a:ext uri="{0D108BD9-81ED-4DB2-BD59-A6C34878D82A}">
                    <a16:rowId xmlns:a16="http://schemas.microsoft.com/office/drawing/2014/main" val="399211572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2471ECC3-B5D0-B69E-46BC-066D024A9B00}"/>
              </a:ext>
            </a:extLst>
          </p:cNvPr>
          <p:cNvSpPr txBox="1"/>
          <p:nvPr/>
        </p:nvSpPr>
        <p:spPr>
          <a:xfrm>
            <a:off x="10354249" y="3993896"/>
            <a:ext cx="25359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Nunito Sans" pitchFamily="2" charset="-52"/>
              </a:rPr>
              <a:t>0</a:t>
            </a:r>
            <a:endParaRPr lang="ru-RU" sz="900" dirty="0">
              <a:latin typeface="Nunito Sans" pitchFamily="2" charset="-52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7F796F2-F2D2-4BD0-9975-2C00F65C9B89}"/>
              </a:ext>
            </a:extLst>
          </p:cNvPr>
          <p:cNvSpPr txBox="1"/>
          <p:nvPr/>
        </p:nvSpPr>
        <p:spPr>
          <a:xfrm>
            <a:off x="8267036" y="3987266"/>
            <a:ext cx="25359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Nunito Sans" pitchFamily="2" charset="-52"/>
              </a:rPr>
              <a:t>6</a:t>
            </a:r>
            <a:endParaRPr lang="ru-RU" sz="900" dirty="0">
              <a:latin typeface="Nunito Sans" pitchFamily="2" charset="-52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2E873A8-C8D3-DDB4-AF37-F0FD9586B7F3}"/>
              </a:ext>
            </a:extLst>
          </p:cNvPr>
          <p:cNvSpPr txBox="1"/>
          <p:nvPr/>
        </p:nvSpPr>
        <p:spPr>
          <a:xfrm>
            <a:off x="8140238" y="3988382"/>
            <a:ext cx="25359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Nunito Sans" pitchFamily="2" charset="-52"/>
              </a:rPr>
              <a:t>7</a:t>
            </a:r>
            <a:endParaRPr lang="ru-RU" sz="900" dirty="0">
              <a:latin typeface="Nunito Sans" pitchFamily="2" charset="-52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D5D2DA6-ADEA-53AF-972B-DF4229A1CCC5}"/>
              </a:ext>
            </a:extLst>
          </p:cNvPr>
          <p:cNvSpPr txBox="1"/>
          <p:nvPr/>
        </p:nvSpPr>
        <p:spPr>
          <a:xfrm>
            <a:off x="6837507" y="3993896"/>
            <a:ext cx="32252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Nunito Sans" pitchFamily="2" charset="-52"/>
              </a:rPr>
              <a:t>11</a:t>
            </a:r>
            <a:endParaRPr lang="ru-RU" sz="900" dirty="0">
              <a:latin typeface="Nunito Sans" pitchFamily="2" charset="-52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BB0FE82-C34A-F6DD-4969-E15080022221}"/>
              </a:ext>
            </a:extLst>
          </p:cNvPr>
          <p:cNvSpPr txBox="1"/>
          <p:nvPr/>
        </p:nvSpPr>
        <p:spPr>
          <a:xfrm>
            <a:off x="6632306" y="3993896"/>
            <a:ext cx="32252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Nunito Sans" pitchFamily="2" charset="-52"/>
              </a:rPr>
              <a:t>12</a:t>
            </a:r>
            <a:endParaRPr lang="ru-RU" sz="900" dirty="0">
              <a:latin typeface="Nunito Sans" pitchFamily="2" charset="-52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0678F61-C14A-C0F5-931D-BB707412C968}"/>
              </a:ext>
            </a:extLst>
          </p:cNvPr>
          <p:cNvSpPr txBox="1"/>
          <p:nvPr/>
        </p:nvSpPr>
        <p:spPr>
          <a:xfrm>
            <a:off x="6104581" y="3987266"/>
            <a:ext cx="32252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Nunito Sans" pitchFamily="2" charset="-52"/>
              </a:rPr>
              <a:t>14</a:t>
            </a:r>
            <a:endParaRPr lang="ru-RU" sz="900" dirty="0">
              <a:latin typeface="Nunito Sans" pitchFamily="2" charset="-52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9739945-0929-B8AC-5AAF-E10EF0A7BC8A}"/>
              </a:ext>
            </a:extLst>
          </p:cNvPr>
          <p:cNvSpPr txBox="1"/>
          <p:nvPr/>
        </p:nvSpPr>
        <p:spPr>
          <a:xfrm>
            <a:off x="5890806" y="3987266"/>
            <a:ext cx="32252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Nunito Sans" pitchFamily="2" charset="-52"/>
              </a:rPr>
              <a:t>15</a:t>
            </a:r>
            <a:endParaRPr lang="ru-RU" sz="900" dirty="0">
              <a:latin typeface="Nunito Sans" pitchFamily="2" charset="-52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CDFEA15-D18D-4E2E-94B2-27738A14EE42}"/>
              </a:ext>
            </a:extLst>
          </p:cNvPr>
          <p:cNvSpPr txBox="1"/>
          <p:nvPr/>
        </p:nvSpPr>
        <p:spPr>
          <a:xfrm>
            <a:off x="4671891" y="3987266"/>
            <a:ext cx="32252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Nunito Sans" pitchFamily="2" charset="-52"/>
              </a:rPr>
              <a:t>19</a:t>
            </a:r>
            <a:endParaRPr lang="ru-RU" sz="900" dirty="0">
              <a:latin typeface="Nunito Sans" pitchFamily="2" charset="-52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D4B6883-4C06-4AB9-9D0A-A12E3206F06C}"/>
              </a:ext>
            </a:extLst>
          </p:cNvPr>
          <p:cNvSpPr txBox="1"/>
          <p:nvPr/>
        </p:nvSpPr>
        <p:spPr>
          <a:xfrm>
            <a:off x="4466690" y="3993840"/>
            <a:ext cx="32252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Nunito Sans" pitchFamily="2" charset="-52"/>
              </a:rPr>
              <a:t>20</a:t>
            </a:r>
            <a:endParaRPr lang="ru-RU" sz="900" dirty="0">
              <a:latin typeface="Nunito Sans" pitchFamily="2" charset="-52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CA5ED13-708C-8D69-483F-AF8D36634C50}"/>
              </a:ext>
            </a:extLst>
          </p:cNvPr>
          <p:cNvSpPr txBox="1"/>
          <p:nvPr/>
        </p:nvSpPr>
        <p:spPr>
          <a:xfrm>
            <a:off x="1063299" y="3987899"/>
            <a:ext cx="32252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Nunito Sans" pitchFamily="2" charset="-52"/>
              </a:rPr>
              <a:t>31</a:t>
            </a:r>
            <a:endParaRPr lang="ru-RU" sz="900" dirty="0">
              <a:latin typeface="Nunito Sans" pitchFamily="2" charset="-52"/>
            </a:endParaRPr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28D86049-F505-457C-0F7C-F42A94995054}"/>
              </a:ext>
            </a:extLst>
          </p:cNvPr>
          <p:cNvSpPr/>
          <p:nvPr/>
        </p:nvSpPr>
        <p:spPr>
          <a:xfrm>
            <a:off x="8329541" y="4201554"/>
            <a:ext cx="2160000" cy="261609"/>
          </a:xfrm>
          <a:prstGeom prst="rect">
            <a:avLst/>
          </a:prstGeom>
          <a:solidFill>
            <a:srgbClr val="FFE9A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Nunito Sans" pitchFamily="2" charset="-52"/>
              </a:rPr>
              <a:t>opcode</a:t>
            </a:r>
            <a:endParaRPr lang="ru-RU" sz="1200" dirty="0">
              <a:solidFill>
                <a:schemeClr val="tx1"/>
              </a:solidFill>
              <a:latin typeface="Nunito Sans" pitchFamily="2" charset="-52"/>
            </a:endParaRPr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041F3389-31C0-3E11-9917-BF785FA88071}"/>
              </a:ext>
            </a:extLst>
          </p:cNvPr>
          <p:cNvSpPr/>
          <p:nvPr/>
        </p:nvSpPr>
        <p:spPr>
          <a:xfrm>
            <a:off x="6891431" y="4201554"/>
            <a:ext cx="1440000" cy="261609"/>
          </a:xfrm>
          <a:prstGeom prst="rect">
            <a:avLst/>
          </a:prstGeom>
          <a:solidFill>
            <a:srgbClr val="FFE9A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  <a:latin typeface="Nunito Sans" pitchFamily="2" charset="-52"/>
              </a:rPr>
              <a:t>rd</a:t>
            </a:r>
            <a:endParaRPr lang="ru-RU" sz="1200" dirty="0">
              <a:solidFill>
                <a:schemeClr val="tx1"/>
              </a:solidFill>
              <a:latin typeface="Nunito Sans" pitchFamily="2" charset="-52"/>
            </a:endParaRPr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0C29210D-903E-76C8-4374-29C2493DFFEB}"/>
              </a:ext>
            </a:extLst>
          </p:cNvPr>
          <p:cNvSpPr/>
          <p:nvPr/>
        </p:nvSpPr>
        <p:spPr>
          <a:xfrm>
            <a:off x="6171431" y="4201554"/>
            <a:ext cx="720000" cy="261609"/>
          </a:xfrm>
          <a:prstGeom prst="rect">
            <a:avLst/>
          </a:prstGeom>
          <a:solidFill>
            <a:srgbClr val="FFE9A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Nunito Sans" pitchFamily="2" charset="-52"/>
              </a:rPr>
              <a:t>funct3</a:t>
            </a:r>
            <a:endParaRPr lang="ru-RU" sz="1200" dirty="0">
              <a:solidFill>
                <a:schemeClr val="tx1"/>
              </a:solidFill>
              <a:latin typeface="Nunito Sans" pitchFamily="2" charset="-52"/>
            </a:endParaRPr>
          </a:p>
        </p:txBody>
      </p: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A1371ED6-FE32-A718-9D2D-518FF933EECA}"/>
              </a:ext>
            </a:extLst>
          </p:cNvPr>
          <p:cNvSpPr/>
          <p:nvPr/>
        </p:nvSpPr>
        <p:spPr>
          <a:xfrm>
            <a:off x="4733321" y="4201554"/>
            <a:ext cx="1440000" cy="261609"/>
          </a:xfrm>
          <a:prstGeom prst="rect">
            <a:avLst/>
          </a:prstGeom>
          <a:solidFill>
            <a:srgbClr val="FFE9A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Nunito Sans" pitchFamily="2" charset="-52"/>
              </a:rPr>
              <a:t>rs1</a:t>
            </a:r>
            <a:endParaRPr lang="ru-RU" sz="1200" dirty="0">
              <a:solidFill>
                <a:schemeClr val="tx1"/>
              </a:solidFill>
              <a:latin typeface="Nunito Sans" pitchFamily="2" charset="-52"/>
            </a:endParaRPr>
          </a:p>
        </p:txBody>
      </p: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5D6DF390-0C6A-9AD0-2B75-3D739D7F6752}"/>
              </a:ext>
            </a:extLst>
          </p:cNvPr>
          <p:cNvSpPr/>
          <p:nvPr/>
        </p:nvSpPr>
        <p:spPr>
          <a:xfrm>
            <a:off x="1133321" y="4201555"/>
            <a:ext cx="3600000" cy="261609"/>
          </a:xfrm>
          <a:prstGeom prst="rect">
            <a:avLst/>
          </a:prstGeom>
          <a:solidFill>
            <a:srgbClr val="FFE9A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  <a:latin typeface="Nunito Sans" pitchFamily="2" charset="-52"/>
              </a:rPr>
              <a:t>imm</a:t>
            </a:r>
            <a:r>
              <a:rPr lang="en-US" sz="1200" dirty="0">
                <a:solidFill>
                  <a:schemeClr val="tx1"/>
                </a:solidFill>
                <a:latin typeface="Nunito Sans" pitchFamily="2" charset="-52"/>
              </a:rPr>
              <a:t>[11:0]</a:t>
            </a:r>
            <a:endParaRPr lang="ru-RU" sz="1200" dirty="0">
              <a:solidFill>
                <a:schemeClr val="tx1"/>
              </a:solidFill>
              <a:latin typeface="Nunito Sans" pitchFamily="2" charset="-52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803BEE5-78ED-ADDD-3BD9-C27EC2BB3E32}"/>
              </a:ext>
            </a:extLst>
          </p:cNvPr>
          <p:cNvSpPr txBox="1"/>
          <p:nvPr/>
        </p:nvSpPr>
        <p:spPr>
          <a:xfrm>
            <a:off x="5217348" y="2537324"/>
            <a:ext cx="379189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ru-RU"/>
            </a:defPPr>
            <a:lvl1pPr>
              <a:defRPr sz="1400">
                <a:solidFill>
                  <a:srgbClr val="0000FF"/>
                </a:solidFill>
                <a:latin typeface="Consolas" panose="020B0609020204030204" pitchFamily="49" charset="0"/>
              </a:defRPr>
            </a:lvl1pPr>
          </a:lstStyle>
          <a:p>
            <a:r>
              <a:rPr lang="ru-RU" dirty="0"/>
              <a:t>00000000 01110000 00000101 00010011</a:t>
            </a:r>
          </a:p>
        </p:txBody>
      </p:sp>
      <p:sp>
        <p:nvSpPr>
          <p:cNvPr id="31" name="Правая фигурная скобка 30">
            <a:extLst>
              <a:ext uri="{FF2B5EF4-FFF2-40B4-BE49-F238E27FC236}">
                <a16:creationId xmlns:a16="http://schemas.microsoft.com/office/drawing/2014/main" id="{6E08FDAD-BB77-88BC-E2A5-825EFBE9699A}"/>
              </a:ext>
            </a:extLst>
          </p:cNvPr>
          <p:cNvSpPr/>
          <p:nvPr/>
        </p:nvSpPr>
        <p:spPr>
          <a:xfrm rot="5400000">
            <a:off x="8323412" y="2544685"/>
            <a:ext cx="161945" cy="679130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28009D9-4029-CEE4-A94B-E36531B0ED93}"/>
              </a:ext>
            </a:extLst>
          </p:cNvPr>
          <p:cNvSpPr txBox="1"/>
          <p:nvPr/>
        </p:nvSpPr>
        <p:spPr>
          <a:xfrm>
            <a:off x="8098783" y="2913479"/>
            <a:ext cx="6498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opcode</a:t>
            </a:r>
            <a:endParaRPr lang="ru-RU" sz="1200" dirty="0"/>
          </a:p>
        </p:txBody>
      </p:sp>
      <p:sp>
        <p:nvSpPr>
          <p:cNvPr id="33" name="Правая фигурная скобка 32">
            <a:extLst>
              <a:ext uri="{FF2B5EF4-FFF2-40B4-BE49-F238E27FC236}">
                <a16:creationId xmlns:a16="http://schemas.microsoft.com/office/drawing/2014/main" id="{62C54FE8-1911-5EBC-FC83-B2B03E82A886}"/>
              </a:ext>
            </a:extLst>
          </p:cNvPr>
          <p:cNvSpPr/>
          <p:nvPr/>
        </p:nvSpPr>
        <p:spPr>
          <a:xfrm rot="5400000">
            <a:off x="7692415" y="2597183"/>
            <a:ext cx="161945" cy="573479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CA27F16-60BB-758A-3BB6-73D4525AE556}"/>
              </a:ext>
            </a:extLst>
          </p:cNvPr>
          <p:cNvSpPr txBox="1"/>
          <p:nvPr/>
        </p:nvSpPr>
        <p:spPr>
          <a:xfrm>
            <a:off x="7595081" y="2911032"/>
            <a:ext cx="3155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rd</a:t>
            </a:r>
            <a:endParaRPr lang="ru-RU" sz="1200" dirty="0"/>
          </a:p>
        </p:txBody>
      </p:sp>
      <p:sp>
        <p:nvSpPr>
          <p:cNvPr id="35" name="Правая фигурная скобка 34">
            <a:extLst>
              <a:ext uri="{FF2B5EF4-FFF2-40B4-BE49-F238E27FC236}">
                <a16:creationId xmlns:a16="http://schemas.microsoft.com/office/drawing/2014/main" id="{53E1ED03-826F-B993-B1F3-FFEAEF6E2579}"/>
              </a:ext>
            </a:extLst>
          </p:cNvPr>
          <p:cNvSpPr/>
          <p:nvPr/>
        </p:nvSpPr>
        <p:spPr>
          <a:xfrm rot="5400000">
            <a:off x="7238641" y="2732841"/>
            <a:ext cx="161945" cy="319168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A815B8C-CDCF-A05C-C96D-99DF1CA91B97}"/>
              </a:ext>
            </a:extLst>
          </p:cNvPr>
          <p:cNvSpPr txBox="1"/>
          <p:nvPr/>
        </p:nvSpPr>
        <p:spPr>
          <a:xfrm>
            <a:off x="7036104" y="2919534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funct3</a:t>
            </a:r>
            <a:endParaRPr lang="ru-RU" sz="1200" dirty="0"/>
          </a:p>
        </p:txBody>
      </p:sp>
      <p:sp>
        <p:nvSpPr>
          <p:cNvPr id="38" name="Правая фигурная скобка 37">
            <a:extLst>
              <a:ext uri="{FF2B5EF4-FFF2-40B4-BE49-F238E27FC236}">
                <a16:creationId xmlns:a16="http://schemas.microsoft.com/office/drawing/2014/main" id="{2D5D097A-6D9D-7B59-C8EC-19FE751E0961}"/>
              </a:ext>
            </a:extLst>
          </p:cNvPr>
          <p:cNvSpPr/>
          <p:nvPr/>
        </p:nvSpPr>
        <p:spPr>
          <a:xfrm rot="5400000">
            <a:off x="6794954" y="2618357"/>
            <a:ext cx="161945" cy="559730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4935E2D-124C-370D-9D95-950964ECF579}"/>
              </a:ext>
            </a:extLst>
          </p:cNvPr>
          <p:cNvSpPr txBox="1"/>
          <p:nvPr/>
        </p:nvSpPr>
        <p:spPr>
          <a:xfrm>
            <a:off x="6687222" y="2919137"/>
            <a:ext cx="3743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rs1</a:t>
            </a:r>
            <a:endParaRPr lang="ru-RU" sz="1200" dirty="0"/>
          </a:p>
        </p:txBody>
      </p:sp>
      <p:sp>
        <p:nvSpPr>
          <p:cNvPr id="40" name="Правая фигурная скобка 39">
            <a:extLst>
              <a:ext uri="{FF2B5EF4-FFF2-40B4-BE49-F238E27FC236}">
                <a16:creationId xmlns:a16="http://schemas.microsoft.com/office/drawing/2014/main" id="{64B8A733-EB14-BE4D-DB11-8AFD625AFD38}"/>
              </a:ext>
            </a:extLst>
          </p:cNvPr>
          <p:cNvSpPr/>
          <p:nvPr/>
        </p:nvSpPr>
        <p:spPr>
          <a:xfrm rot="5400000">
            <a:off x="5868427" y="2259011"/>
            <a:ext cx="161945" cy="1278423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A9EF615-A1E9-9E9D-4E1D-4EA814DB5B78}"/>
              </a:ext>
            </a:extLst>
          </p:cNvPr>
          <p:cNvSpPr txBox="1"/>
          <p:nvPr/>
        </p:nvSpPr>
        <p:spPr>
          <a:xfrm>
            <a:off x="5725132" y="2923834"/>
            <a:ext cx="4667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imm</a:t>
            </a:r>
            <a:endParaRPr lang="ru-RU" sz="1200" dirty="0"/>
          </a:p>
        </p:txBody>
      </p:sp>
      <p:sp>
        <p:nvSpPr>
          <p:cNvPr id="43" name="Правая фигурная скобка 42">
            <a:extLst>
              <a:ext uri="{FF2B5EF4-FFF2-40B4-BE49-F238E27FC236}">
                <a16:creationId xmlns:a16="http://schemas.microsoft.com/office/drawing/2014/main" id="{2686BEC5-7D6D-4A74-2585-26F2C92ABD80}"/>
              </a:ext>
            </a:extLst>
          </p:cNvPr>
          <p:cNvSpPr/>
          <p:nvPr/>
        </p:nvSpPr>
        <p:spPr>
          <a:xfrm rot="16200000">
            <a:off x="9328857" y="2777464"/>
            <a:ext cx="161945" cy="2159426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45" name="Прямая со стрелкой 44">
            <a:extLst>
              <a:ext uri="{FF2B5EF4-FFF2-40B4-BE49-F238E27FC236}">
                <a16:creationId xmlns:a16="http://schemas.microsoft.com/office/drawing/2014/main" id="{C777090A-0AB3-340C-BB22-7C0F02FD13B6}"/>
              </a:ext>
            </a:extLst>
          </p:cNvPr>
          <p:cNvCxnSpPr>
            <a:stCxn id="43" idx="1"/>
          </p:cNvCxnSpPr>
          <p:nvPr/>
        </p:nvCxnSpPr>
        <p:spPr>
          <a:xfrm flipH="1" flipV="1">
            <a:off x="8572500" y="3188031"/>
            <a:ext cx="837330" cy="5881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Прямоугольник: скругленные углы 45">
            <a:extLst>
              <a:ext uri="{FF2B5EF4-FFF2-40B4-BE49-F238E27FC236}">
                <a16:creationId xmlns:a16="http://schemas.microsoft.com/office/drawing/2014/main" id="{EE392370-1A75-F6E3-6465-F6B8DBE2C8D8}"/>
              </a:ext>
            </a:extLst>
          </p:cNvPr>
          <p:cNvSpPr/>
          <p:nvPr/>
        </p:nvSpPr>
        <p:spPr>
          <a:xfrm>
            <a:off x="4994415" y="5400675"/>
            <a:ext cx="730717" cy="270552"/>
          </a:xfrm>
          <a:prstGeom prst="round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7" name="Прямоугольник: скругленные углы 46">
            <a:extLst>
              <a:ext uri="{FF2B5EF4-FFF2-40B4-BE49-F238E27FC236}">
                <a16:creationId xmlns:a16="http://schemas.microsoft.com/office/drawing/2014/main" id="{3670C5E5-9B3F-583A-AF34-8824A8091FAF}"/>
              </a:ext>
            </a:extLst>
          </p:cNvPr>
          <p:cNvSpPr/>
          <p:nvPr/>
        </p:nvSpPr>
        <p:spPr>
          <a:xfrm>
            <a:off x="8074291" y="2552948"/>
            <a:ext cx="664288" cy="270552"/>
          </a:xfrm>
          <a:prstGeom prst="round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0" name="Правая фигурная скобка 49">
            <a:extLst>
              <a:ext uri="{FF2B5EF4-FFF2-40B4-BE49-F238E27FC236}">
                <a16:creationId xmlns:a16="http://schemas.microsoft.com/office/drawing/2014/main" id="{518056AD-5F47-05DA-FA58-DC3D0BF3A602}"/>
              </a:ext>
            </a:extLst>
          </p:cNvPr>
          <p:cNvSpPr/>
          <p:nvPr/>
        </p:nvSpPr>
        <p:spPr>
          <a:xfrm rot="16200000">
            <a:off x="7529514" y="3138121"/>
            <a:ext cx="161945" cy="1438112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51" name="Прямая со стрелкой 50">
            <a:extLst>
              <a:ext uri="{FF2B5EF4-FFF2-40B4-BE49-F238E27FC236}">
                <a16:creationId xmlns:a16="http://schemas.microsoft.com/office/drawing/2014/main" id="{F4916E33-0F08-33F3-55FE-BD4F1B13475F}"/>
              </a:ext>
            </a:extLst>
          </p:cNvPr>
          <p:cNvCxnSpPr>
            <a:cxnSpLocks/>
            <a:stCxn id="50" idx="1"/>
            <a:endCxn id="34" idx="2"/>
          </p:cNvCxnSpPr>
          <p:nvPr/>
        </p:nvCxnSpPr>
        <p:spPr>
          <a:xfrm flipV="1">
            <a:off x="7610487" y="3188031"/>
            <a:ext cx="142394" cy="5881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Прямоугольник: скругленные углы 53">
            <a:extLst>
              <a:ext uri="{FF2B5EF4-FFF2-40B4-BE49-F238E27FC236}">
                <a16:creationId xmlns:a16="http://schemas.microsoft.com/office/drawing/2014/main" id="{2B36888B-DD9A-BA2B-6A64-217DF03A167F}"/>
              </a:ext>
            </a:extLst>
          </p:cNvPr>
          <p:cNvSpPr/>
          <p:nvPr/>
        </p:nvSpPr>
        <p:spPr>
          <a:xfrm>
            <a:off x="7486648" y="2552868"/>
            <a:ext cx="573479" cy="270552"/>
          </a:xfrm>
          <a:prstGeom prst="round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5" name="Прямоугольник: скругленные углы 54">
            <a:extLst>
              <a:ext uri="{FF2B5EF4-FFF2-40B4-BE49-F238E27FC236}">
                <a16:creationId xmlns:a16="http://schemas.microsoft.com/office/drawing/2014/main" id="{C6D39A26-50A5-E6BB-76AB-ECE3960D70DF}"/>
              </a:ext>
            </a:extLst>
          </p:cNvPr>
          <p:cNvSpPr/>
          <p:nvPr/>
        </p:nvSpPr>
        <p:spPr>
          <a:xfrm>
            <a:off x="2228848" y="2523916"/>
            <a:ext cx="409577" cy="270552"/>
          </a:xfrm>
          <a:prstGeom prst="round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7" name="Правая фигурная скобка 56">
            <a:extLst>
              <a:ext uri="{FF2B5EF4-FFF2-40B4-BE49-F238E27FC236}">
                <a16:creationId xmlns:a16="http://schemas.microsoft.com/office/drawing/2014/main" id="{214A4AA0-5F7E-7C69-7AC9-0DCB39E4450A}"/>
              </a:ext>
            </a:extLst>
          </p:cNvPr>
          <p:cNvSpPr/>
          <p:nvPr/>
        </p:nvSpPr>
        <p:spPr>
          <a:xfrm rot="16200000">
            <a:off x="6453981" y="3502663"/>
            <a:ext cx="161945" cy="712957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58" name="Прямая со стрелкой 57">
            <a:extLst>
              <a:ext uri="{FF2B5EF4-FFF2-40B4-BE49-F238E27FC236}">
                <a16:creationId xmlns:a16="http://schemas.microsoft.com/office/drawing/2014/main" id="{7EFFA96A-520C-EB41-DB24-A2FA536E244C}"/>
              </a:ext>
            </a:extLst>
          </p:cNvPr>
          <p:cNvCxnSpPr>
            <a:cxnSpLocks/>
            <a:stCxn id="57" idx="1"/>
          </p:cNvCxnSpPr>
          <p:nvPr/>
        </p:nvCxnSpPr>
        <p:spPr>
          <a:xfrm flipV="1">
            <a:off x="6534954" y="3169156"/>
            <a:ext cx="620838" cy="6090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Правая фигурная скобка 59">
            <a:extLst>
              <a:ext uri="{FF2B5EF4-FFF2-40B4-BE49-F238E27FC236}">
                <a16:creationId xmlns:a16="http://schemas.microsoft.com/office/drawing/2014/main" id="{BF595E64-752C-1E92-91CB-85A6D51730EB}"/>
              </a:ext>
            </a:extLst>
          </p:cNvPr>
          <p:cNvSpPr/>
          <p:nvPr/>
        </p:nvSpPr>
        <p:spPr>
          <a:xfrm rot="16200000">
            <a:off x="5371405" y="3138993"/>
            <a:ext cx="161945" cy="1440000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1" name="Прямая со стрелкой 60">
            <a:extLst>
              <a:ext uri="{FF2B5EF4-FFF2-40B4-BE49-F238E27FC236}">
                <a16:creationId xmlns:a16="http://schemas.microsoft.com/office/drawing/2014/main" id="{7540EF10-3B69-1514-68CD-CC91BB03D5C8}"/>
              </a:ext>
            </a:extLst>
          </p:cNvPr>
          <p:cNvCxnSpPr>
            <a:cxnSpLocks/>
            <a:stCxn id="60" idx="1"/>
          </p:cNvCxnSpPr>
          <p:nvPr/>
        </p:nvCxnSpPr>
        <p:spPr>
          <a:xfrm flipV="1">
            <a:off x="5452378" y="3125027"/>
            <a:ext cx="1278423" cy="6529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Правая фигурная скобка 63">
            <a:extLst>
              <a:ext uri="{FF2B5EF4-FFF2-40B4-BE49-F238E27FC236}">
                <a16:creationId xmlns:a16="http://schemas.microsoft.com/office/drawing/2014/main" id="{DDF253B6-10FA-14F2-2B88-B6E55BD50F2D}"/>
              </a:ext>
            </a:extLst>
          </p:cNvPr>
          <p:cNvSpPr/>
          <p:nvPr/>
        </p:nvSpPr>
        <p:spPr>
          <a:xfrm rot="16200000">
            <a:off x="2861897" y="2077086"/>
            <a:ext cx="161945" cy="3561814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5" name="Прямая со стрелкой 64">
            <a:extLst>
              <a:ext uri="{FF2B5EF4-FFF2-40B4-BE49-F238E27FC236}">
                <a16:creationId xmlns:a16="http://schemas.microsoft.com/office/drawing/2014/main" id="{B0912577-521A-281B-071D-FEACE87E9F29}"/>
              </a:ext>
            </a:extLst>
          </p:cNvPr>
          <p:cNvCxnSpPr>
            <a:cxnSpLocks/>
            <a:stCxn id="64" idx="1"/>
          </p:cNvCxnSpPr>
          <p:nvPr/>
        </p:nvCxnSpPr>
        <p:spPr>
          <a:xfrm flipV="1">
            <a:off x="2942870" y="3169156"/>
            <a:ext cx="2835630" cy="6078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Прямоугольник: скругленные углы 66">
            <a:extLst>
              <a:ext uri="{FF2B5EF4-FFF2-40B4-BE49-F238E27FC236}">
                <a16:creationId xmlns:a16="http://schemas.microsoft.com/office/drawing/2014/main" id="{CAC65F86-993C-5FBA-B4C1-F4DABEE38D95}"/>
              </a:ext>
            </a:extLst>
          </p:cNvPr>
          <p:cNvSpPr/>
          <p:nvPr/>
        </p:nvSpPr>
        <p:spPr>
          <a:xfrm>
            <a:off x="5934681" y="5398608"/>
            <a:ext cx="374973" cy="270552"/>
          </a:xfrm>
          <a:prstGeom prst="round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8" name="Прямоугольник: скругленные углы 67">
            <a:extLst>
              <a:ext uri="{FF2B5EF4-FFF2-40B4-BE49-F238E27FC236}">
                <a16:creationId xmlns:a16="http://schemas.microsoft.com/office/drawing/2014/main" id="{75C73738-AD7B-49EC-DDCC-F2A3E86892D0}"/>
              </a:ext>
            </a:extLst>
          </p:cNvPr>
          <p:cNvSpPr/>
          <p:nvPr/>
        </p:nvSpPr>
        <p:spPr>
          <a:xfrm>
            <a:off x="7185931" y="2556457"/>
            <a:ext cx="281723" cy="270552"/>
          </a:xfrm>
          <a:prstGeom prst="round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9" name="Прямоугольник: скругленные углы 68">
            <a:extLst>
              <a:ext uri="{FF2B5EF4-FFF2-40B4-BE49-F238E27FC236}">
                <a16:creationId xmlns:a16="http://schemas.microsoft.com/office/drawing/2014/main" id="{0076512A-DAE5-FFDB-91D7-7912A128C4DA}"/>
              </a:ext>
            </a:extLst>
          </p:cNvPr>
          <p:cNvSpPr/>
          <p:nvPr/>
        </p:nvSpPr>
        <p:spPr>
          <a:xfrm>
            <a:off x="6590474" y="2560077"/>
            <a:ext cx="590765" cy="270552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0" name="Прямоугольник: скругленные углы 69">
            <a:extLst>
              <a:ext uri="{FF2B5EF4-FFF2-40B4-BE49-F238E27FC236}">
                <a16:creationId xmlns:a16="http://schemas.microsoft.com/office/drawing/2014/main" id="{F2085685-EDE1-5E83-02A7-DEE342318759}"/>
              </a:ext>
            </a:extLst>
          </p:cNvPr>
          <p:cNvSpPr/>
          <p:nvPr/>
        </p:nvSpPr>
        <p:spPr>
          <a:xfrm>
            <a:off x="2752618" y="2518253"/>
            <a:ext cx="275595" cy="270552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1" name="Прямоугольник: скругленные углы 70">
            <a:extLst>
              <a:ext uri="{FF2B5EF4-FFF2-40B4-BE49-F238E27FC236}">
                <a16:creationId xmlns:a16="http://schemas.microsoft.com/office/drawing/2014/main" id="{965BD945-2BD3-670E-5239-38E11B845754}"/>
              </a:ext>
            </a:extLst>
          </p:cNvPr>
          <p:cNvSpPr/>
          <p:nvPr/>
        </p:nvSpPr>
        <p:spPr>
          <a:xfrm>
            <a:off x="5316219" y="2559354"/>
            <a:ext cx="1266359" cy="270552"/>
          </a:xfrm>
          <a:prstGeom prst="round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2" name="Прямоугольник: скругленные углы 71">
            <a:extLst>
              <a:ext uri="{FF2B5EF4-FFF2-40B4-BE49-F238E27FC236}">
                <a16:creationId xmlns:a16="http://schemas.microsoft.com/office/drawing/2014/main" id="{C46AE0F1-192F-283A-8E53-A4770A7E2162}"/>
              </a:ext>
            </a:extLst>
          </p:cNvPr>
          <p:cNvSpPr/>
          <p:nvPr/>
        </p:nvSpPr>
        <p:spPr>
          <a:xfrm>
            <a:off x="3213231" y="2518253"/>
            <a:ext cx="275596" cy="270552"/>
          </a:xfrm>
          <a:prstGeom prst="round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55634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  <p:bldP spid="7" grpId="0"/>
      <p:bldP spid="9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2" grpId="0"/>
      <p:bldP spid="23" grpId="0" animBg="1"/>
      <p:bldP spid="24" grpId="0" animBg="1"/>
      <p:bldP spid="25" grpId="0" animBg="1"/>
      <p:bldP spid="26" grpId="0" animBg="1"/>
      <p:bldP spid="27" grpId="0" animBg="1"/>
      <p:bldP spid="29" grpId="0"/>
      <p:bldP spid="31" grpId="0" animBg="1"/>
      <p:bldP spid="32" grpId="0"/>
      <p:bldP spid="33" grpId="0" animBg="1"/>
      <p:bldP spid="34" grpId="0"/>
      <p:bldP spid="35" grpId="0" animBg="1"/>
      <p:bldP spid="36" grpId="0"/>
      <p:bldP spid="38" grpId="0" animBg="1"/>
      <p:bldP spid="39" grpId="0"/>
      <p:bldP spid="40" grpId="0" animBg="1"/>
      <p:bldP spid="41" grpId="0"/>
      <p:bldP spid="43" grpId="0" animBg="1"/>
      <p:bldP spid="46" grpId="0" animBg="1"/>
      <p:bldP spid="47" grpId="0" animBg="1"/>
      <p:bldP spid="50" grpId="0" animBg="1"/>
      <p:bldP spid="54" grpId="0" animBg="1"/>
      <p:bldP spid="55" grpId="0" animBg="1"/>
      <p:bldP spid="57" grpId="0" animBg="1"/>
      <p:bldP spid="60" grpId="0" animBg="1"/>
      <p:bldP spid="64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Прямоугольник 55">
            <a:extLst>
              <a:ext uri="{FF2B5EF4-FFF2-40B4-BE49-F238E27FC236}">
                <a16:creationId xmlns:a16="http://schemas.microsoft.com/office/drawing/2014/main" id="{E2404C5D-932A-819A-BB9F-B9267D3C2812}"/>
              </a:ext>
            </a:extLst>
          </p:cNvPr>
          <p:cNvSpPr/>
          <p:nvPr/>
        </p:nvSpPr>
        <p:spPr>
          <a:xfrm>
            <a:off x="904875" y="2754995"/>
            <a:ext cx="3561815" cy="230817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Номер слайда 5">
            <a:extLst>
              <a:ext uri="{FF2B5EF4-FFF2-40B4-BE49-F238E27FC236}">
                <a16:creationId xmlns:a16="http://schemas.microsoft.com/office/drawing/2014/main" id="{246FE44D-8ACA-4BFD-ADB0-B05A93FDA3CF}"/>
              </a:ext>
            </a:extLst>
          </p:cNvPr>
          <p:cNvSpPr txBox="1">
            <a:spLocks/>
          </p:cNvSpPr>
          <p:nvPr/>
        </p:nvSpPr>
        <p:spPr>
          <a:xfrm>
            <a:off x="10883900" y="6610350"/>
            <a:ext cx="682625" cy="247650"/>
          </a:xfrm>
          <a:prstGeom prst="rect">
            <a:avLst/>
          </a:prstGeom>
          <a:solidFill>
            <a:srgbClr val="F3F1F9">
              <a:alpha val="89804"/>
            </a:srgbClr>
          </a:solidFill>
        </p:spPr>
        <p:txBody>
          <a:bodyPr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8CD8CDE7-E2C6-4DFC-9859-BA19C2EE985E}" type="slidenum">
              <a:rPr lang="ru-RU" sz="1000" smtClean="0">
                <a:latin typeface="Nunito Sans" pitchFamily="2" charset="77"/>
              </a:rPr>
              <a:pPr algn="ctr"/>
              <a:t>17</a:t>
            </a:fld>
            <a:endParaRPr lang="ru-RU" sz="1000" dirty="0">
              <a:latin typeface="Nunito Sans" pitchFamily="2" charset="77"/>
            </a:endParaRPr>
          </a:p>
        </p:txBody>
      </p:sp>
      <p:cxnSp>
        <p:nvCxnSpPr>
          <p:cNvPr id="119" name="Straight Connector 81">
            <a:extLst>
              <a:ext uri="{FF2B5EF4-FFF2-40B4-BE49-F238E27FC236}">
                <a16:creationId xmlns:a16="http://schemas.microsoft.com/office/drawing/2014/main" id="{FB4331D3-6E92-F510-9CBB-B5AEA25C2B23}"/>
              </a:ext>
            </a:extLst>
          </p:cNvPr>
          <p:cNvCxnSpPr>
            <a:cxnSpLocks/>
          </p:cNvCxnSpPr>
          <p:nvPr/>
        </p:nvCxnSpPr>
        <p:spPr>
          <a:xfrm>
            <a:off x="608094" y="6381750"/>
            <a:ext cx="10960019" cy="0"/>
          </a:xfrm>
          <a:prstGeom prst="line">
            <a:avLst/>
          </a:prstGeom>
          <a:ln w="12700" cap="rnd">
            <a:solidFill>
              <a:srgbClr val="283272"/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CF0C995-B686-F7E0-851C-CFE0BB33E31D}"/>
              </a:ext>
            </a:extLst>
          </p:cNvPr>
          <p:cNvSpPr txBox="1"/>
          <p:nvPr/>
        </p:nvSpPr>
        <p:spPr>
          <a:xfrm>
            <a:off x="537071" y="396484"/>
            <a:ext cx="936055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R="0" lvl="0" indent="0" defTabSz="91417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u="none" strike="noStrike" cap="none" spc="0" normalizeH="0" baseline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 Light" pitchFamily="2" charset="77"/>
              </a:defRPr>
            </a:lvl1pPr>
          </a:lstStyle>
          <a:p>
            <a:r>
              <a:rPr lang="ru-RU" sz="1100" dirty="0">
                <a:solidFill>
                  <a:srgbClr val="283272"/>
                </a:solidFill>
                <a:latin typeface="Nunito Sans Light" pitchFamily="2" charset="77"/>
              </a:rPr>
              <a:t>Основы программирования на языке Assembler под архитектуру RISC-V</a:t>
            </a:r>
            <a:endParaRPr lang="ru-RU" sz="11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F45C107-0974-9033-38A0-AE7F67E9B8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9729276" y="484607"/>
            <a:ext cx="1837249" cy="50106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42CEA1D-09FC-848D-6E67-3B919F678E69}"/>
              </a:ext>
            </a:extLst>
          </p:cNvPr>
          <p:cNvSpPr txBox="1"/>
          <p:nvPr/>
        </p:nvSpPr>
        <p:spPr>
          <a:xfrm>
            <a:off x="548065" y="605732"/>
            <a:ext cx="15760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ru-RU"/>
            </a:defPPr>
            <a:lvl1pPr marR="0" lvl="0" indent="0" defTabSz="91417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u="none" strike="noStrike" cap="none" spc="0" normalizeH="0" baseline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" pitchFamily="2" charset="77"/>
              </a:defRPr>
            </a:lvl1pPr>
          </a:lstStyle>
          <a:p>
            <a:pPr marL="0" marR="0" lvl="0" indent="0" algn="l" defTabSz="9141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1" u="none" strike="noStrike" kern="1200" cap="none" spc="0" normalizeH="0" baseline="0" noProof="0" dirty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" pitchFamily="2" charset="77"/>
              </a:rPr>
              <a:t>Пример</a:t>
            </a:r>
            <a:r>
              <a:rPr kumimoji="0" lang="en-US" sz="2000" b="1" u="none" strike="noStrike" kern="1200" cap="none" spc="0" normalizeH="0" baseline="0" noProof="0" dirty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" pitchFamily="2" charset="77"/>
              </a:rPr>
              <a:t> (2)</a:t>
            </a:r>
            <a:endParaRPr kumimoji="0" lang="ru-RU" sz="2000" b="1" u="none" strike="noStrike" kern="1200" cap="none" spc="0" normalizeH="0" baseline="0" noProof="0" dirty="0">
              <a:ln>
                <a:noFill/>
              </a:ln>
              <a:solidFill>
                <a:srgbClr val="283272"/>
              </a:solidFill>
              <a:effectLst/>
              <a:uLnTx/>
              <a:uFillTx/>
              <a:latin typeface="Nunito Sans" pitchFamily="2" charset="7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CBAB3F-4605-6172-4703-F8ECA9CC490E}"/>
              </a:ext>
            </a:extLst>
          </p:cNvPr>
          <p:cNvSpPr txBox="1"/>
          <p:nvPr/>
        </p:nvSpPr>
        <p:spPr>
          <a:xfrm>
            <a:off x="1133321" y="1860658"/>
            <a:ext cx="236676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ru-RU"/>
            </a:defPPr>
            <a:lvl1pPr>
              <a:defRPr sz="1400">
                <a:solidFill>
                  <a:srgbClr val="0000FF"/>
                </a:solidFill>
                <a:latin typeface="Consolas" panose="020B0609020204030204" pitchFamily="49" charset="0"/>
              </a:defRPr>
            </a:lvl1pPr>
          </a:lstStyle>
          <a:p>
            <a:r>
              <a:rPr lang="en-US" dirty="0"/>
              <a:t>.text </a:t>
            </a:r>
            <a:endParaRPr lang="ru-RU" dirty="0"/>
          </a:p>
          <a:p>
            <a:r>
              <a:rPr lang="en-US" dirty="0"/>
              <a:t>.</a:t>
            </a:r>
            <a:r>
              <a:rPr lang="en-US" dirty="0" err="1"/>
              <a:t>globl</a:t>
            </a:r>
            <a:r>
              <a:rPr lang="en-US" dirty="0"/>
              <a:t> </a:t>
            </a:r>
            <a:r>
              <a:rPr lang="en-US" dirty="0">
                <a:solidFill>
                  <a:schemeClr val="tx1"/>
                </a:solidFill>
              </a:rPr>
              <a:t>_start</a:t>
            </a:r>
            <a:endParaRPr lang="ru-RU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_start:</a:t>
            </a:r>
            <a:endParaRPr lang="ru-RU" dirty="0">
              <a:solidFill>
                <a:schemeClr val="tx1"/>
              </a:solidFill>
            </a:endParaRPr>
          </a:p>
          <a:p>
            <a:r>
              <a:rPr lang="en-US" dirty="0"/>
              <a:t>      </a:t>
            </a:r>
            <a:r>
              <a:rPr lang="en-US" dirty="0" err="1"/>
              <a:t>addi</a:t>
            </a:r>
            <a:r>
              <a:rPr lang="en-US" dirty="0"/>
              <a:t> </a:t>
            </a:r>
            <a:r>
              <a:rPr lang="en-US" dirty="0">
                <a:solidFill>
                  <a:schemeClr val="tx1"/>
                </a:solidFill>
              </a:rPr>
              <a:t>x10, x0,  7</a:t>
            </a:r>
            <a:endParaRPr lang="ru-RU" dirty="0">
              <a:solidFill>
                <a:schemeClr val="tx1"/>
              </a:solidFill>
            </a:endParaRPr>
          </a:p>
          <a:p>
            <a:r>
              <a:rPr lang="en-US" dirty="0"/>
              <a:t>      </a:t>
            </a:r>
            <a:r>
              <a:rPr lang="en-US" dirty="0" err="1"/>
              <a:t>addi</a:t>
            </a:r>
            <a:r>
              <a:rPr lang="en-US" dirty="0"/>
              <a:t> </a:t>
            </a:r>
            <a:r>
              <a:rPr lang="en-US" dirty="0">
                <a:solidFill>
                  <a:schemeClr val="tx1"/>
                </a:solidFill>
              </a:rPr>
              <a:t>x</a:t>
            </a:r>
            <a:r>
              <a:rPr lang="ru-RU" dirty="0">
                <a:solidFill>
                  <a:schemeClr val="tx1"/>
                </a:solidFill>
              </a:rPr>
              <a:t>17, </a:t>
            </a:r>
            <a:r>
              <a:rPr lang="en-US" dirty="0">
                <a:solidFill>
                  <a:schemeClr val="tx1"/>
                </a:solidFill>
              </a:rPr>
              <a:t>x</a:t>
            </a:r>
            <a:r>
              <a:rPr lang="ru-RU" dirty="0">
                <a:solidFill>
                  <a:schemeClr val="tx1"/>
                </a:solidFill>
              </a:rPr>
              <a:t>0, 93</a:t>
            </a:r>
          </a:p>
          <a:p>
            <a:r>
              <a:rPr lang="ru-RU" dirty="0"/>
              <a:t>      </a:t>
            </a:r>
            <a:r>
              <a:rPr lang="en-US" dirty="0" err="1"/>
              <a:t>ecall</a:t>
            </a:r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5711A3-932C-535D-A678-49FBD8751242}"/>
              </a:ext>
            </a:extLst>
          </p:cNvPr>
          <p:cNvSpPr txBox="1"/>
          <p:nvPr/>
        </p:nvSpPr>
        <p:spPr>
          <a:xfrm>
            <a:off x="608095" y="1186774"/>
            <a:ext cx="23667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latin typeface="Nunito Sans" pitchFamily="2" charset="-52"/>
              </a:rPr>
              <a:t>Код на языке </a:t>
            </a:r>
            <a:r>
              <a:rPr lang="en-US" sz="1400" dirty="0">
                <a:latin typeface="Nunito Sans" pitchFamily="2" charset="-52"/>
              </a:rPr>
              <a:t>Assembler</a:t>
            </a:r>
            <a:r>
              <a:rPr lang="ru-RU" sz="1400" dirty="0">
                <a:latin typeface="Nunito Sans" pitchFamily="2" charset="-52"/>
              </a:rPr>
              <a:t>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CEDED2-A654-8388-C9C3-8729E631E545}"/>
              </a:ext>
            </a:extLst>
          </p:cNvPr>
          <p:cNvSpPr txBox="1"/>
          <p:nvPr/>
        </p:nvSpPr>
        <p:spPr>
          <a:xfrm>
            <a:off x="5217348" y="1186773"/>
            <a:ext cx="32708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latin typeface="Nunito Sans" pitchFamily="2" charset="-52"/>
              </a:rPr>
              <a:t>Представление в двоичном виде: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4B3051-B65C-0C6C-4E86-3E21E13E799E}"/>
              </a:ext>
            </a:extLst>
          </p:cNvPr>
          <p:cNvSpPr txBox="1"/>
          <p:nvPr/>
        </p:nvSpPr>
        <p:spPr>
          <a:xfrm>
            <a:off x="5217348" y="1860658"/>
            <a:ext cx="379189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ru-RU"/>
            </a:defPPr>
            <a:lvl1pPr>
              <a:defRPr sz="1400">
                <a:solidFill>
                  <a:srgbClr val="0000FF"/>
                </a:solidFill>
                <a:latin typeface="Consolas" panose="020B0609020204030204" pitchFamily="49" charset="0"/>
              </a:defRPr>
            </a:lvl1pPr>
          </a:lstStyle>
          <a:p>
            <a:r>
              <a:rPr lang="en-US" dirty="0"/>
              <a:t>10010011 00001000 11010000 00000101</a:t>
            </a:r>
            <a:endParaRPr lang="ru-RU" dirty="0"/>
          </a:p>
        </p:txBody>
      </p:sp>
      <p:graphicFrame>
        <p:nvGraphicFramePr>
          <p:cNvPr id="10" name="Таблица 9">
            <a:extLst>
              <a:ext uri="{FF2B5EF4-FFF2-40B4-BE49-F238E27FC236}">
                <a16:creationId xmlns:a16="http://schemas.microsoft.com/office/drawing/2014/main" id="{4D5B516A-BD83-D912-11FF-89C80906B7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278034"/>
              </p:ext>
            </p:extLst>
          </p:nvPr>
        </p:nvGraphicFramePr>
        <p:xfrm>
          <a:off x="1133321" y="4953313"/>
          <a:ext cx="8691591" cy="76264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08439">
                  <a:extLst>
                    <a:ext uri="{9D8B030D-6E8A-4147-A177-3AD203B41FA5}">
                      <a16:colId xmlns:a16="http://schemas.microsoft.com/office/drawing/2014/main" val="297711597"/>
                    </a:ext>
                  </a:extLst>
                </a:gridCol>
                <a:gridCol w="1900061">
                  <a:extLst>
                    <a:ext uri="{9D8B030D-6E8A-4147-A177-3AD203B41FA5}">
                      <a16:colId xmlns:a16="http://schemas.microsoft.com/office/drawing/2014/main" val="3981705741"/>
                    </a:ext>
                  </a:extLst>
                </a:gridCol>
                <a:gridCol w="698090">
                  <a:extLst>
                    <a:ext uri="{9D8B030D-6E8A-4147-A177-3AD203B41FA5}">
                      <a16:colId xmlns:a16="http://schemas.microsoft.com/office/drawing/2014/main" val="2048876362"/>
                    </a:ext>
                  </a:extLst>
                </a:gridCol>
                <a:gridCol w="855406">
                  <a:extLst>
                    <a:ext uri="{9D8B030D-6E8A-4147-A177-3AD203B41FA5}">
                      <a16:colId xmlns:a16="http://schemas.microsoft.com/office/drawing/2014/main" val="2297350752"/>
                    </a:ext>
                  </a:extLst>
                </a:gridCol>
                <a:gridCol w="648929">
                  <a:extLst>
                    <a:ext uri="{9D8B030D-6E8A-4147-A177-3AD203B41FA5}">
                      <a16:colId xmlns:a16="http://schemas.microsoft.com/office/drawing/2014/main" val="295379208"/>
                    </a:ext>
                  </a:extLst>
                </a:gridCol>
                <a:gridCol w="3380666">
                  <a:extLst>
                    <a:ext uri="{9D8B030D-6E8A-4147-A177-3AD203B41FA5}">
                      <a16:colId xmlns:a16="http://schemas.microsoft.com/office/drawing/2014/main" val="3456385061"/>
                    </a:ext>
                  </a:extLst>
                </a:gridCol>
              </a:tblGrid>
              <a:tr h="38132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050" kern="100" dirty="0">
                          <a:effectLst/>
                          <a:latin typeface="Nunito Sans" pitchFamily="2" charset="-52"/>
                        </a:rPr>
                        <a:t>Инструкция</a:t>
                      </a:r>
                      <a:endParaRPr lang="ru-RU" sz="1050" kern="100" dirty="0">
                        <a:effectLst/>
                        <a:latin typeface="Nunito Sans" pitchFamily="2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3835" marR="83835" marT="83835" marB="83835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050" kern="100" dirty="0">
                          <a:effectLst/>
                          <a:latin typeface="Nunito Sans" pitchFamily="2" charset="-52"/>
                        </a:rPr>
                        <a:t>Тип</a:t>
                      </a:r>
                      <a:endParaRPr lang="ru-RU" sz="1050" kern="100" dirty="0">
                        <a:effectLst/>
                        <a:latin typeface="Nunito Sans" pitchFamily="2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3835" marR="83835" marT="83835" marB="83835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050" kern="100" dirty="0">
                          <a:effectLst/>
                          <a:latin typeface="Nunito Sans" pitchFamily="2" charset="-52"/>
                        </a:rPr>
                        <a:t>Формат</a:t>
                      </a:r>
                      <a:endParaRPr lang="ru-RU" sz="1050" kern="100" dirty="0">
                        <a:effectLst/>
                        <a:latin typeface="Nunito Sans" pitchFamily="2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3835" marR="83835" marT="83835" marB="83835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050" kern="100" dirty="0">
                          <a:effectLst/>
                          <a:latin typeface="Nunito Sans" pitchFamily="2" charset="-52"/>
                        </a:rPr>
                        <a:t>Код</a:t>
                      </a:r>
                      <a:endParaRPr lang="ru-RU" sz="1050" kern="100" dirty="0">
                        <a:effectLst/>
                        <a:latin typeface="Nunito Sans" pitchFamily="2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3835" marR="83835" marT="83835" marB="83835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050" kern="100" dirty="0">
                          <a:effectLst/>
                          <a:latin typeface="Nunito Sans" pitchFamily="2" charset="-52"/>
                        </a:rPr>
                        <a:t>funct3</a:t>
                      </a:r>
                      <a:endParaRPr lang="ru-RU" sz="1050" kern="100" dirty="0">
                        <a:effectLst/>
                        <a:latin typeface="Nunito Sans" pitchFamily="2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3835" marR="83835" marT="83835" marB="83835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050" kern="100" dirty="0">
                          <a:effectLst/>
                          <a:latin typeface="Nunito Sans" pitchFamily="2" charset="-52"/>
                        </a:rPr>
                        <a:t>Описание</a:t>
                      </a:r>
                      <a:endParaRPr lang="ru-RU" sz="1050" kern="100" dirty="0">
                        <a:effectLst/>
                        <a:latin typeface="Nunito Sans" pitchFamily="2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3835" marR="83835" marT="83835" marB="83835"/>
                </a:tc>
                <a:extLst>
                  <a:ext uri="{0D108BD9-81ED-4DB2-BD59-A6C34878D82A}">
                    <a16:rowId xmlns:a16="http://schemas.microsoft.com/office/drawing/2014/main" val="1467155751"/>
                  </a:ext>
                </a:extLst>
              </a:tr>
              <a:tr h="381320">
                <a:tc>
                  <a:txBody>
                    <a:bodyPr/>
                    <a:lstStyle/>
                    <a:p>
                      <a:pPr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 err="1">
                          <a:effectLst/>
                          <a:latin typeface="Consolas" panose="020B0609020204030204" pitchFamily="49" charset="0"/>
                        </a:rPr>
                        <a:t>addi</a:t>
                      </a:r>
                      <a:endParaRPr lang="ru-RU" sz="1200" kern="100" dirty="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3835" marR="83835" marT="83835" marB="83835"/>
                </a:tc>
                <a:tc>
                  <a:txBody>
                    <a:bodyPr/>
                    <a:lstStyle/>
                    <a:p>
                      <a:pPr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>
                          <a:effectLst/>
                        </a:rPr>
                        <a:t>ADD </a:t>
                      </a:r>
                      <a:r>
                        <a:rPr lang="ru-RU" sz="1200" kern="100" dirty="0" err="1">
                          <a:effectLst/>
                        </a:rPr>
                        <a:t>Immediate</a:t>
                      </a:r>
                      <a:endParaRPr lang="ru-RU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3835" marR="83835" marT="83835" marB="83835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>
                          <a:effectLst/>
                        </a:rPr>
                        <a:t>I</a:t>
                      </a:r>
                      <a:endParaRPr lang="ru-RU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3835" marR="83835" marT="83835" marB="83835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>
                          <a:effectLst/>
                        </a:rPr>
                        <a:t>0010011</a:t>
                      </a:r>
                      <a:endParaRPr lang="ru-RU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3835" marR="83835" marT="83835" marB="83835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>
                          <a:effectLst/>
                        </a:rPr>
                        <a:t>0</a:t>
                      </a:r>
                      <a:r>
                        <a:rPr lang="en-US" sz="1200" kern="100">
                          <a:effectLst/>
                          <a:latin typeface="Nunito Sans"/>
                        </a:rPr>
                        <a:t>x</a:t>
                      </a:r>
                      <a:r>
                        <a:rPr lang="ru-RU" sz="1200" kern="100">
                          <a:effectLst/>
                        </a:rPr>
                        <a:t>0</a:t>
                      </a:r>
                      <a:endParaRPr lang="ru-RU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3835" marR="83835" marT="83835" marB="83835"/>
                </a:tc>
                <a:tc>
                  <a:txBody>
                    <a:bodyPr/>
                    <a:lstStyle/>
                    <a:p>
                      <a:pPr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 err="1">
                          <a:effectLst/>
                        </a:rPr>
                        <a:t>rd</a:t>
                      </a:r>
                      <a:r>
                        <a:rPr lang="ru-RU" sz="1200" kern="100" dirty="0">
                          <a:effectLst/>
                        </a:rPr>
                        <a:t> = rs1 + </a:t>
                      </a:r>
                      <a:r>
                        <a:rPr lang="ru-RU" sz="1200" kern="100" dirty="0" err="1">
                          <a:effectLst/>
                        </a:rPr>
                        <a:t>imm</a:t>
                      </a:r>
                      <a:endParaRPr lang="ru-RU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3835" marR="83835" marT="83835" marB="83835"/>
                </a:tc>
                <a:extLst>
                  <a:ext uri="{0D108BD9-81ED-4DB2-BD59-A6C34878D82A}">
                    <a16:rowId xmlns:a16="http://schemas.microsoft.com/office/drawing/2014/main" val="399211572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2471ECC3-B5D0-B69E-46BC-066D024A9B00}"/>
              </a:ext>
            </a:extLst>
          </p:cNvPr>
          <p:cNvSpPr txBox="1"/>
          <p:nvPr/>
        </p:nvSpPr>
        <p:spPr>
          <a:xfrm>
            <a:off x="10354249" y="3993896"/>
            <a:ext cx="25359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Nunito Sans" pitchFamily="2" charset="-52"/>
              </a:rPr>
              <a:t>0</a:t>
            </a:r>
            <a:endParaRPr lang="ru-RU" sz="900" dirty="0">
              <a:latin typeface="Nunito Sans" pitchFamily="2" charset="-52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7F796F2-F2D2-4BD0-9975-2C00F65C9B89}"/>
              </a:ext>
            </a:extLst>
          </p:cNvPr>
          <p:cNvSpPr txBox="1"/>
          <p:nvPr/>
        </p:nvSpPr>
        <p:spPr>
          <a:xfrm>
            <a:off x="8267036" y="3987266"/>
            <a:ext cx="25359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Nunito Sans" pitchFamily="2" charset="-52"/>
              </a:rPr>
              <a:t>6</a:t>
            </a:r>
            <a:endParaRPr lang="ru-RU" sz="900" dirty="0">
              <a:latin typeface="Nunito Sans" pitchFamily="2" charset="-52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2E873A8-C8D3-DDB4-AF37-F0FD9586B7F3}"/>
              </a:ext>
            </a:extLst>
          </p:cNvPr>
          <p:cNvSpPr txBox="1"/>
          <p:nvPr/>
        </p:nvSpPr>
        <p:spPr>
          <a:xfrm>
            <a:off x="8140238" y="3988382"/>
            <a:ext cx="25359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Nunito Sans" pitchFamily="2" charset="-52"/>
              </a:rPr>
              <a:t>7</a:t>
            </a:r>
            <a:endParaRPr lang="ru-RU" sz="900" dirty="0">
              <a:latin typeface="Nunito Sans" pitchFamily="2" charset="-52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D5D2DA6-ADEA-53AF-972B-DF4229A1CCC5}"/>
              </a:ext>
            </a:extLst>
          </p:cNvPr>
          <p:cNvSpPr txBox="1"/>
          <p:nvPr/>
        </p:nvSpPr>
        <p:spPr>
          <a:xfrm>
            <a:off x="6837507" y="3993896"/>
            <a:ext cx="32252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Nunito Sans" pitchFamily="2" charset="-52"/>
              </a:rPr>
              <a:t>11</a:t>
            </a:r>
            <a:endParaRPr lang="ru-RU" sz="900" dirty="0">
              <a:latin typeface="Nunito Sans" pitchFamily="2" charset="-52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BB0FE82-C34A-F6DD-4969-E15080022221}"/>
              </a:ext>
            </a:extLst>
          </p:cNvPr>
          <p:cNvSpPr txBox="1"/>
          <p:nvPr/>
        </p:nvSpPr>
        <p:spPr>
          <a:xfrm>
            <a:off x="6632306" y="3993896"/>
            <a:ext cx="32252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Nunito Sans" pitchFamily="2" charset="-52"/>
              </a:rPr>
              <a:t>12</a:t>
            </a:r>
            <a:endParaRPr lang="ru-RU" sz="900" dirty="0">
              <a:latin typeface="Nunito Sans" pitchFamily="2" charset="-52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0678F61-C14A-C0F5-931D-BB707412C968}"/>
              </a:ext>
            </a:extLst>
          </p:cNvPr>
          <p:cNvSpPr txBox="1"/>
          <p:nvPr/>
        </p:nvSpPr>
        <p:spPr>
          <a:xfrm>
            <a:off x="6104581" y="3987266"/>
            <a:ext cx="32252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Nunito Sans" pitchFamily="2" charset="-52"/>
              </a:rPr>
              <a:t>14</a:t>
            </a:r>
            <a:endParaRPr lang="ru-RU" sz="900" dirty="0">
              <a:latin typeface="Nunito Sans" pitchFamily="2" charset="-52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9739945-0929-B8AC-5AAF-E10EF0A7BC8A}"/>
              </a:ext>
            </a:extLst>
          </p:cNvPr>
          <p:cNvSpPr txBox="1"/>
          <p:nvPr/>
        </p:nvSpPr>
        <p:spPr>
          <a:xfrm>
            <a:off x="5890806" y="3987266"/>
            <a:ext cx="32252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Nunito Sans" pitchFamily="2" charset="-52"/>
              </a:rPr>
              <a:t>15</a:t>
            </a:r>
            <a:endParaRPr lang="ru-RU" sz="900" dirty="0">
              <a:latin typeface="Nunito Sans" pitchFamily="2" charset="-52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CDFEA15-D18D-4E2E-94B2-27738A14EE42}"/>
              </a:ext>
            </a:extLst>
          </p:cNvPr>
          <p:cNvSpPr txBox="1"/>
          <p:nvPr/>
        </p:nvSpPr>
        <p:spPr>
          <a:xfrm>
            <a:off x="4671891" y="3987266"/>
            <a:ext cx="32252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Nunito Sans" pitchFamily="2" charset="-52"/>
              </a:rPr>
              <a:t>19</a:t>
            </a:r>
            <a:endParaRPr lang="ru-RU" sz="900" dirty="0">
              <a:latin typeface="Nunito Sans" pitchFamily="2" charset="-52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D4B6883-4C06-4AB9-9D0A-A12E3206F06C}"/>
              </a:ext>
            </a:extLst>
          </p:cNvPr>
          <p:cNvSpPr txBox="1"/>
          <p:nvPr/>
        </p:nvSpPr>
        <p:spPr>
          <a:xfrm>
            <a:off x="4466690" y="3993840"/>
            <a:ext cx="32252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Nunito Sans" pitchFamily="2" charset="-52"/>
              </a:rPr>
              <a:t>20</a:t>
            </a:r>
            <a:endParaRPr lang="ru-RU" sz="900" dirty="0">
              <a:latin typeface="Nunito Sans" pitchFamily="2" charset="-52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CA5ED13-708C-8D69-483F-AF8D36634C50}"/>
              </a:ext>
            </a:extLst>
          </p:cNvPr>
          <p:cNvSpPr txBox="1"/>
          <p:nvPr/>
        </p:nvSpPr>
        <p:spPr>
          <a:xfrm>
            <a:off x="1063299" y="3987899"/>
            <a:ext cx="32252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Nunito Sans" pitchFamily="2" charset="-52"/>
              </a:rPr>
              <a:t>31</a:t>
            </a:r>
            <a:endParaRPr lang="ru-RU" sz="900" dirty="0">
              <a:latin typeface="Nunito Sans" pitchFamily="2" charset="-52"/>
            </a:endParaRPr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28D86049-F505-457C-0F7C-F42A94995054}"/>
              </a:ext>
            </a:extLst>
          </p:cNvPr>
          <p:cNvSpPr/>
          <p:nvPr/>
        </p:nvSpPr>
        <p:spPr>
          <a:xfrm>
            <a:off x="8329541" y="4201554"/>
            <a:ext cx="2160000" cy="261609"/>
          </a:xfrm>
          <a:prstGeom prst="rect">
            <a:avLst/>
          </a:prstGeom>
          <a:solidFill>
            <a:srgbClr val="FFE9A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Nunito Sans" pitchFamily="2" charset="-52"/>
              </a:rPr>
              <a:t>opcode</a:t>
            </a:r>
            <a:endParaRPr lang="ru-RU" sz="1200" dirty="0">
              <a:solidFill>
                <a:schemeClr val="tx1"/>
              </a:solidFill>
              <a:latin typeface="Nunito Sans" pitchFamily="2" charset="-52"/>
            </a:endParaRPr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041F3389-31C0-3E11-9917-BF785FA88071}"/>
              </a:ext>
            </a:extLst>
          </p:cNvPr>
          <p:cNvSpPr/>
          <p:nvPr/>
        </p:nvSpPr>
        <p:spPr>
          <a:xfrm>
            <a:off x="6891431" y="4201554"/>
            <a:ext cx="1440000" cy="261609"/>
          </a:xfrm>
          <a:prstGeom prst="rect">
            <a:avLst/>
          </a:prstGeom>
          <a:solidFill>
            <a:srgbClr val="FFE9A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  <a:latin typeface="Nunito Sans" pitchFamily="2" charset="-52"/>
              </a:rPr>
              <a:t>rd</a:t>
            </a:r>
            <a:endParaRPr lang="ru-RU" sz="1200" dirty="0">
              <a:solidFill>
                <a:schemeClr val="tx1"/>
              </a:solidFill>
              <a:latin typeface="Nunito Sans" pitchFamily="2" charset="-52"/>
            </a:endParaRPr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0C29210D-903E-76C8-4374-29C2493DFFEB}"/>
              </a:ext>
            </a:extLst>
          </p:cNvPr>
          <p:cNvSpPr/>
          <p:nvPr/>
        </p:nvSpPr>
        <p:spPr>
          <a:xfrm>
            <a:off x="6171431" y="4201554"/>
            <a:ext cx="720000" cy="261609"/>
          </a:xfrm>
          <a:prstGeom prst="rect">
            <a:avLst/>
          </a:prstGeom>
          <a:solidFill>
            <a:srgbClr val="FFE9A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Nunito Sans" pitchFamily="2" charset="-52"/>
              </a:rPr>
              <a:t>funct3</a:t>
            </a:r>
            <a:endParaRPr lang="ru-RU" sz="1200" dirty="0">
              <a:solidFill>
                <a:schemeClr val="tx1"/>
              </a:solidFill>
              <a:latin typeface="Nunito Sans" pitchFamily="2" charset="-52"/>
            </a:endParaRPr>
          </a:p>
        </p:txBody>
      </p: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A1371ED6-FE32-A718-9D2D-518FF933EECA}"/>
              </a:ext>
            </a:extLst>
          </p:cNvPr>
          <p:cNvSpPr/>
          <p:nvPr/>
        </p:nvSpPr>
        <p:spPr>
          <a:xfrm>
            <a:off x="4733321" y="4201554"/>
            <a:ext cx="1440000" cy="261609"/>
          </a:xfrm>
          <a:prstGeom prst="rect">
            <a:avLst/>
          </a:prstGeom>
          <a:solidFill>
            <a:srgbClr val="FFE9A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Nunito Sans" pitchFamily="2" charset="-52"/>
              </a:rPr>
              <a:t>rs1</a:t>
            </a:r>
            <a:endParaRPr lang="ru-RU" sz="1200" dirty="0">
              <a:solidFill>
                <a:schemeClr val="tx1"/>
              </a:solidFill>
              <a:latin typeface="Nunito Sans" pitchFamily="2" charset="-52"/>
            </a:endParaRPr>
          </a:p>
        </p:txBody>
      </p: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5D6DF390-0C6A-9AD0-2B75-3D739D7F6752}"/>
              </a:ext>
            </a:extLst>
          </p:cNvPr>
          <p:cNvSpPr/>
          <p:nvPr/>
        </p:nvSpPr>
        <p:spPr>
          <a:xfrm>
            <a:off x="1133321" y="4201555"/>
            <a:ext cx="3600000" cy="261609"/>
          </a:xfrm>
          <a:prstGeom prst="rect">
            <a:avLst/>
          </a:prstGeom>
          <a:solidFill>
            <a:srgbClr val="FFE9A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  <a:latin typeface="Nunito Sans" pitchFamily="2" charset="-52"/>
              </a:rPr>
              <a:t>imm</a:t>
            </a:r>
            <a:r>
              <a:rPr lang="en-US" sz="1200" dirty="0">
                <a:solidFill>
                  <a:schemeClr val="tx1"/>
                </a:solidFill>
                <a:latin typeface="Nunito Sans" pitchFamily="2" charset="-52"/>
              </a:rPr>
              <a:t>[11:0]</a:t>
            </a:r>
            <a:endParaRPr lang="ru-RU" sz="1200" dirty="0">
              <a:solidFill>
                <a:schemeClr val="tx1"/>
              </a:solidFill>
              <a:latin typeface="Nunito Sans" pitchFamily="2" charset="-52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803BEE5-78ED-ADDD-3BD9-C27EC2BB3E32}"/>
              </a:ext>
            </a:extLst>
          </p:cNvPr>
          <p:cNvSpPr txBox="1"/>
          <p:nvPr/>
        </p:nvSpPr>
        <p:spPr>
          <a:xfrm>
            <a:off x="5217348" y="2537324"/>
            <a:ext cx="379189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ru-RU"/>
            </a:defPPr>
            <a:lvl1pPr>
              <a:defRPr sz="1400">
                <a:solidFill>
                  <a:srgbClr val="0000FF"/>
                </a:solidFill>
                <a:latin typeface="Consolas" panose="020B0609020204030204" pitchFamily="49" charset="0"/>
              </a:defRPr>
            </a:lvl1pPr>
          </a:lstStyle>
          <a:p>
            <a:r>
              <a:rPr lang="en-US" dirty="0"/>
              <a:t>00000101 11010000 00001000 10010011</a:t>
            </a:r>
            <a:endParaRPr lang="ru-RU" dirty="0"/>
          </a:p>
        </p:txBody>
      </p:sp>
      <p:sp>
        <p:nvSpPr>
          <p:cNvPr id="31" name="Правая фигурная скобка 30">
            <a:extLst>
              <a:ext uri="{FF2B5EF4-FFF2-40B4-BE49-F238E27FC236}">
                <a16:creationId xmlns:a16="http://schemas.microsoft.com/office/drawing/2014/main" id="{6E08FDAD-BB77-88BC-E2A5-825EFBE9699A}"/>
              </a:ext>
            </a:extLst>
          </p:cNvPr>
          <p:cNvSpPr/>
          <p:nvPr/>
        </p:nvSpPr>
        <p:spPr>
          <a:xfrm rot="5400000">
            <a:off x="8323412" y="2544685"/>
            <a:ext cx="161945" cy="679130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28009D9-4029-CEE4-A94B-E36531B0ED93}"/>
              </a:ext>
            </a:extLst>
          </p:cNvPr>
          <p:cNvSpPr txBox="1"/>
          <p:nvPr/>
        </p:nvSpPr>
        <p:spPr>
          <a:xfrm>
            <a:off x="8098783" y="2913479"/>
            <a:ext cx="6498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opcode</a:t>
            </a:r>
            <a:endParaRPr lang="ru-RU" sz="1200" dirty="0"/>
          </a:p>
        </p:txBody>
      </p:sp>
      <p:sp>
        <p:nvSpPr>
          <p:cNvPr id="33" name="Правая фигурная скобка 32">
            <a:extLst>
              <a:ext uri="{FF2B5EF4-FFF2-40B4-BE49-F238E27FC236}">
                <a16:creationId xmlns:a16="http://schemas.microsoft.com/office/drawing/2014/main" id="{62C54FE8-1911-5EBC-FC83-B2B03E82A886}"/>
              </a:ext>
            </a:extLst>
          </p:cNvPr>
          <p:cNvSpPr/>
          <p:nvPr/>
        </p:nvSpPr>
        <p:spPr>
          <a:xfrm rot="5400000">
            <a:off x="7692415" y="2597183"/>
            <a:ext cx="161945" cy="573479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CA27F16-60BB-758A-3BB6-73D4525AE556}"/>
              </a:ext>
            </a:extLst>
          </p:cNvPr>
          <p:cNvSpPr txBox="1"/>
          <p:nvPr/>
        </p:nvSpPr>
        <p:spPr>
          <a:xfrm>
            <a:off x="7595081" y="2911032"/>
            <a:ext cx="3155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rd</a:t>
            </a:r>
            <a:endParaRPr lang="ru-RU" sz="1200" dirty="0"/>
          </a:p>
        </p:txBody>
      </p:sp>
      <p:sp>
        <p:nvSpPr>
          <p:cNvPr id="35" name="Правая фигурная скобка 34">
            <a:extLst>
              <a:ext uri="{FF2B5EF4-FFF2-40B4-BE49-F238E27FC236}">
                <a16:creationId xmlns:a16="http://schemas.microsoft.com/office/drawing/2014/main" id="{53E1ED03-826F-B993-B1F3-FFEAEF6E2579}"/>
              </a:ext>
            </a:extLst>
          </p:cNvPr>
          <p:cNvSpPr/>
          <p:nvPr/>
        </p:nvSpPr>
        <p:spPr>
          <a:xfrm rot="5400000">
            <a:off x="7238641" y="2732841"/>
            <a:ext cx="161945" cy="319168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A815B8C-CDCF-A05C-C96D-99DF1CA91B97}"/>
              </a:ext>
            </a:extLst>
          </p:cNvPr>
          <p:cNvSpPr txBox="1"/>
          <p:nvPr/>
        </p:nvSpPr>
        <p:spPr>
          <a:xfrm>
            <a:off x="7036104" y="2919534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funct3</a:t>
            </a:r>
            <a:endParaRPr lang="ru-RU" sz="1200" dirty="0"/>
          </a:p>
        </p:txBody>
      </p:sp>
      <p:sp>
        <p:nvSpPr>
          <p:cNvPr id="38" name="Правая фигурная скобка 37">
            <a:extLst>
              <a:ext uri="{FF2B5EF4-FFF2-40B4-BE49-F238E27FC236}">
                <a16:creationId xmlns:a16="http://schemas.microsoft.com/office/drawing/2014/main" id="{2D5D097A-6D9D-7B59-C8EC-19FE751E0961}"/>
              </a:ext>
            </a:extLst>
          </p:cNvPr>
          <p:cNvSpPr/>
          <p:nvPr/>
        </p:nvSpPr>
        <p:spPr>
          <a:xfrm rot="5400000">
            <a:off x="6794954" y="2618357"/>
            <a:ext cx="161945" cy="559730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4935E2D-124C-370D-9D95-950964ECF579}"/>
              </a:ext>
            </a:extLst>
          </p:cNvPr>
          <p:cNvSpPr txBox="1"/>
          <p:nvPr/>
        </p:nvSpPr>
        <p:spPr>
          <a:xfrm>
            <a:off x="6687222" y="2919137"/>
            <a:ext cx="3743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rs1</a:t>
            </a:r>
            <a:endParaRPr lang="ru-RU" sz="1200" dirty="0"/>
          </a:p>
        </p:txBody>
      </p:sp>
      <p:sp>
        <p:nvSpPr>
          <p:cNvPr id="40" name="Правая фигурная скобка 39">
            <a:extLst>
              <a:ext uri="{FF2B5EF4-FFF2-40B4-BE49-F238E27FC236}">
                <a16:creationId xmlns:a16="http://schemas.microsoft.com/office/drawing/2014/main" id="{64B8A733-EB14-BE4D-DB11-8AFD625AFD38}"/>
              </a:ext>
            </a:extLst>
          </p:cNvPr>
          <p:cNvSpPr/>
          <p:nvPr/>
        </p:nvSpPr>
        <p:spPr>
          <a:xfrm rot="5400000">
            <a:off x="5868427" y="2259011"/>
            <a:ext cx="161945" cy="1278423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A9EF615-A1E9-9E9D-4E1D-4EA814DB5B78}"/>
              </a:ext>
            </a:extLst>
          </p:cNvPr>
          <p:cNvSpPr txBox="1"/>
          <p:nvPr/>
        </p:nvSpPr>
        <p:spPr>
          <a:xfrm>
            <a:off x="5725132" y="2923834"/>
            <a:ext cx="4667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imm</a:t>
            </a:r>
            <a:endParaRPr lang="ru-RU" sz="1200" dirty="0"/>
          </a:p>
        </p:txBody>
      </p:sp>
      <p:sp>
        <p:nvSpPr>
          <p:cNvPr id="43" name="Правая фигурная скобка 42">
            <a:extLst>
              <a:ext uri="{FF2B5EF4-FFF2-40B4-BE49-F238E27FC236}">
                <a16:creationId xmlns:a16="http://schemas.microsoft.com/office/drawing/2014/main" id="{2686BEC5-7D6D-4A74-2585-26F2C92ABD80}"/>
              </a:ext>
            </a:extLst>
          </p:cNvPr>
          <p:cNvSpPr/>
          <p:nvPr/>
        </p:nvSpPr>
        <p:spPr>
          <a:xfrm rot="16200000">
            <a:off x="9328857" y="2777464"/>
            <a:ext cx="161945" cy="2159426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45" name="Прямая со стрелкой 44">
            <a:extLst>
              <a:ext uri="{FF2B5EF4-FFF2-40B4-BE49-F238E27FC236}">
                <a16:creationId xmlns:a16="http://schemas.microsoft.com/office/drawing/2014/main" id="{C777090A-0AB3-340C-BB22-7C0F02FD13B6}"/>
              </a:ext>
            </a:extLst>
          </p:cNvPr>
          <p:cNvCxnSpPr>
            <a:stCxn id="43" idx="1"/>
          </p:cNvCxnSpPr>
          <p:nvPr/>
        </p:nvCxnSpPr>
        <p:spPr>
          <a:xfrm flipH="1" flipV="1">
            <a:off x="8572500" y="3188031"/>
            <a:ext cx="837330" cy="5881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Прямоугольник: скругленные углы 45">
            <a:extLst>
              <a:ext uri="{FF2B5EF4-FFF2-40B4-BE49-F238E27FC236}">
                <a16:creationId xmlns:a16="http://schemas.microsoft.com/office/drawing/2014/main" id="{EE392370-1A75-F6E3-6465-F6B8DBE2C8D8}"/>
              </a:ext>
            </a:extLst>
          </p:cNvPr>
          <p:cNvSpPr/>
          <p:nvPr/>
        </p:nvSpPr>
        <p:spPr>
          <a:xfrm>
            <a:off x="4994415" y="5400675"/>
            <a:ext cx="730717" cy="270552"/>
          </a:xfrm>
          <a:prstGeom prst="round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7" name="Прямоугольник: скругленные углы 46">
            <a:extLst>
              <a:ext uri="{FF2B5EF4-FFF2-40B4-BE49-F238E27FC236}">
                <a16:creationId xmlns:a16="http://schemas.microsoft.com/office/drawing/2014/main" id="{3670C5E5-9B3F-583A-AF34-8824A8091FAF}"/>
              </a:ext>
            </a:extLst>
          </p:cNvPr>
          <p:cNvSpPr/>
          <p:nvPr/>
        </p:nvSpPr>
        <p:spPr>
          <a:xfrm>
            <a:off x="8074291" y="2552948"/>
            <a:ext cx="664288" cy="270552"/>
          </a:xfrm>
          <a:prstGeom prst="round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0" name="Правая фигурная скобка 49">
            <a:extLst>
              <a:ext uri="{FF2B5EF4-FFF2-40B4-BE49-F238E27FC236}">
                <a16:creationId xmlns:a16="http://schemas.microsoft.com/office/drawing/2014/main" id="{518056AD-5F47-05DA-FA58-DC3D0BF3A602}"/>
              </a:ext>
            </a:extLst>
          </p:cNvPr>
          <p:cNvSpPr/>
          <p:nvPr/>
        </p:nvSpPr>
        <p:spPr>
          <a:xfrm rot="16200000">
            <a:off x="7529514" y="3138121"/>
            <a:ext cx="161945" cy="1438112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51" name="Прямая со стрелкой 50">
            <a:extLst>
              <a:ext uri="{FF2B5EF4-FFF2-40B4-BE49-F238E27FC236}">
                <a16:creationId xmlns:a16="http://schemas.microsoft.com/office/drawing/2014/main" id="{F4916E33-0F08-33F3-55FE-BD4F1B13475F}"/>
              </a:ext>
            </a:extLst>
          </p:cNvPr>
          <p:cNvCxnSpPr>
            <a:cxnSpLocks/>
            <a:stCxn id="50" idx="1"/>
            <a:endCxn id="34" idx="2"/>
          </p:cNvCxnSpPr>
          <p:nvPr/>
        </p:nvCxnSpPr>
        <p:spPr>
          <a:xfrm flipV="1">
            <a:off x="7610487" y="3188031"/>
            <a:ext cx="142394" cy="5881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Прямоугольник: скругленные углы 53">
            <a:extLst>
              <a:ext uri="{FF2B5EF4-FFF2-40B4-BE49-F238E27FC236}">
                <a16:creationId xmlns:a16="http://schemas.microsoft.com/office/drawing/2014/main" id="{2B36888B-DD9A-BA2B-6A64-217DF03A167F}"/>
              </a:ext>
            </a:extLst>
          </p:cNvPr>
          <p:cNvSpPr/>
          <p:nvPr/>
        </p:nvSpPr>
        <p:spPr>
          <a:xfrm>
            <a:off x="7486648" y="2552868"/>
            <a:ext cx="573479" cy="270552"/>
          </a:xfrm>
          <a:prstGeom prst="round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5" name="Прямоугольник: скругленные углы 54">
            <a:extLst>
              <a:ext uri="{FF2B5EF4-FFF2-40B4-BE49-F238E27FC236}">
                <a16:creationId xmlns:a16="http://schemas.microsoft.com/office/drawing/2014/main" id="{C6D39A26-50A5-E6BB-76AB-ECE3960D70DF}"/>
              </a:ext>
            </a:extLst>
          </p:cNvPr>
          <p:cNvSpPr/>
          <p:nvPr/>
        </p:nvSpPr>
        <p:spPr>
          <a:xfrm>
            <a:off x="2228848" y="2735670"/>
            <a:ext cx="409577" cy="270552"/>
          </a:xfrm>
          <a:prstGeom prst="round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7" name="Правая фигурная скобка 56">
            <a:extLst>
              <a:ext uri="{FF2B5EF4-FFF2-40B4-BE49-F238E27FC236}">
                <a16:creationId xmlns:a16="http://schemas.microsoft.com/office/drawing/2014/main" id="{214A4AA0-5F7E-7C69-7AC9-0DCB39E4450A}"/>
              </a:ext>
            </a:extLst>
          </p:cNvPr>
          <p:cNvSpPr/>
          <p:nvPr/>
        </p:nvSpPr>
        <p:spPr>
          <a:xfrm rot="16200000">
            <a:off x="6453981" y="3502663"/>
            <a:ext cx="161945" cy="712957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58" name="Прямая со стрелкой 57">
            <a:extLst>
              <a:ext uri="{FF2B5EF4-FFF2-40B4-BE49-F238E27FC236}">
                <a16:creationId xmlns:a16="http://schemas.microsoft.com/office/drawing/2014/main" id="{7EFFA96A-520C-EB41-DB24-A2FA536E244C}"/>
              </a:ext>
            </a:extLst>
          </p:cNvPr>
          <p:cNvCxnSpPr>
            <a:cxnSpLocks/>
            <a:stCxn id="57" idx="1"/>
          </p:cNvCxnSpPr>
          <p:nvPr/>
        </p:nvCxnSpPr>
        <p:spPr>
          <a:xfrm flipV="1">
            <a:off x="6534954" y="3169156"/>
            <a:ext cx="620838" cy="6090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Правая фигурная скобка 59">
            <a:extLst>
              <a:ext uri="{FF2B5EF4-FFF2-40B4-BE49-F238E27FC236}">
                <a16:creationId xmlns:a16="http://schemas.microsoft.com/office/drawing/2014/main" id="{BF595E64-752C-1E92-91CB-85A6D51730EB}"/>
              </a:ext>
            </a:extLst>
          </p:cNvPr>
          <p:cNvSpPr/>
          <p:nvPr/>
        </p:nvSpPr>
        <p:spPr>
          <a:xfrm rot="16200000">
            <a:off x="5371405" y="3138993"/>
            <a:ext cx="161945" cy="1440000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1" name="Прямая со стрелкой 60">
            <a:extLst>
              <a:ext uri="{FF2B5EF4-FFF2-40B4-BE49-F238E27FC236}">
                <a16:creationId xmlns:a16="http://schemas.microsoft.com/office/drawing/2014/main" id="{7540EF10-3B69-1514-68CD-CC91BB03D5C8}"/>
              </a:ext>
            </a:extLst>
          </p:cNvPr>
          <p:cNvCxnSpPr>
            <a:cxnSpLocks/>
            <a:stCxn id="60" idx="1"/>
          </p:cNvCxnSpPr>
          <p:nvPr/>
        </p:nvCxnSpPr>
        <p:spPr>
          <a:xfrm flipV="1">
            <a:off x="5452378" y="3125027"/>
            <a:ext cx="1278423" cy="6529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Правая фигурная скобка 63">
            <a:extLst>
              <a:ext uri="{FF2B5EF4-FFF2-40B4-BE49-F238E27FC236}">
                <a16:creationId xmlns:a16="http://schemas.microsoft.com/office/drawing/2014/main" id="{DDF253B6-10FA-14F2-2B88-B6E55BD50F2D}"/>
              </a:ext>
            </a:extLst>
          </p:cNvPr>
          <p:cNvSpPr/>
          <p:nvPr/>
        </p:nvSpPr>
        <p:spPr>
          <a:xfrm rot="16200000">
            <a:off x="2861897" y="2077086"/>
            <a:ext cx="161945" cy="3561814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5" name="Прямая со стрелкой 64">
            <a:extLst>
              <a:ext uri="{FF2B5EF4-FFF2-40B4-BE49-F238E27FC236}">
                <a16:creationId xmlns:a16="http://schemas.microsoft.com/office/drawing/2014/main" id="{B0912577-521A-281B-071D-FEACE87E9F29}"/>
              </a:ext>
            </a:extLst>
          </p:cNvPr>
          <p:cNvCxnSpPr>
            <a:cxnSpLocks/>
            <a:stCxn id="64" idx="1"/>
          </p:cNvCxnSpPr>
          <p:nvPr/>
        </p:nvCxnSpPr>
        <p:spPr>
          <a:xfrm flipV="1">
            <a:off x="2942870" y="3169156"/>
            <a:ext cx="2835630" cy="6078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Прямоугольник: скругленные углы 66">
            <a:extLst>
              <a:ext uri="{FF2B5EF4-FFF2-40B4-BE49-F238E27FC236}">
                <a16:creationId xmlns:a16="http://schemas.microsoft.com/office/drawing/2014/main" id="{CAC65F86-993C-5FBA-B4C1-F4DABEE38D95}"/>
              </a:ext>
            </a:extLst>
          </p:cNvPr>
          <p:cNvSpPr/>
          <p:nvPr/>
        </p:nvSpPr>
        <p:spPr>
          <a:xfrm>
            <a:off x="5934681" y="5398608"/>
            <a:ext cx="374973" cy="270552"/>
          </a:xfrm>
          <a:prstGeom prst="round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8" name="Прямоугольник: скругленные углы 67">
            <a:extLst>
              <a:ext uri="{FF2B5EF4-FFF2-40B4-BE49-F238E27FC236}">
                <a16:creationId xmlns:a16="http://schemas.microsoft.com/office/drawing/2014/main" id="{75C73738-AD7B-49EC-DDCC-F2A3E86892D0}"/>
              </a:ext>
            </a:extLst>
          </p:cNvPr>
          <p:cNvSpPr/>
          <p:nvPr/>
        </p:nvSpPr>
        <p:spPr>
          <a:xfrm>
            <a:off x="7185931" y="2556457"/>
            <a:ext cx="281723" cy="270552"/>
          </a:xfrm>
          <a:prstGeom prst="round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9" name="Прямоугольник: скругленные углы 68">
            <a:extLst>
              <a:ext uri="{FF2B5EF4-FFF2-40B4-BE49-F238E27FC236}">
                <a16:creationId xmlns:a16="http://schemas.microsoft.com/office/drawing/2014/main" id="{0076512A-DAE5-FFDB-91D7-7912A128C4DA}"/>
              </a:ext>
            </a:extLst>
          </p:cNvPr>
          <p:cNvSpPr/>
          <p:nvPr/>
        </p:nvSpPr>
        <p:spPr>
          <a:xfrm>
            <a:off x="6590474" y="2560077"/>
            <a:ext cx="590765" cy="270552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0" name="Прямоугольник: скругленные углы 69">
            <a:extLst>
              <a:ext uri="{FF2B5EF4-FFF2-40B4-BE49-F238E27FC236}">
                <a16:creationId xmlns:a16="http://schemas.microsoft.com/office/drawing/2014/main" id="{F2085685-EDE1-5E83-02A7-DEE342318759}"/>
              </a:ext>
            </a:extLst>
          </p:cNvPr>
          <p:cNvSpPr/>
          <p:nvPr/>
        </p:nvSpPr>
        <p:spPr>
          <a:xfrm>
            <a:off x="2752618" y="2730007"/>
            <a:ext cx="275595" cy="270552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1" name="Прямоугольник: скругленные углы 70">
            <a:extLst>
              <a:ext uri="{FF2B5EF4-FFF2-40B4-BE49-F238E27FC236}">
                <a16:creationId xmlns:a16="http://schemas.microsoft.com/office/drawing/2014/main" id="{965BD945-2BD3-670E-5239-38E11B845754}"/>
              </a:ext>
            </a:extLst>
          </p:cNvPr>
          <p:cNvSpPr/>
          <p:nvPr/>
        </p:nvSpPr>
        <p:spPr>
          <a:xfrm>
            <a:off x="5316219" y="2559354"/>
            <a:ext cx="1266359" cy="270552"/>
          </a:xfrm>
          <a:prstGeom prst="round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2" name="Прямоугольник: скругленные углы 71">
            <a:extLst>
              <a:ext uri="{FF2B5EF4-FFF2-40B4-BE49-F238E27FC236}">
                <a16:creationId xmlns:a16="http://schemas.microsoft.com/office/drawing/2014/main" id="{C46AE0F1-192F-283A-8E53-A4770A7E2162}"/>
              </a:ext>
            </a:extLst>
          </p:cNvPr>
          <p:cNvSpPr/>
          <p:nvPr/>
        </p:nvSpPr>
        <p:spPr>
          <a:xfrm>
            <a:off x="3145855" y="2730007"/>
            <a:ext cx="275596" cy="270552"/>
          </a:xfrm>
          <a:prstGeom prst="round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85361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2" grpId="0"/>
      <p:bldP spid="23" grpId="0" animBg="1"/>
      <p:bldP spid="24" grpId="0" animBg="1"/>
      <p:bldP spid="25" grpId="0" animBg="1"/>
      <p:bldP spid="26" grpId="0" animBg="1"/>
      <p:bldP spid="27" grpId="0" animBg="1"/>
      <p:bldP spid="29" grpId="0"/>
      <p:bldP spid="31" grpId="0" animBg="1"/>
      <p:bldP spid="32" grpId="0"/>
      <p:bldP spid="33" grpId="0" animBg="1"/>
      <p:bldP spid="34" grpId="0"/>
      <p:bldP spid="35" grpId="0" animBg="1"/>
      <p:bldP spid="36" grpId="0"/>
      <p:bldP spid="38" grpId="0" animBg="1"/>
      <p:bldP spid="39" grpId="0"/>
      <p:bldP spid="40" grpId="0" animBg="1"/>
      <p:bldP spid="41" grpId="0"/>
      <p:bldP spid="43" grpId="0" animBg="1"/>
      <p:bldP spid="46" grpId="0" animBg="1"/>
      <p:bldP spid="47" grpId="0" animBg="1"/>
      <p:bldP spid="50" grpId="0" animBg="1"/>
      <p:bldP spid="54" grpId="0" animBg="1"/>
      <p:bldP spid="55" grpId="0" animBg="1"/>
      <p:bldP spid="57" grpId="0" animBg="1"/>
      <p:bldP spid="60" grpId="0" animBg="1"/>
      <p:bldP spid="64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" name="Таблица 27">
            <a:extLst>
              <a:ext uri="{FF2B5EF4-FFF2-40B4-BE49-F238E27FC236}">
                <a16:creationId xmlns:a16="http://schemas.microsoft.com/office/drawing/2014/main" id="{64F9CBBB-11CA-6EC1-4BF6-87D8599A98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1808126"/>
              </p:ext>
            </p:extLst>
          </p:nvPr>
        </p:nvGraphicFramePr>
        <p:xfrm>
          <a:off x="1133320" y="4953313"/>
          <a:ext cx="8691591" cy="96748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172581">
                  <a:extLst>
                    <a:ext uri="{9D8B030D-6E8A-4147-A177-3AD203B41FA5}">
                      <a16:colId xmlns:a16="http://schemas.microsoft.com/office/drawing/2014/main" val="220126767"/>
                    </a:ext>
                  </a:extLst>
                </a:gridCol>
                <a:gridCol w="1953928">
                  <a:extLst>
                    <a:ext uri="{9D8B030D-6E8A-4147-A177-3AD203B41FA5}">
                      <a16:colId xmlns:a16="http://schemas.microsoft.com/office/drawing/2014/main" val="1816332729"/>
                    </a:ext>
                  </a:extLst>
                </a:gridCol>
                <a:gridCol w="702644">
                  <a:extLst>
                    <a:ext uri="{9D8B030D-6E8A-4147-A177-3AD203B41FA5}">
                      <a16:colId xmlns:a16="http://schemas.microsoft.com/office/drawing/2014/main" val="3222312050"/>
                    </a:ext>
                  </a:extLst>
                </a:gridCol>
                <a:gridCol w="827773">
                  <a:extLst>
                    <a:ext uri="{9D8B030D-6E8A-4147-A177-3AD203B41FA5}">
                      <a16:colId xmlns:a16="http://schemas.microsoft.com/office/drawing/2014/main" val="411032797"/>
                    </a:ext>
                  </a:extLst>
                </a:gridCol>
                <a:gridCol w="654518">
                  <a:extLst>
                    <a:ext uri="{9D8B030D-6E8A-4147-A177-3AD203B41FA5}">
                      <a16:colId xmlns:a16="http://schemas.microsoft.com/office/drawing/2014/main" val="2103535833"/>
                    </a:ext>
                  </a:extLst>
                </a:gridCol>
                <a:gridCol w="3380147">
                  <a:extLst>
                    <a:ext uri="{9D8B030D-6E8A-4147-A177-3AD203B41FA5}">
                      <a16:colId xmlns:a16="http://schemas.microsoft.com/office/drawing/2014/main" val="159870427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050" kern="100" dirty="0">
                          <a:effectLst/>
                          <a:latin typeface="Nunito Sans" pitchFamily="2" charset="-52"/>
                        </a:rPr>
                        <a:t>Инструкция</a:t>
                      </a:r>
                      <a:endParaRPr lang="ru-RU" sz="1050" kern="100" dirty="0">
                        <a:effectLst/>
                        <a:latin typeface="Nunito Sans" pitchFamily="2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050" kern="100" dirty="0">
                          <a:effectLst/>
                          <a:latin typeface="Nunito Sans" pitchFamily="2" charset="-52"/>
                        </a:rPr>
                        <a:t>Тип</a:t>
                      </a:r>
                      <a:endParaRPr lang="ru-RU" sz="1050" kern="100" dirty="0">
                        <a:effectLst/>
                        <a:latin typeface="Nunito Sans" pitchFamily="2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050" kern="100" dirty="0">
                          <a:effectLst/>
                          <a:latin typeface="Nunito Sans" pitchFamily="2" charset="-52"/>
                        </a:rPr>
                        <a:t>Формат</a:t>
                      </a:r>
                      <a:endParaRPr lang="ru-RU" sz="1050" kern="100" dirty="0">
                        <a:effectLst/>
                        <a:latin typeface="Nunito Sans" pitchFamily="2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050" kern="100" dirty="0">
                          <a:effectLst/>
                          <a:latin typeface="Nunito Sans" pitchFamily="2" charset="-52"/>
                        </a:rPr>
                        <a:t>Код</a:t>
                      </a:r>
                      <a:endParaRPr lang="ru-RU" sz="1050" kern="100" dirty="0">
                        <a:effectLst/>
                        <a:latin typeface="Nunito Sans" pitchFamily="2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050" kern="100" dirty="0">
                          <a:effectLst/>
                          <a:latin typeface="Nunito Sans" pitchFamily="2" charset="-52"/>
                        </a:rPr>
                        <a:t>funct3</a:t>
                      </a:r>
                      <a:endParaRPr lang="ru-RU" sz="1050" kern="100" dirty="0">
                        <a:effectLst/>
                        <a:latin typeface="Nunito Sans" pitchFamily="2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050" kern="100" dirty="0">
                          <a:effectLst/>
                          <a:latin typeface="Nunito Sans" pitchFamily="2" charset="-52"/>
                        </a:rPr>
                        <a:t>Описание</a:t>
                      </a:r>
                      <a:endParaRPr lang="ru-RU" sz="1050" kern="100" dirty="0">
                        <a:effectLst/>
                        <a:latin typeface="Nunito Sans" pitchFamily="2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0" marR="95250" marT="95250" marB="95250"/>
                </a:tc>
                <a:extLst>
                  <a:ext uri="{0D108BD9-81ED-4DB2-BD59-A6C34878D82A}">
                    <a16:rowId xmlns:a16="http://schemas.microsoft.com/office/drawing/2014/main" val="3486936874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 err="1">
                          <a:effectLst/>
                          <a:latin typeface="Consolas" panose="020B0609020204030204" pitchFamily="49" charset="0"/>
                        </a:rPr>
                        <a:t>ecall</a:t>
                      </a:r>
                      <a:endParaRPr lang="ru-RU" sz="1400" kern="100" dirty="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0" marR="95250" marT="95250" marB="9525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>
                          <a:effectLst/>
                        </a:rPr>
                        <a:t>Environment Call</a:t>
                      </a:r>
                      <a:endParaRPr lang="ru-RU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0" marR="95250" marT="95250" marB="952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>
                          <a:effectLst/>
                        </a:rPr>
                        <a:t>I</a:t>
                      </a:r>
                      <a:endParaRPr lang="ru-RU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0" marR="95250" marT="95250" marB="952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>
                          <a:effectLst/>
                        </a:rPr>
                        <a:t>1110011</a:t>
                      </a:r>
                      <a:endParaRPr lang="ru-RU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0" marR="95250" marT="95250" marB="952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>
                          <a:effectLst/>
                        </a:rPr>
                        <a:t>0x0</a:t>
                      </a:r>
                      <a:endParaRPr lang="ru-RU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0" marR="95250" marT="95250" marB="9525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 err="1">
                          <a:effectLst/>
                        </a:rPr>
                        <a:t>imm</a:t>
                      </a:r>
                      <a:r>
                        <a:rPr lang="ru-RU" sz="1200" kern="100" dirty="0">
                          <a:effectLst/>
                        </a:rPr>
                        <a:t> = 0, </a:t>
                      </a:r>
                      <a:r>
                        <a:rPr lang="en-US" sz="1200" kern="100" dirty="0" err="1">
                          <a:effectLst/>
                        </a:rPr>
                        <a:t>rd</a:t>
                      </a:r>
                      <a:r>
                        <a:rPr lang="ru-RU" sz="1200" kern="100" dirty="0">
                          <a:effectLst/>
                        </a:rPr>
                        <a:t> = </a:t>
                      </a:r>
                      <a:r>
                        <a:rPr lang="en-US" sz="1200" kern="100" dirty="0" err="1">
                          <a:effectLst/>
                        </a:rPr>
                        <a:t>rs</a:t>
                      </a:r>
                      <a:r>
                        <a:rPr lang="ru-RU" sz="1200" kern="100" dirty="0">
                          <a:effectLst/>
                        </a:rPr>
                        <a:t>1 = 0, </a:t>
                      </a:r>
                    </a:p>
                    <a:p>
                      <a:pPr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>
                          <a:effectLst/>
                        </a:rPr>
                        <a:t>передать управление системе</a:t>
                      </a:r>
                      <a:endParaRPr lang="ru-RU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0" marR="95250" marT="95250" marB="95250"/>
                </a:tc>
                <a:extLst>
                  <a:ext uri="{0D108BD9-81ED-4DB2-BD59-A6C34878D82A}">
                    <a16:rowId xmlns:a16="http://schemas.microsoft.com/office/drawing/2014/main" val="1610940673"/>
                  </a:ext>
                </a:extLst>
              </a:tr>
            </a:tbl>
          </a:graphicData>
        </a:graphic>
      </p:graphicFrame>
      <p:sp>
        <p:nvSpPr>
          <p:cNvPr id="56" name="Прямоугольник 55">
            <a:extLst>
              <a:ext uri="{FF2B5EF4-FFF2-40B4-BE49-F238E27FC236}">
                <a16:creationId xmlns:a16="http://schemas.microsoft.com/office/drawing/2014/main" id="{E2404C5D-932A-819A-BB9F-B9267D3C2812}"/>
              </a:ext>
            </a:extLst>
          </p:cNvPr>
          <p:cNvSpPr/>
          <p:nvPr/>
        </p:nvSpPr>
        <p:spPr>
          <a:xfrm>
            <a:off x="904875" y="2966749"/>
            <a:ext cx="3561815" cy="230817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Номер слайда 5">
            <a:extLst>
              <a:ext uri="{FF2B5EF4-FFF2-40B4-BE49-F238E27FC236}">
                <a16:creationId xmlns:a16="http://schemas.microsoft.com/office/drawing/2014/main" id="{246FE44D-8ACA-4BFD-ADB0-B05A93FDA3CF}"/>
              </a:ext>
            </a:extLst>
          </p:cNvPr>
          <p:cNvSpPr txBox="1">
            <a:spLocks/>
          </p:cNvSpPr>
          <p:nvPr/>
        </p:nvSpPr>
        <p:spPr>
          <a:xfrm>
            <a:off x="10883900" y="6610350"/>
            <a:ext cx="682625" cy="247650"/>
          </a:xfrm>
          <a:prstGeom prst="rect">
            <a:avLst/>
          </a:prstGeom>
          <a:solidFill>
            <a:srgbClr val="F3F1F9">
              <a:alpha val="89804"/>
            </a:srgbClr>
          </a:solidFill>
        </p:spPr>
        <p:txBody>
          <a:bodyPr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8CD8CDE7-E2C6-4DFC-9859-BA19C2EE985E}" type="slidenum">
              <a:rPr lang="ru-RU" sz="1000" smtClean="0">
                <a:latin typeface="Nunito Sans" pitchFamily="2" charset="77"/>
              </a:rPr>
              <a:pPr algn="ctr"/>
              <a:t>18</a:t>
            </a:fld>
            <a:endParaRPr lang="ru-RU" sz="1000" dirty="0">
              <a:latin typeface="Nunito Sans" pitchFamily="2" charset="77"/>
            </a:endParaRPr>
          </a:p>
        </p:txBody>
      </p:sp>
      <p:cxnSp>
        <p:nvCxnSpPr>
          <p:cNvPr id="119" name="Straight Connector 81">
            <a:extLst>
              <a:ext uri="{FF2B5EF4-FFF2-40B4-BE49-F238E27FC236}">
                <a16:creationId xmlns:a16="http://schemas.microsoft.com/office/drawing/2014/main" id="{FB4331D3-6E92-F510-9CBB-B5AEA25C2B23}"/>
              </a:ext>
            </a:extLst>
          </p:cNvPr>
          <p:cNvCxnSpPr>
            <a:cxnSpLocks/>
          </p:cNvCxnSpPr>
          <p:nvPr/>
        </p:nvCxnSpPr>
        <p:spPr>
          <a:xfrm>
            <a:off x="608094" y="6381750"/>
            <a:ext cx="10960019" cy="0"/>
          </a:xfrm>
          <a:prstGeom prst="line">
            <a:avLst/>
          </a:prstGeom>
          <a:ln w="12700" cap="rnd">
            <a:solidFill>
              <a:srgbClr val="283272"/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CF0C995-B686-F7E0-851C-CFE0BB33E31D}"/>
              </a:ext>
            </a:extLst>
          </p:cNvPr>
          <p:cNvSpPr txBox="1"/>
          <p:nvPr/>
        </p:nvSpPr>
        <p:spPr>
          <a:xfrm>
            <a:off x="537071" y="396484"/>
            <a:ext cx="936055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R="0" lvl="0" indent="0" defTabSz="91417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u="none" strike="noStrike" cap="none" spc="0" normalizeH="0" baseline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 Light" pitchFamily="2" charset="77"/>
              </a:defRPr>
            </a:lvl1pPr>
          </a:lstStyle>
          <a:p>
            <a:r>
              <a:rPr lang="ru-RU" sz="1100" dirty="0">
                <a:solidFill>
                  <a:srgbClr val="283272"/>
                </a:solidFill>
                <a:latin typeface="Nunito Sans Light" pitchFamily="2" charset="77"/>
              </a:rPr>
              <a:t>Основы программирования на языке Assembler под архитектуру RISC-V</a:t>
            </a:r>
            <a:endParaRPr lang="ru-RU" sz="11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F45C107-0974-9033-38A0-AE7F67E9B8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9729276" y="484607"/>
            <a:ext cx="1837249" cy="50106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42CEA1D-09FC-848D-6E67-3B919F678E69}"/>
              </a:ext>
            </a:extLst>
          </p:cNvPr>
          <p:cNvSpPr txBox="1"/>
          <p:nvPr/>
        </p:nvSpPr>
        <p:spPr>
          <a:xfrm>
            <a:off x="548065" y="605732"/>
            <a:ext cx="15760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ru-RU"/>
            </a:defPPr>
            <a:lvl1pPr marR="0" lvl="0" indent="0" defTabSz="91417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u="none" strike="noStrike" cap="none" spc="0" normalizeH="0" baseline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" pitchFamily="2" charset="77"/>
              </a:defRPr>
            </a:lvl1pPr>
          </a:lstStyle>
          <a:p>
            <a:pPr marL="0" marR="0" lvl="0" indent="0" algn="l" defTabSz="9141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1" u="none" strike="noStrike" kern="1200" cap="none" spc="0" normalizeH="0" baseline="0" noProof="0" dirty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" pitchFamily="2" charset="77"/>
              </a:rPr>
              <a:t>Пример</a:t>
            </a:r>
            <a:r>
              <a:rPr kumimoji="0" lang="en-US" sz="2000" b="1" u="none" strike="noStrike" kern="1200" cap="none" spc="0" normalizeH="0" baseline="0" noProof="0" dirty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" pitchFamily="2" charset="77"/>
              </a:rPr>
              <a:t> (2)</a:t>
            </a:r>
            <a:endParaRPr kumimoji="0" lang="ru-RU" sz="2000" b="1" u="none" strike="noStrike" kern="1200" cap="none" spc="0" normalizeH="0" baseline="0" noProof="0" dirty="0">
              <a:ln>
                <a:noFill/>
              </a:ln>
              <a:solidFill>
                <a:srgbClr val="283272"/>
              </a:solidFill>
              <a:effectLst/>
              <a:uLnTx/>
              <a:uFillTx/>
              <a:latin typeface="Nunito Sans" pitchFamily="2" charset="7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CBAB3F-4605-6172-4703-F8ECA9CC490E}"/>
              </a:ext>
            </a:extLst>
          </p:cNvPr>
          <p:cNvSpPr txBox="1"/>
          <p:nvPr/>
        </p:nvSpPr>
        <p:spPr>
          <a:xfrm>
            <a:off x="1133321" y="1860658"/>
            <a:ext cx="236676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ru-RU"/>
            </a:defPPr>
            <a:lvl1pPr>
              <a:defRPr sz="1400">
                <a:solidFill>
                  <a:srgbClr val="0000FF"/>
                </a:solidFill>
                <a:latin typeface="Consolas" panose="020B0609020204030204" pitchFamily="49" charset="0"/>
              </a:defRPr>
            </a:lvl1pPr>
          </a:lstStyle>
          <a:p>
            <a:r>
              <a:rPr lang="en-US" dirty="0"/>
              <a:t>.text </a:t>
            </a:r>
            <a:endParaRPr lang="ru-RU" dirty="0"/>
          </a:p>
          <a:p>
            <a:r>
              <a:rPr lang="en-US" dirty="0"/>
              <a:t>.</a:t>
            </a:r>
            <a:r>
              <a:rPr lang="en-US" dirty="0" err="1"/>
              <a:t>globl</a:t>
            </a:r>
            <a:r>
              <a:rPr lang="en-US" dirty="0"/>
              <a:t> </a:t>
            </a:r>
            <a:r>
              <a:rPr lang="en-US" dirty="0">
                <a:solidFill>
                  <a:schemeClr val="tx1"/>
                </a:solidFill>
              </a:rPr>
              <a:t>_start</a:t>
            </a:r>
            <a:endParaRPr lang="ru-RU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_start:</a:t>
            </a:r>
            <a:endParaRPr lang="ru-RU" dirty="0">
              <a:solidFill>
                <a:schemeClr val="tx1"/>
              </a:solidFill>
            </a:endParaRPr>
          </a:p>
          <a:p>
            <a:r>
              <a:rPr lang="en-US" dirty="0"/>
              <a:t>      </a:t>
            </a:r>
            <a:r>
              <a:rPr lang="en-US" dirty="0" err="1"/>
              <a:t>addi</a:t>
            </a:r>
            <a:r>
              <a:rPr lang="en-US" dirty="0"/>
              <a:t> </a:t>
            </a:r>
            <a:r>
              <a:rPr lang="en-US" dirty="0">
                <a:solidFill>
                  <a:schemeClr val="tx1"/>
                </a:solidFill>
              </a:rPr>
              <a:t>x10, x0,  7</a:t>
            </a:r>
            <a:endParaRPr lang="ru-RU" dirty="0">
              <a:solidFill>
                <a:schemeClr val="tx1"/>
              </a:solidFill>
            </a:endParaRPr>
          </a:p>
          <a:p>
            <a:r>
              <a:rPr lang="en-US" dirty="0"/>
              <a:t>      </a:t>
            </a:r>
            <a:r>
              <a:rPr lang="en-US" dirty="0" err="1"/>
              <a:t>addi</a:t>
            </a:r>
            <a:r>
              <a:rPr lang="en-US" dirty="0"/>
              <a:t> </a:t>
            </a:r>
            <a:r>
              <a:rPr lang="en-US" dirty="0">
                <a:solidFill>
                  <a:schemeClr val="tx1"/>
                </a:solidFill>
              </a:rPr>
              <a:t>x</a:t>
            </a:r>
            <a:r>
              <a:rPr lang="ru-RU" dirty="0">
                <a:solidFill>
                  <a:schemeClr val="tx1"/>
                </a:solidFill>
              </a:rPr>
              <a:t>17, </a:t>
            </a:r>
            <a:r>
              <a:rPr lang="en-US" dirty="0">
                <a:solidFill>
                  <a:schemeClr val="tx1"/>
                </a:solidFill>
              </a:rPr>
              <a:t>x</a:t>
            </a:r>
            <a:r>
              <a:rPr lang="ru-RU" dirty="0">
                <a:solidFill>
                  <a:schemeClr val="tx1"/>
                </a:solidFill>
              </a:rPr>
              <a:t>0, 93</a:t>
            </a:r>
          </a:p>
          <a:p>
            <a:r>
              <a:rPr lang="ru-RU" dirty="0"/>
              <a:t>      </a:t>
            </a:r>
            <a:r>
              <a:rPr lang="en-US" dirty="0" err="1"/>
              <a:t>ecall</a:t>
            </a:r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5711A3-932C-535D-A678-49FBD8751242}"/>
              </a:ext>
            </a:extLst>
          </p:cNvPr>
          <p:cNvSpPr txBox="1"/>
          <p:nvPr/>
        </p:nvSpPr>
        <p:spPr>
          <a:xfrm>
            <a:off x="608095" y="1186774"/>
            <a:ext cx="23667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latin typeface="Nunito Sans" pitchFamily="2" charset="-52"/>
              </a:rPr>
              <a:t>Код на языке </a:t>
            </a:r>
            <a:r>
              <a:rPr lang="en-US" sz="1400" dirty="0">
                <a:latin typeface="Nunito Sans" pitchFamily="2" charset="-52"/>
              </a:rPr>
              <a:t>Assembler</a:t>
            </a:r>
            <a:r>
              <a:rPr lang="ru-RU" sz="1400" dirty="0">
                <a:latin typeface="Nunito Sans" pitchFamily="2" charset="-52"/>
              </a:rPr>
              <a:t>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CEDED2-A654-8388-C9C3-8729E631E545}"/>
              </a:ext>
            </a:extLst>
          </p:cNvPr>
          <p:cNvSpPr txBox="1"/>
          <p:nvPr/>
        </p:nvSpPr>
        <p:spPr>
          <a:xfrm>
            <a:off x="5217348" y="1186773"/>
            <a:ext cx="32708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latin typeface="Nunito Sans" pitchFamily="2" charset="-52"/>
              </a:rPr>
              <a:t>Представление в двоичном виде: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4B3051-B65C-0C6C-4E86-3E21E13E799E}"/>
              </a:ext>
            </a:extLst>
          </p:cNvPr>
          <p:cNvSpPr txBox="1"/>
          <p:nvPr/>
        </p:nvSpPr>
        <p:spPr>
          <a:xfrm>
            <a:off x="5217348" y="1860658"/>
            <a:ext cx="379189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ru-RU"/>
            </a:defPPr>
            <a:lvl1pPr>
              <a:defRPr sz="1400">
                <a:solidFill>
                  <a:srgbClr val="0000FF"/>
                </a:solidFill>
                <a:latin typeface="Consolas" panose="020B0609020204030204" pitchFamily="49" charset="0"/>
              </a:defRPr>
            </a:lvl1pPr>
          </a:lstStyle>
          <a:p>
            <a:r>
              <a:rPr lang="en-US" dirty="0"/>
              <a:t>01110011 00000000 00000000 00000000</a:t>
            </a:r>
            <a:endParaRPr lang="ru-RU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471ECC3-B5D0-B69E-46BC-066D024A9B00}"/>
              </a:ext>
            </a:extLst>
          </p:cNvPr>
          <p:cNvSpPr txBox="1"/>
          <p:nvPr/>
        </p:nvSpPr>
        <p:spPr>
          <a:xfrm>
            <a:off x="10354249" y="3993896"/>
            <a:ext cx="25359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Nunito Sans" pitchFamily="2" charset="-52"/>
              </a:rPr>
              <a:t>0</a:t>
            </a:r>
            <a:endParaRPr lang="ru-RU" sz="900" dirty="0">
              <a:latin typeface="Nunito Sans" pitchFamily="2" charset="-52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7F796F2-F2D2-4BD0-9975-2C00F65C9B89}"/>
              </a:ext>
            </a:extLst>
          </p:cNvPr>
          <p:cNvSpPr txBox="1"/>
          <p:nvPr/>
        </p:nvSpPr>
        <p:spPr>
          <a:xfrm>
            <a:off x="8267036" y="3987266"/>
            <a:ext cx="25359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Nunito Sans" pitchFamily="2" charset="-52"/>
              </a:rPr>
              <a:t>6</a:t>
            </a:r>
            <a:endParaRPr lang="ru-RU" sz="900" dirty="0">
              <a:latin typeface="Nunito Sans" pitchFamily="2" charset="-52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2E873A8-C8D3-DDB4-AF37-F0FD9586B7F3}"/>
              </a:ext>
            </a:extLst>
          </p:cNvPr>
          <p:cNvSpPr txBox="1"/>
          <p:nvPr/>
        </p:nvSpPr>
        <p:spPr>
          <a:xfrm>
            <a:off x="8140238" y="3988382"/>
            <a:ext cx="25359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Nunito Sans" pitchFamily="2" charset="-52"/>
              </a:rPr>
              <a:t>7</a:t>
            </a:r>
            <a:endParaRPr lang="ru-RU" sz="900" dirty="0">
              <a:latin typeface="Nunito Sans" pitchFamily="2" charset="-52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D5D2DA6-ADEA-53AF-972B-DF4229A1CCC5}"/>
              </a:ext>
            </a:extLst>
          </p:cNvPr>
          <p:cNvSpPr txBox="1"/>
          <p:nvPr/>
        </p:nvSpPr>
        <p:spPr>
          <a:xfrm>
            <a:off x="6837507" y="3993896"/>
            <a:ext cx="32252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Nunito Sans" pitchFamily="2" charset="-52"/>
              </a:rPr>
              <a:t>11</a:t>
            </a:r>
            <a:endParaRPr lang="ru-RU" sz="900" dirty="0">
              <a:latin typeface="Nunito Sans" pitchFamily="2" charset="-52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BB0FE82-C34A-F6DD-4969-E15080022221}"/>
              </a:ext>
            </a:extLst>
          </p:cNvPr>
          <p:cNvSpPr txBox="1"/>
          <p:nvPr/>
        </p:nvSpPr>
        <p:spPr>
          <a:xfrm>
            <a:off x="6632306" y="3993896"/>
            <a:ext cx="32252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Nunito Sans" pitchFamily="2" charset="-52"/>
              </a:rPr>
              <a:t>12</a:t>
            </a:r>
            <a:endParaRPr lang="ru-RU" sz="900" dirty="0">
              <a:latin typeface="Nunito Sans" pitchFamily="2" charset="-52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0678F61-C14A-C0F5-931D-BB707412C968}"/>
              </a:ext>
            </a:extLst>
          </p:cNvPr>
          <p:cNvSpPr txBox="1"/>
          <p:nvPr/>
        </p:nvSpPr>
        <p:spPr>
          <a:xfrm>
            <a:off x="6104581" y="3987266"/>
            <a:ext cx="32252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Nunito Sans" pitchFamily="2" charset="-52"/>
              </a:rPr>
              <a:t>14</a:t>
            </a:r>
            <a:endParaRPr lang="ru-RU" sz="900" dirty="0">
              <a:latin typeface="Nunito Sans" pitchFamily="2" charset="-52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9739945-0929-B8AC-5AAF-E10EF0A7BC8A}"/>
              </a:ext>
            </a:extLst>
          </p:cNvPr>
          <p:cNvSpPr txBox="1"/>
          <p:nvPr/>
        </p:nvSpPr>
        <p:spPr>
          <a:xfrm>
            <a:off x="5890806" y="3987266"/>
            <a:ext cx="32252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Nunito Sans" pitchFamily="2" charset="-52"/>
              </a:rPr>
              <a:t>15</a:t>
            </a:r>
            <a:endParaRPr lang="ru-RU" sz="900" dirty="0">
              <a:latin typeface="Nunito Sans" pitchFamily="2" charset="-52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CDFEA15-D18D-4E2E-94B2-27738A14EE42}"/>
              </a:ext>
            </a:extLst>
          </p:cNvPr>
          <p:cNvSpPr txBox="1"/>
          <p:nvPr/>
        </p:nvSpPr>
        <p:spPr>
          <a:xfrm>
            <a:off x="4671891" y="3987266"/>
            <a:ext cx="32252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Nunito Sans" pitchFamily="2" charset="-52"/>
              </a:rPr>
              <a:t>19</a:t>
            </a:r>
            <a:endParaRPr lang="ru-RU" sz="900" dirty="0">
              <a:latin typeface="Nunito Sans" pitchFamily="2" charset="-52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D4B6883-4C06-4AB9-9D0A-A12E3206F06C}"/>
              </a:ext>
            </a:extLst>
          </p:cNvPr>
          <p:cNvSpPr txBox="1"/>
          <p:nvPr/>
        </p:nvSpPr>
        <p:spPr>
          <a:xfrm>
            <a:off x="4466690" y="3993840"/>
            <a:ext cx="32252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Nunito Sans" pitchFamily="2" charset="-52"/>
              </a:rPr>
              <a:t>20</a:t>
            </a:r>
            <a:endParaRPr lang="ru-RU" sz="900" dirty="0">
              <a:latin typeface="Nunito Sans" pitchFamily="2" charset="-52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CA5ED13-708C-8D69-483F-AF8D36634C50}"/>
              </a:ext>
            </a:extLst>
          </p:cNvPr>
          <p:cNvSpPr txBox="1"/>
          <p:nvPr/>
        </p:nvSpPr>
        <p:spPr>
          <a:xfrm>
            <a:off x="1063299" y="3987899"/>
            <a:ext cx="32252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Nunito Sans" pitchFamily="2" charset="-52"/>
              </a:rPr>
              <a:t>31</a:t>
            </a:r>
            <a:endParaRPr lang="ru-RU" sz="900" dirty="0">
              <a:latin typeface="Nunito Sans" pitchFamily="2" charset="-52"/>
            </a:endParaRPr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28D86049-F505-457C-0F7C-F42A94995054}"/>
              </a:ext>
            </a:extLst>
          </p:cNvPr>
          <p:cNvSpPr/>
          <p:nvPr/>
        </p:nvSpPr>
        <p:spPr>
          <a:xfrm>
            <a:off x="8329541" y="4201554"/>
            <a:ext cx="2160000" cy="261609"/>
          </a:xfrm>
          <a:prstGeom prst="rect">
            <a:avLst/>
          </a:prstGeom>
          <a:solidFill>
            <a:srgbClr val="FFE9A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Nunito Sans" pitchFamily="2" charset="-52"/>
              </a:rPr>
              <a:t>opcode</a:t>
            </a:r>
            <a:endParaRPr lang="ru-RU" sz="1200" dirty="0">
              <a:solidFill>
                <a:schemeClr val="tx1"/>
              </a:solidFill>
              <a:latin typeface="Nunito Sans" pitchFamily="2" charset="-52"/>
            </a:endParaRPr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041F3389-31C0-3E11-9917-BF785FA88071}"/>
              </a:ext>
            </a:extLst>
          </p:cNvPr>
          <p:cNvSpPr/>
          <p:nvPr/>
        </p:nvSpPr>
        <p:spPr>
          <a:xfrm>
            <a:off x="6891431" y="4201554"/>
            <a:ext cx="1440000" cy="261609"/>
          </a:xfrm>
          <a:prstGeom prst="rect">
            <a:avLst/>
          </a:prstGeom>
          <a:solidFill>
            <a:srgbClr val="FFE9A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  <a:latin typeface="Nunito Sans" pitchFamily="2" charset="-52"/>
              </a:rPr>
              <a:t>rd</a:t>
            </a:r>
            <a:endParaRPr lang="ru-RU" sz="1200" dirty="0">
              <a:solidFill>
                <a:schemeClr val="tx1"/>
              </a:solidFill>
              <a:latin typeface="Nunito Sans" pitchFamily="2" charset="-52"/>
            </a:endParaRPr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0C29210D-903E-76C8-4374-29C2493DFFEB}"/>
              </a:ext>
            </a:extLst>
          </p:cNvPr>
          <p:cNvSpPr/>
          <p:nvPr/>
        </p:nvSpPr>
        <p:spPr>
          <a:xfrm>
            <a:off x="6171431" y="4201554"/>
            <a:ext cx="720000" cy="261609"/>
          </a:xfrm>
          <a:prstGeom prst="rect">
            <a:avLst/>
          </a:prstGeom>
          <a:solidFill>
            <a:srgbClr val="FFE9A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Nunito Sans" pitchFamily="2" charset="-52"/>
              </a:rPr>
              <a:t>funct3</a:t>
            </a:r>
            <a:endParaRPr lang="ru-RU" sz="1200" dirty="0">
              <a:solidFill>
                <a:schemeClr val="tx1"/>
              </a:solidFill>
              <a:latin typeface="Nunito Sans" pitchFamily="2" charset="-52"/>
            </a:endParaRPr>
          </a:p>
        </p:txBody>
      </p: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A1371ED6-FE32-A718-9D2D-518FF933EECA}"/>
              </a:ext>
            </a:extLst>
          </p:cNvPr>
          <p:cNvSpPr/>
          <p:nvPr/>
        </p:nvSpPr>
        <p:spPr>
          <a:xfrm>
            <a:off x="4733321" y="4201554"/>
            <a:ext cx="1440000" cy="261609"/>
          </a:xfrm>
          <a:prstGeom prst="rect">
            <a:avLst/>
          </a:prstGeom>
          <a:solidFill>
            <a:srgbClr val="FFE9A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Nunito Sans" pitchFamily="2" charset="-52"/>
              </a:rPr>
              <a:t>rs1</a:t>
            </a:r>
            <a:endParaRPr lang="ru-RU" sz="1200" dirty="0">
              <a:solidFill>
                <a:schemeClr val="tx1"/>
              </a:solidFill>
              <a:latin typeface="Nunito Sans" pitchFamily="2" charset="-52"/>
            </a:endParaRPr>
          </a:p>
        </p:txBody>
      </p: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5D6DF390-0C6A-9AD0-2B75-3D739D7F6752}"/>
              </a:ext>
            </a:extLst>
          </p:cNvPr>
          <p:cNvSpPr/>
          <p:nvPr/>
        </p:nvSpPr>
        <p:spPr>
          <a:xfrm>
            <a:off x="1133321" y="4201555"/>
            <a:ext cx="3600000" cy="261609"/>
          </a:xfrm>
          <a:prstGeom prst="rect">
            <a:avLst/>
          </a:prstGeom>
          <a:solidFill>
            <a:srgbClr val="FFE9A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Nunito Sans" pitchFamily="2" charset="-52"/>
              </a:rPr>
              <a:t>funct12</a:t>
            </a:r>
            <a:endParaRPr lang="ru-RU" sz="1200" dirty="0">
              <a:solidFill>
                <a:schemeClr val="tx1"/>
              </a:solidFill>
              <a:latin typeface="Nunito Sans" pitchFamily="2" charset="-52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803BEE5-78ED-ADDD-3BD9-C27EC2BB3E32}"/>
              </a:ext>
            </a:extLst>
          </p:cNvPr>
          <p:cNvSpPr txBox="1"/>
          <p:nvPr/>
        </p:nvSpPr>
        <p:spPr>
          <a:xfrm>
            <a:off x="5217348" y="2537324"/>
            <a:ext cx="379189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ru-RU"/>
            </a:defPPr>
            <a:lvl1pPr>
              <a:defRPr sz="1400">
                <a:solidFill>
                  <a:srgbClr val="0000FF"/>
                </a:solidFill>
                <a:latin typeface="Consolas" panose="020B0609020204030204" pitchFamily="49" charset="0"/>
              </a:defRPr>
            </a:lvl1pPr>
          </a:lstStyle>
          <a:p>
            <a:r>
              <a:rPr lang="en-US" dirty="0"/>
              <a:t>00000000 00000000 00000000 01110011</a:t>
            </a:r>
            <a:endParaRPr lang="ru-RU" dirty="0"/>
          </a:p>
        </p:txBody>
      </p:sp>
      <p:sp>
        <p:nvSpPr>
          <p:cNvPr id="31" name="Правая фигурная скобка 30">
            <a:extLst>
              <a:ext uri="{FF2B5EF4-FFF2-40B4-BE49-F238E27FC236}">
                <a16:creationId xmlns:a16="http://schemas.microsoft.com/office/drawing/2014/main" id="{6E08FDAD-BB77-88BC-E2A5-825EFBE9699A}"/>
              </a:ext>
            </a:extLst>
          </p:cNvPr>
          <p:cNvSpPr/>
          <p:nvPr/>
        </p:nvSpPr>
        <p:spPr>
          <a:xfrm rot="5400000">
            <a:off x="8323412" y="2544685"/>
            <a:ext cx="161945" cy="679130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28009D9-4029-CEE4-A94B-E36531B0ED93}"/>
              </a:ext>
            </a:extLst>
          </p:cNvPr>
          <p:cNvSpPr txBox="1"/>
          <p:nvPr/>
        </p:nvSpPr>
        <p:spPr>
          <a:xfrm>
            <a:off x="8098783" y="2913479"/>
            <a:ext cx="6498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opcode</a:t>
            </a:r>
            <a:endParaRPr lang="ru-RU" sz="1200" dirty="0"/>
          </a:p>
        </p:txBody>
      </p:sp>
      <p:sp>
        <p:nvSpPr>
          <p:cNvPr id="33" name="Правая фигурная скобка 32">
            <a:extLst>
              <a:ext uri="{FF2B5EF4-FFF2-40B4-BE49-F238E27FC236}">
                <a16:creationId xmlns:a16="http://schemas.microsoft.com/office/drawing/2014/main" id="{62C54FE8-1911-5EBC-FC83-B2B03E82A886}"/>
              </a:ext>
            </a:extLst>
          </p:cNvPr>
          <p:cNvSpPr/>
          <p:nvPr/>
        </p:nvSpPr>
        <p:spPr>
          <a:xfrm rot="5400000">
            <a:off x="7692415" y="2597183"/>
            <a:ext cx="161945" cy="573479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CA27F16-60BB-758A-3BB6-73D4525AE556}"/>
              </a:ext>
            </a:extLst>
          </p:cNvPr>
          <p:cNvSpPr txBox="1"/>
          <p:nvPr/>
        </p:nvSpPr>
        <p:spPr>
          <a:xfrm>
            <a:off x="7595081" y="2911032"/>
            <a:ext cx="3155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rd</a:t>
            </a:r>
            <a:endParaRPr lang="ru-RU" sz="1200" dirty="0"/>
          </a:p>
        </p:txBody>
      </p:sp>
      <p:sp>
        <p:nvSpPr>
          <p:cNvPr id="35" name="Правая фигурная скобка 34">
            <a:extLst>
              <a:ext uri="{FF2B5EF4-FFF2-40B4-BE49-F238E27FC236}">
                <a16:creationId xmlns:a16="http://schemas.microsoft.com/office/drawing/2014/main" id="{53E1ED03-826F-B993-B1F3-FFEAEF6E2579}"/>
              </a:ext>
            </a:extLst>
          </p:cNvPr>
          <p:cNvSpPr/>
          <p:nvPr/>
        </p:nvSpPr>
        <p:spPr>
          <a:xfrm rot="5400000">
            <a:off x="7238641" y="2732841"/>
            <a:ext cx="161945" cy="319168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A815B8C-CDCF-A05C-C96D-99DF1CA91B97}"/>
              </a:ext>
            </a:extLst>
          </p:cNvPr>
          <p:cNvSpPr txBox="1"/>
          <p:nvPr/>
        </p:nvSpPr>
        <p:spPr>
          <a:xfrm>
            <a:off x="7036104" y="2919534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funct3</a:t>
            </a:r>
            <a:endParaRPr lang="ru-RU" sz="1200" dirty="0"/>
          </a:p>
        </p:txBody>
      </p:sp>
      <p:sp>
        <p:nvSpPr>
          <p:cNvPr id="38" name="Правая фигурная скобка 37">
            <a:extLst>
              <a:ext uri="{FF2B5EF4-FFF2-40B4-BE49-F238E27FC236}">
                <a16:creationId xmlns:a16="http://schemas.microsoft.com/office/drawing/2014/main" id="{2D5D097A-6D9D-7B59-C8EC-19FE751E0961}"/>
              </a:ext>
            </a:extLst>
          </p:cNvPr>
          <p:cNvSpPr/>
          <p:nvPr/>
        </p:nvSpPr>
        <p:spPr>
          <a:xfrm rot="5400000">
            <a:off x="6794954" y="2618357"/>
            <a:ext cx="161945" cy="559730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4935E2D-124C-370D-9D95-950964ECF579}"/>
              </a:ext>
            </a:extLst>
          </p:cNvPr>
          <p:cNvSpPr txBox="1"/>
          <p:nvPr/>
        </p:nvSpPr>
        <p:spPr>
          <a:xfrm>
            <a:off x="6687222" y="2919137"/>
            <a:ext cx="3743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rs1</a:t>
            </a:r>
            <a:endParaRPr lang="ru-RU" sz="1200" dirty="0"/>
          </a:p>
        </p:txBody>
      </p:sp>
      <p:sp>
        <p:nvSpPr>
          <p:cNvPr id="40" name="Правая фигурная скобка 39">
            <a:extLst>
              <a:ext uri="{FF2B5EF4-FFF2-40B4-BE49-F238E27FC236}">
                <a16:creationId xmlns:a16="http://schemas.microsoft.com/office/drawing/2014/main" id="{64B8A733-EB14-BE4D-DB11-8AFD625AFD38}"/>
              </a:ext>
            </a:extLst>
          </p:cNvPr>
          <p:cNvSpPr/>
          <p:nvPr/>
        </p:nvSpPr>
        <p:spPr>
          <a:xfrm rot="5400000">
            <a:off x="5868427" y="2259011"/>
            <a:ext cx="161945" cy="1278423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A9EF615-A1E9-9E9D-4E1D-4EA814DB5B78}"/>
              </a:ext>
            </a:extLst>
          </p:cNvPr>
          <p:cNvSpPr txBox="1"/>
          <p:nvPr/>
        </p:nvSpPr>
        <p:spPr>
          <a:xfrm>
            <a:off x="5725132" y="2923834"/>
            <a:ext cx="4667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imm</a:t>
            </a:r>
            <a:endParaRPr lang="ru-RU" sz="1200" dirty="0"/>
          </a:p>
        </p:txBody>
      </p:sp>
      <p:sp>
        <p:nvSpPr>
          <p:cNvPr id="43" name="Правая фигурная скобка 42">
            <a:extLst>
              <a:ext uri="{FF2B5EF4-FFF2-40B4-BE49-F238E27FC236}">
                <a16:creationId xmlns:a16="http://schemas.microsoft.com/office/drawing/2014/main" id="{2686BEC5-7D6D-4A74-2585-26F2C92ABD80}"/>
              </a:ext>
            </a:extLst>
          </p:cNvPr>
          <p:cNvSpPr/>
          <p:nvPr/>
        </p:nvSpPr>
        <p:spPr>
          <a:xfrm rot="16200000">
            <a:off x="9328857" y="2777464"/>
            <a:ext cx="161945" cy="2159426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45" name="Прямая со стрелкой 44">
            <a:extLst>
              <a:ext uri="{FF2B5EF4-FFF2-40B4-BE49-F238E27FC236}">
                <a16:creationId xmlns:a16="http://schemas.microsoft.com/office/drawing/2014/main" id="{C777090A-0AB3-340C-BB22-7C0F02FD13B6}"/>
              </a:ext>
            </a:extLst>
          </p:cNvPr>
          <p:cNvCxnSpPr>
            <a:stCxn id="43" idx="1"/>
          </p:cNvCxnSpPr>
          <p:nvPr/>
        </p:nvCxnSpPr>
        <p:spPr>
          <a:xfrm flipH="1" flipV="1">
            <a:off x="8572500" y="3188031"/>
            <a:ext cx="837330" cy="5881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Прямоугольник: скругленные углы 45">
            <a:extLst>
              <a:ext uri="{FF2B5EF4-FFF2-40B4-BE49-F238E27FC236}">
                <a16:creationId xmlns:a16="http://schemas.microsoft.com/office/drawing/2014/main" id="{EE392370-1A75-F6E3-6465-F6B8DBE2C8D8}"/>
              </a:ext>
            </a:extLst>
          </p:cNvPr>
          <p:cNvSpPr/>
          <p:nvPr/>
        </p:nvSpPr>
        <p:spPr>
          <a:xfrm>
            <a:off x="4994415" y="5506550"/>
            <a:ext cx="730717" cy="270552"/>
          </a:xfrm>
          <a:prstGeom prst="round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7" name="Прямоугольник: скругленные углы 46">
            <a:extLst>
              <a:ext uri="{FF2B5EF4-FFF2-40B4-BE49-F238E27FC236}">
                <a16:creationId xmlns:a16="http://schemas.microsoft.com/office/drawing/2014/main" id="{3670C5E5-9B3F-583A-AF34-8824A8091FAF}"/>
              </a:ext>
            </a:extLst>
          </p:cNvPr>
          <p:cNvSpPr/>
          <p:nvPr/>
        </p:nvSpPr>
        <p:spPr>
          <a:xfrm>
            <a:off x="8074291" y="2552948"/>
            <a:ext cx="664288" cy="270552"/>
          </a:xfrm>
          <a:prstGeom prst="round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0" name="Правая фигурная скобка 49">
            <a:extLst>
              <a:ext uri="{FF2B5EF4-FFF2-40B4-BE49-F238E27FC236}">
                <a16:creationId xmlns:a16="http://schemas.microsoft.com/office/drawing/2014/main" id="{518056AD-5F47-05DA-FA58-DC3D0BF3A602}"/>
              </a:ext>
            </a:extLst>
          </p:cNvPr>
          <p:cNvSpPr/>
          <p:nvPr/>
        </p:nvSpPr>
        <p:spPr>
          <a:xfrm rot="16200000">
            <a:off x="7529514" y="3138121"/>
            <a:ext cx="161945" cy="1438112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51" name="Прямая со стрелкой 50">
            <a:extLst>
              <a:ext uri="{FF2B5EF4-FFF2-40B4-BE49-F238E27FC236}">
                <a16:creationId xmlns:a16="http://schemas.microsoft.com/office/drawing/2014/main" id="{F4916E33-0F08-33F3-55FE-BD4F1B13475F}"/>
              </a:ext>
            </a:extLst>
          </p:cNvPr>
          <p:cNvCxnSpPr>
            <a:cxnSpLocks/>
            <a:stCxn id="50" idx="1"/>
            <a:endCxn id="34" idx="2"/>
          </p:cNvCxnSpPr>
          <p:nvPr/>
        </p:nvCxnSpPr>
        <p:spPr>
          <a:xfrm flipV="1">
            <a:off x="7610487" y="3188031"/>
            <a:ext cx="142394" cy="5881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Правая фигурная скобка 56">
            <a:extLst>
              <a:ext uri="{FF2B5EF4-FFF2-40B4-BE49-F238E27FC236}">
                <a16:creationId xmlns:a16="http://schemas.microsoft.com/office/drawing/2014/main" id="{214A4AA0-5F7E-7C69-7AC9-0DCB39E4450A}"/>
              </a:ext>
            </a:extLst>
          </p:cNvPr>
          <p:cNvSpPr/>
          <p:nvPr/>
        </p:nvSpPr>
        <p:spPr>
          <a:xfrm rot="16200000">
            <a:off x="6453981" y="3502663"/>
            <a:ext cx="161945" cy="712957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58" name="Прямая со стрелкой 57">
            <a:extLst>
              <a:ext uri="{FF2B5EF4-FFF2-40B4-BE49-F238E27FC236}">
                <a16:creationId xmlns:a16="http://schemas.microsoft.com/office/drawing/2014/main" id="{7EFFA96A-520C-EB41-DB24-A2FA536E244C}"/>
              </a:ext>
            </a:extLst>
          </p:cNvPr>
          <p:cNvCxnSpPr>
            <a:cxnSpLocks/>
            <a:stCxn id="57" idx="1"/>
          </p:cNvCxnSpPr>
          <p:nvPr/>
        </p:nvCxnSpPr>
        <p:spPr>
          <a:xfrm flipV="1">
            <a:off x="6534954" y="3169156"/>
            <a:ext cx="620838" cy="6090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Правая фигурная скобка 59">
            <a:extLst>
              <a:ext uri="{FF2B5EF4-FFF2-40B4-BE49-F238E27FC236}">
                <a16:creationId xmlns:a16="http://schemas.microsoft.com/office/drawing/2014/main" id="{BF595E64-752C-1E92-91CB-85A6D51730EB}"/>
              </a:ext>
            </a:extLst>
          </p:cNvPr>
          <p:cNvSpPr/>
          <p:nvPr/>
        </p:nvSpPr>
        <p:spPr>
          <a:xfrm rot="16200000">
            <a:off x="5371405" y="3138993"/>
            <a:ext cx="161945" cy="1440000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1" name="Прямая со стрелкой 60">
            <a:extLst>
              <a:ext uri="{FF2B5EF4-FFF2-40B4-BE49-F238E27FC236}">
                <a16:creationId xmlns:a16="http://schemas.microsoft.com/office/drawing/2014/main" id="{7540EF10-3B69-1514-68CD-CC91BB03D5C8}"/>
              </a:ext>
            </a:extLst>
          </p:cNvPr>
          <p:cNvCxnSpPr>
            <a:cxnSpLocks/>
            <a:stCxn id="60" idx="1"/>
          </p:cNvCxnSpPr>
          <p:nvPr/>
        </p:nvCxnSpPr>
        <p:spPr>
          <a:xfrm flipV="1">
            <a:off x="5452378" y="3125027"/>
            <a:ext cx="1278423" cy="6529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Правая фигурная скобка 63">
            <a:extLst>
              <a:ext uri="{FF2B5EF4-FFF2-40B4-BE49-F238E27FC236}">
                <a16:creationId xmlns:a16="http://schemas.microsoft.com/office/drawing/2014/main" id="{DDF253B6-10FA-14F2-2B88-B6E55BD50F2D}"/>
              </a:ext>
            </a:extLst>
          </p:cNvPr>
          <p:cNvSpPr/>
          <p:nvPr/>
        </p:nvSpPr>
        <p:spPr>
          <a:xfrm rot="16200000">
            <a:off x="2861897" y="2077086"/>
            <a:ext cx="161945" cy="3561814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5" name="Прямая со стрелкой 64">
            <a:extLst>
              <a:ext uri="{FF2B5EF4-FFF2-40B4-BE49-F238E27FC236}">
                <a16:creationId xmlns:a16="http://schemas.microsoft.com/office/drawing/2014/main" id="{B0912577-521A-281B-071D-FEACE87E9F29}"/>
              </a:ext>
            </a:extLst>
          </p:cNvPr>
          <p:cNvCxnSpPr>
            <a:cxnSpLocks/>
            <a:stCxn id="64" idx="1"/>
          </p:cNvCxnSpPr>
          <p:nvPr/>
        </p:nvCxnSpPr>
        <p:spPr>
          <a:xfrm flipV="1">
            <a:off x="2942870" y="3169156"/>
            <a:ext cx="2835630" cy="6078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Прямоугольник: скругленные углы 66">
            <a:extLst>
              <a:ext uri="{FF2B5EF4-FFF2-40B4-BE49-F238E27FC236}">
                <a16:creationId xmlns:a16="http://schemas.microsoft.com/office/drawing/2014/main" id="{CAC65F86-993C-5FBA-B4C1-F4DABEE38D95}"/>
              </a:ext>
            </a:extLst>
          </p:cNvPr>
          <p:cNvSpPr/>
          <p:nvPr/>
        </p:nvSpPr>
        <p:spPr>
          <a:xfrm>
            <a:off x="5934681" y="5504483"/>
            <a:ext cx="374973" cy="270552"/>
          </a:xfrm>
          <a:prstGeom prst="round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8" name="Прямоугольник: скругленные углы 67">
            <a:extLst>
              <a:ext uri="{FF2B5EF4-FFF2-40B4-BE49-F238E27FC236}">
                <a16:creationId xmlns:a16="http://schemas.microsoft.com/office/drawing/2014/main" id="{75C73738-AD7B-49EC-DDCC-F2A3E86892D0}"/>
              </a:ext>
            </a:extLst>
          </p:cNvPr>
          <p:cNvSpPr/>
          <p:nvPr/>
        </p:nvSpPr>
        <p:spPr>
          <a:xfrm>
            <a:off x="7185931" y="2556457"/>
            <a:ext cx="281723" cy="270552"/>
          </a:xfrm>
          <a:prstGeom prst="round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12496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2" grpId="0"/>
      <p:bldP spid="23" grpId="0" animBg="1"/>
      <p:bldP spid="24" grpId="0" animBg="1"/>
      <p:bldP spid="25" grpId="0" animBg="1"/>
      <p:bldP spid="26" grpId="0" animBg="1"/>
      <p:bldP spid="27" grpId="0" animBg="1"/>
      <p:bldP spid="29" grpId="0"/>
      <p:bldP spid="31" grpId="0" animBg="1"/>
      <p:bldP spid="32" grpId="0"/>
      <p:bldP spid="33" grpId="0" animBg="1"/>
      <p:bldP spid="34" grpId="0"/>
      <p:bldP spid="35" grpId="0" animBg="1"/>
      <p:bldP spid="36" grpId="0"/>
      <p:bldP spid="38" grpId="0" animBg="1"/>
      <p:bldP spid="39" grpId="0"/>
      <p:bldP spid="40" grpId="0" animBg="1"/>
      <p:bldP spid="41" grpId="0"/>
      <p:bldP spid="43" grpId="0" animBg="1"/>
      <p:bldP spid="46" grpId="0" animBg="1"/>
      <p:bldP spid="47" grpId="0" animBg="1"/>
      <p:bldP spid="50" grpId="0" animBg="1"/>
      <p:bldP spid="57" grpId="0" animBg="1"/>
      <p:bldP spid="60" grpId="0" animBg="1"/>
      <p:bldP spid="64" grpId="0" animBg="1"/>
      <p:bldP spid="67" grpId="0" animBg="1"/>
      <p:bldP spid="6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Номер слайда 5">
            <a:extLst>
              <a:ext uri="{FF2B5EF4-FFF2-40B4-BE49-F238E27FC236}">
                <a16:creationId xmlns:a16="http://schemas.microsoft.com/office/drawing/2014/main" id="{246FE44D-8ACA-4BFD-ADB0-B05A93FDA3CF}"/>
              </a:ext>
            </a:extLst>
          </p:cNvPr>
          <p:cNvSpPr txBox="1">
            <a:spLocks/>
          </p:cNvSpPr>
          <p:nvPr/>
        </p:nvSpPr>
        <p:spPr>
          <a:xfrm>
            <a:off x="10883900" y="6610350"/>
            <a:ext cx="682625" cy="247650"/>
          </a:xfrm>
          <a:prstGeom prst="rect">
            <a:avLst/>
          </a:prstGeom>
          <a:solidFill>
            <a:srgbClr val="F3F1F9">
              <a:alpha val="89804"/>
            </a:srgbClr>
          </a:solidFill>
        </p:spPr>
        <p:txBody>
          <a:bodyPr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8CD8CDE7-E2C6-4DFC-9859-BA19C2EE985E}" type="slidenum">
              <a:rPr lang="ru-RU" sz="1000" smtClean="0">
                <a:latin typeface="Nunito Sans" pitchFamily="2" charset="77"/>
              </a:rPr>
              <a:pPr algn="ctr"/>
              <a:t>19</a:t>
            </a:fld>
            <a:endParaRPr lang="ru-RU" sz="1000" dirty="0">
              <a:latin typeface="Nunito Sans" pitchFamily="2" charset="77"/>
            </a:endParaRPr>
          </a:p>
        </p:txBody>
      </p:sp>
      <p:cxnSp>
        <p:nvCxnSpPr>
          <p:cNvPr id="119" name="Straight Connector 81">
            <a:extLst>
              <a:ext uri="{FF2B5EF4-FFF2-40B4-BE49-F238E27FC236}">
                <a16:creationId xmlns:a16="http://schemas.microsoft.com/office/drawing/2014/main" id="{FB4331D3-6E92-F510-9CBB-B5AEA25C2B23}"/>
              </a:ext>
            </a:extLst>
          </p:cNvPr>
          <p:cNvCxnSpPr>
            <a:cxnSpLocks/>
          </p:cNvCxnSpPr>
          <p:nvPr/>
        </p:nvCxnSpPr>
        <p:spPr>
          <a:xfrm>
            <a:off x="608094" y="6381750"/>
            <a:ext cx="10960019" cy="0"/>
          </a:xfrm>
          <a:prstGeom prst="line">
            <a:avLst/>
          </a:prstGeom>
          <a:ln w="12700" cap="rnd">
            <a:solidFill>
              <a:srgbClr val="283272"/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CF0C995-B686-F7E0-851C-CFE0BB33E31D}"/>
              </a:ext>
            </a:extLst>
          </p:cNvPr>
          <p:cNvSpPr txBox="1"/>
          <p:nvPr/>
        </p:nvSpPr>
        <p:spPr>
          <a:xfrm>
            <a:off x="537071" y="396484"/>
            <a:ext cx="936055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R="0" lvl="0" indent="0" defTabSz="91417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u="none" strike="noStrike" cap="none" spc="0" normalizeH="0" baseline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 Light" pitchFamily="2" charset="77"/>
              </a:defRPr>
            </a:lvl1pPr>
          </a:lstStyle>
          <a:p>
            <a:r>
              <a:rPr lang="ru-RU" sz="1100" dirty="0">
                <a:solidFill>
                  <a:srgbClr val="283272"/>
                </a:solidFill>
                <a:latin typeface="Nunito Sans Light" pitchFamily="2" charset="77"/>
              </a:rPr>
              <a:t>Основы программирования на языке Assembler под архитектуру RISC-V</a:t>
            </a:r>
            <a:endParaRPr lang="ru-RU" sz="11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F45C107-0974-9033-38A0-AE7F67E9B8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9729276" y="484607"/>
            <a:ext cx="1837249" cy="50106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42CEA1D-09FC-848D-6E67-3B919F678E69}"/>
              </a:ext>
            </a:extLst>
          </p:cNvPr>
          <p:cNvSpPr txBox="1"/>
          <p:nvPr/>
        </p:nvSpPr>
        <p:spPr>
          <a:xfrm>
            <a:off x="548065" y="605732"/>
            <a:ext cx="73068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ru-RU"/>
            </a:defPPr>
            <a:lvl1pPr marR="0" lvl="0" indent="0" defTabSz="91417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u="none" strike="noStrike" cap="none" spc="0" normalizeH="0" baseline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" pitchFamily="2" charset="77"/>
              </a:defRPr>
            </a:lvl1pPr>
          </a:lstStyle>
          <a:p>
            <a:pPr marL="0" marR="0" lvl="0" indent="0" algn="l" defTabSz="9141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1" u="none" strike="noStrike" kern="1200" cap="none" spc="0" normalizeH="0" baseline="0" noProof="0" dirty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" pitchFamily="2" charset="77"/>
              </a:rPr>
              <a:t>Инструкции арифметических и логических операций (2)</a:t>
            </a:r>
          </a:p>
        </p:txBody>
      </p:sp>
      <p:graphicFrame>
        <p:nvGraphicFramePr>
          <p:cNvPr id="9" name="Таблица 8">
            <a:extLst>
              <a:ext uri="{FF2B5EF4-FFF2-40B4-BE49-F238E27FC236}">
                <a16:creationId xmlns:a16="http://schemas.microsoft.com/office/drawing/2014/main" id="{C999DB78-3B55-429E-93EC-08E7F699DE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1456680"/>
              </p:ext>
            </p:extLst>
          </p:nvPr>
        </p:nvGraphicFramePr>
        <p:xfrm>
          <a:off x="608094" y="1675483"/>
          <a:ext cx="8691591" cy="417708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08438">
                  <a:extLst>
                    <a:ext uri="{9D8B030D-6E8A-4147-A177-3AD203B41FA5}">
                      <a16:colId xmlns:a16="http://schemas.microsoft.com/office/drawing/2014/main" val="1064944217"/>
                    </a:ext>
                  </a:extLst>
                </a:gridCol>
                <a:gridCol w="1642188">
                  <a:extLst>
                    <a:ext uri="{9D8B030D-6E8A-4147-A177-3AD203B41FA5}">
                      <a16:colId xmlns:a16="http://schemas.microsoft.com/office/drawing/2014/main" val="2250013253"/>
                    </a:ext>
                  </a:extLst>
                </a:gridCol>
                <a:gridCol w="718457">
                  <a:extLst>
                    <a:ext uri="{9D8B030D-6E8A-4147-A177-3AD203B41FA5}">
                      <a16:colId xmlns:a16="http://schemas.microsoft.com/office/drawing/2014/main" val="27501423"/>
                    </a:ext>
                  </a:extLst>
                </a:gridCol>
                <a:gridCol w="783771">
                  <a:extLst>
                    <a:ext uri="{9D8B030D-6E8A-4147-A177-3AD203B41FA5}">
                      <a16:colId xmlns:a16="http://schemas.microsoft.com/office/drawing/2014/main" val="1023694377"/>
                    </a:ext>
                  </a:extLst>
                </a:gridCol>
                <a:gridCol w="709127">
                  <a:extLst>
                    <a:ext uri="{9D8B030D-6E8A-4147-A177-3AD203B41FA5}">
                      <a16:colId xmlns:a16="http://schemas.microsoft.com/office/drawing/2014/main" val="3439548892"/>
                    </a:ext>
                  </a:extLst>
                </a:gridCol>
                <a:gridCol w="783771">
                  <a:extLst>
                    <a:ext uri="{9D8B030D-6E8A-4147-A177-3AD203B41FA5}">
                      <a16:colId xmlns:a16="http://schemas.microsoft.com/office/drawing/2014/main" val="1547629915"/>
                    </a:ext>
                  </a:extLst>
                </a:gridCol>
                <a:gridCol w="2845839">
                  <a:extLst>
                    <a:ext uri="{9D8B030D-6E8A-4147-A177-3AD203B41FA5}">
                      <a16:colId xmlns:a16="http://schemas.microsoft.com/office/drawing/2014/main" val="2583115495"/>
                    </a:ext>
                  </a:extLst>
                </a:gridCol>
              </a:tblGrid>
              <a:tr h="37973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050" kern="100" dirty="0">
                          <a:effectLst/>
                          <a:latin typeface="Nunito Sans" pitchFamily="2" charset="-52"/>
                        </a:rPr>
                        <a:t>Инструкция</a:t>
                      </a:r>
                      <a:endParaRPr lang="ru-RU" sz="1050" kern="100" dirty="0">
                        <a:effectLst/>
                        <a:latin typeface="Nunito Sans" pitchFamily="2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3577" marR="83577" marT="83577" marB="83577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050" kern="100" dirty="0">
                          <a:effectLst/>
                          <a:latin typeface="Nunito Sans" pitchFamily="2" charset="-52"/>
                        </a:rPr>
                        <a:t>Тип</a:t>
                      </a:r>
                      <a:endParaRPr lang="ru-RU" sz="1050" kern="100" dirty="0">
                        <a:effectLst/>
                        <a:latin typeface="Nunito Sans" pitchFamily="2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3577" marR="83577" marT="83577" marB="83577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050" kern="100" dirty="0">
                          <a:effectLst/>
                          <a:latin typeface="Nunito Sans" pitchFamily="2" charset="-52"/>
                        </a:rPr>
                        <a:t>Формат</a:t>
                      </a:r>
                      <a:endParaRPr lang="ru-RU" sz="1050" kern="100" dirty="0">
                        <a:effectLst/>
                        <a:latin typeface="Nunito Sans" pitchFamily="2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3577" marR="83577" marT="83577" marB="83577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050" kern="100" dirty="0">
                          <a:effectLst/>
                          <a:latin typeface="Nunito Sans" pitchFamily="2" charset="-52"/>
                        </a:rPr>
                        <a:t>Код</a:t>
                      </a:r>
                      <a:endParaRPr lang="ru-RU" sz="1050" kern="100" dirty="0">
                        <a:effectLst/>
                        <a:latin typeface="Nunito Sans" pitchFamily="2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3577" marR="83577" marT="83577" marB="83577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050" kern="100" dirty="0">
                          <a:effectLst/>
                          <a:latin typeface="Nunito Sans" pitchFamily="2" charset="-52"/>
                        </a:rPr>
                        <a:t>funct3</a:t>
                      </a:r>
                      <a:endParaRPr lang="ru-RU" sz="1050" kern="100" dirty="0">
                        <a:effectLst/>
                        <a:latin typeface="Nunito Sans" pitchFamily="2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3577" marR="83577" marT="83577" marB="83577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050" kern="100" dirty="0">
                          <a:effectLst/>
                          <a:latin typeface="Nunito Sans" pitchFamily="2" charset="-52"/>
                        </a:rPr>
                        <a:t>funct7</a:t>
                      </a:r>
                      <a:endParaRPr lang="ru-RU" sz="1050" kern="100" dirty="0">
                        <a:effectLst/>
                        <a:latin typeface="Nunito Sans" pitchFamily="2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3577" marR="83577" marT="83577" marB="83577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050" kern="100" dirty="0">
                          <a:effectLst/>
                          <a:latin typeface="Nunito Sans" pitchFamily="2" charset="-52"/>
                        </a:rPr>
                        <a:t>Описание</a:t>
                      </a:r>
                      <a:endParaRPr lang="ru-RU" sz="1050" kern="100" dirty="0">
                        <a:effectLst/>
                        <a:latin typeface="Nunito Sans" pitchFamily="2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3577" marR="83577" marT="83577" marB="83577"/>
                </a:tc>
                <a:extLst>
                  <a:ext uri="{0D108BD9-81ED-4DB2-BD59-A6C34878D82A}">
                    <a16:rowId xmlns:a16="http://schemas.microsoft.com/office/drawing/2014/main" val="4275569751"/>
                  </a:ext>
                </a:extLst>
              </a:tr>
              <a:tr h="37973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 err="1">
                          <a:effectLst/>
                          <a:latin typeface="Consolas" panose="020B0609020204030204" pitchFamily="49" charset="0"/>
                        </a:rPr>
                        <a:t>add</a:t>
                      </a:r>
                      <a:endParaRPr lang="ru-RU" sz="1200" kern="100" dirty="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3577" marR="83577" marT="83577" marB="83577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>
                          <a:effectLst/>
                        </a:rPr>
                        <a:t>ADD</a:t>
                      </a:r>
                      <a:endParaRPr lang="ru-RU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3577" marR="83577" marT="83577" marB="83577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>
                          <a:effectLst/>
                        </a:rPr>
                        <a:t>R</a:t>
                      </a:r>
                      <a:endParaRPr lang="ru-RU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3577" marR="83577" marT="83577" marB="83577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>
                          <a:effectLst/>
                        </a:rPr>
                        <a:t>0110011</a:t>
                      </a:r>
                      <a:endParaRPr lang="ru-RU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3577" marR="83577" marT="83577" marB="83577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>
                          <a:effectLst/>
                        </a:rPr>
                        <a:t>0x</a:t>
                      </a:r>
                      <a:r>
                        <a:rPr lang="en-US" sz="1200" kern="100">
                          <a:effectLst/>
                          <a:latin typeface="Nunito Sans"/>
                        </a:rPr>
                        <a:t>0</a:t>
                      </a:r>
                      <a:endParaRPr lang="ru-RU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3577" marR="83577" marT="83577" marB="83577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>
                          <a:effectLst/>
                        </a:rPr>
                        <a:t>0x00</a:t>
                      </a:r>
                      <a:endParaRPr lang="ru-RU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3577" marR="83577" marT="83577" marB="83577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>
                          <a:effectLst/>
                        </a:rPr>
                        <a:t>rd = rs1 + rs2</a:t>
                      </a:r>
                      <a:endParaRPr lang="ru-RU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3577" marR="83577" marT="83577" marB="83577"/>
                </a:tc>
                <a:extLst>
                  <a:ext uri="{0D108BD9-81ED-4DB2-BD59-A6C34878D82A}">
                    <a16:rowId xmlns:a16="http://schemas.microsoft.com/office/drawing/2014/main" val="114596626"/>
                  </a:ext>
                </a:extLst>
              </a:tr>
              <a:tr h="37973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 err="1">
                          <a:effectLst/>
                          <a:latin typeface="Consolas" panose="020B0609020204030204" pitchFamily="49" charset="0"/>
                        </a:rPr>
                        <a:t>sub</a:t>
                      </a:r>
                      <a:endParaRPr lang="ru-RU" sz="1200" kern="100" dirty="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3577" marR="83577" marT="83577" marB="83577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>
                          <a:effectLst/>
                        </a:rPr>
                        <a:t>SUB</a:t>
                      </a:r>
                      <a:endParaRPr lang="ru-RU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3577" marR="83577" marT="83577" marB="83577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>
                          <a:effectLst/>
                        </a:rPr>
                        <a:t>R</a:t>
                      </a:r>
                      <a:endParaRPr lang="ru-RU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3577" marR="83577" marT="83577" marB="83577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>
                          <a:effectLst/>
                        </a:rPr>
                        <a:t>0110011</a:t>
                      </a:r>
                      <a:endParaRPr lang="ru-RU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3577" marR="83577" marT="83577" marB="83577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>
                          <a:effectLst/>
                        </a:rPr>
                        <a:t>0x0</a:t>
                      </a:r>
                      <a:endParaRPr lang="ru-RU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3577" marR="83577" marT="83577" marB="83577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>
                          <a:effectLst/>
                        </a:rPr>
                        <a:t>0x20</a:t>
                      </a:r>
                      <a:endParaRPr lang="ru-RU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3577" marR="83577" marT="83577" marB="83577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>
                          <a:effectLst/>
                        </a:rPr>
                        <a:t>rd = rs1 - rs2</a:t>
                      </a:r>
                      <a:endParaRPr lang="ru-RU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3577" marR="83577" marT="83577" marB="83577"/>
                </a:tc>
                <a:extLst>
                  <a:ext uri="{0D108BD9-81ED-4DB2-BD59-A6C34878D82A}">
                    <a16:rowId xmlns:a16="http://schemas.microsoft.com/office/drawing/2014/main" val="506932967"/>
                  </a:ext>
                </a:extLst>
              </a:tr>
              <a:tr h="37973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 err="1">
                          <a:effectLst/>
                          <a:latin typeface="Consolas" panose="020B0609020204030204" pitchFamily="49" charset="0"/>
                        </a:rPr>
                        <a:t>xor</a:t>
                      </a:r>
                      <a:endParaRPr lang="ru-RU" sz="1200" kern="100" dirty="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3577" marR="83577" marT="83577" marB="83577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>
                          <a:effectLst/>
                        </a:rPr>
                        <a:t>XOR</a:t>
                      </a:r>
                      <a:endParaRPr lang="ru-RU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3577" marR="83577" marT="83577" marB="83577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>
                          <a:effectLst/>
                        </a:rPr>
                        <a:t>R</a:t>
                      </a:r>
                      <a:endParaRPr lang="ru-RU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3577" marR="83577" marT="83577" marB="83577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>
                          <a:effectLst/>
                        </a:rPr>
                        <a:t>0110011</a:t>
                      </a:r>
                      <a:endParaRPr lang="ru-RU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3577" marR="83577" marT="83577" marB="83577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>
                          <a:effectLst/>
                        </a:rPr>
                        <a:t>0x4</a:t>
                      </a:r>
                      <a:endParaRPr lang="ru-RU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3577" marR="83577" marT="83577" marB="83577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>
                          <a:effectLst/>
                        </a:rPr>
                        <a:t>0x00</a:t>
                      </a:r>
                      <a:endParaRPr lang="ru-RU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3577" marR="83577" marT="83577" marB="83577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>
                          <a:effectLst/>
                        </a:rPr>
                        <a:t>rd = rs1 ^ rs2</a:t>
                      </a:r>
                      <a:endParaRPr lang="ru-RU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3577" marR="83577" marT="83577" marB="83577"/>
                </a:tc>
                <a:extLst>
                  <a:ext uri="{0D108BD9-81ED-4DB2-BD59-A6C34878D82A}">
                    <a16:rowId xmlns:a16="http://schemas.microsoft.com/office/drawing/2014/main" val="2648647962"/>
                  </a:ext>
                </a:extLst>
              </a:tr>
              <a:tr h="37973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 err="1">
                          <a:effectLst/>
                          <a:latin typeface="Consolas" panose="020B0609020204030204" pitchFamily="49" charset="0"/>
                        </a:rPr>
                        <a:t>or</a:t>
                      </a:r>
                      <a:endParaRPr lang="ru-RU" sz="1200" kern="100" dirty="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3577" marR="83577" marT="83577" marB="83577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>
                          <a:effectLst/>
                        </a:rPr>
                        <a:t>OR</a:t>
                      </a:r>
                      <a:endParaRPr lang="ru-RU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3577" marR="83577" marT="83577" marB="83577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>
                          <a:effectLst/>
                        </a:rPr>
                        <a:t>R</a:t>
                      </a:r>
                      <a:endParaRPr lang="ru-RU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3577" marR="83577" marT="83577" marB="83577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>
                          <a:effectLst/>
                        </a:rPr>
                        <a:t>0110011</a:t>
                      </a:r>
                      <a:endParaRPr lang="ru-RU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3577" marR="83577" marT="83577" marB="83577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>
                          <a:effectLst/>
                        </a:rPr>
                        <a:t>0x6</a:t>
                      </a:r>
                      <a:endParaRPr lang="ru-RU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3577" marR="83577" marT="83577" marB="83577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>
                          <a:effectLst/>
                        </a:rPr>
                        <a:t>0x00</a:t>
                      </a:r>
                      <a:endParaRPr lang="ru-RU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3577" marR="83577" marT="83577" marB="83577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>
                          <a:effectLst/>
                        </a:rPr>
                        <a:t>rd = rs1 | rs2</a:t>
                      </a:r>
                      <a:endParaRPr lang="ru-RU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3577" marR="83577" marT="83577" marB="83577"/>
                </a:tc>
                <a:extLst>
                  <a:ext uri="{0D108BD9-81ED-4DB2-BD59-A6C34878D82A}">
                    <a16:rowId xmlns:a16="http://schemas.microsoft.com/office/drawing/2014/main" val="2463023854"/>
                  </a:ext>
                </a:extLst>
              </a:tr>
              <a:tr h="37973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 err="1">
                          <a:effectLst/>
                          <a:latin typeface="Consolas" panose="020B0609020204030204" pitchFamily="49" charset="0"/>
                        </a:rPr>
                        <a:t>and</a:t>
                      </a:r>
                      <a:endParaRPr lang="ru-RU" sz="1200" kern="100" dirty="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3577" marR="83577" marT="83577" marB="83577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>
                          <a:effectLst/>
                        </a:rPr>
                        <a:t>AND</a:t>
                      </a:r>
                      <a:endParaRPr lang="ru-RU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3577" marR="83577" marT="83577" marB="83577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>
                          <a:effectLst/>
                        </a:rPr>
                        <a:t>R</a:t>
                      </a:r>
                      <a:endParaRPr lang="ru-RU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3577" marR="83577" marT="83577" marB="83577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>
                          <a:effectLst/>
                        </a:rPr>
                        <a:t>0110011</a:t>
                      </a:r>
                      <a:endParaRPr lang="ru-RU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3577" marR="83577" marT="83577" marB="83577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>
                          <a:effectLst/>
                        </a:rPr>
                        <a:t>0x7</a:t>
                      </a:r>
                      <a:endParaRPr lang="ru-RU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3577" marR="83577" marT="83577" marB="83577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>
                          <a:effectLst/>
                        </a:rPr>
                        <a:t>0x00</a:t>
                      </a:r>
                      <a:endParaRPr lang="ru-RU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3577" marR="83577" marT="83577" marB="83577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>
                          <a:effectLst/>
                        </a:rPr>
                        <a:t>rd = rs1 &amp; rs2</a:t>
                      </a:r>
                      <a:endParaRPr lang="ru-RU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3577" marR="83577" marT="83577" marB="83577"/>
                </a:tc>
                <a:extLst>
                  <a:ext uri="{0D108BD9-81ED-4DB2-BD59-A6C34878D82A}">
                    <a16:rowId xmlns:a16="http://schemas.microsoft.com/office/drawing/2014/main" val="1046739461"/>
                  </a:ext>
                </a:extLst>
              </a:tr>
              <a:tr h="37973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 err="1">
                          <a:effectLst/>
                          <a:latin typeface="Consolas" panose="020B0609020204030204" pitchFamily="49" charset="0"/>
                        </a:rPr>
                        <a:t>sll</a:t>
                      </a:r>
                      <a:endParaRPr lang="ru-RU" sz="1200" kern="100" dirty="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3577" marR="83577" marT="83577" marB="83577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>
                          <a:effectLst/>
                        </a:rPr>
                        <a:t>Shift Left Logical</a:t>
                      </a:r>
                      <a:endParaRPr lang="ru-RU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3577" marR="83577" marT="83577" marB="83577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>
                          <a:effectLst/>
                        </a:rPr>
                        <a:t>R</a:t>
                      </a:r>
                      <a:endParaRPr lang="ru-RU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3577" marR="83577" marT="83577" marB="83577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>
                          <a:effectLst/>
                        </a:rPr>
                        <a:t>0110011</a:t>
                      </a:r>
                      <a:endParaRPr lang="ru-RU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3577" marR="83577" marT="83577" marB="83577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>
                          <a:effectLst/>
                        </a:rPr>
                        <a:t>0x1</a:t>
                      </a:r>
                      <a:endParaRPr lang="ru-RU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3577" marR="83577" marT="83577" marB="83577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>
                          <a:effectLst/>
                        </a:rPr>
                        <a:t>0x00</a:t>
                      </a:r>
                      <a:endParaRPr lang="ru-RU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3577" marR="83577" marT="83577" marB="83577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>
                          <a:effectLst/>
                        </a:rPr>
                        <a:t>rd = rs1 &lt;&lt; rs2</a:t>
                      </a:r>
                      <a:endParaRPr lang="ru-RU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3577" marR="83577" marT="83577" marB="83577"/>
                </a:tc>
                <a:extLst>
                  <a:ext uri="{0D108BD9-81ED-4DB2-BD59-A6C34878D82A}">
                    <a16:rowId xmlns:a16="http://schemas.microsoft.com/office/drawing/2014/main" val="1395357018"/>
                  </a:ext>
                </a:extLst>
              </a:tr>
              <a:tr h="37973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 err="1">
                          <a:effectLst/>
                          <a:latin typeface="Consolas" panose="020B0609020204030204" pitchFamily="49" charset="0"/>
                        </a:rPr>
                        <a:t>srl</a:t>
                      </a:r>
                      <a:endParaRPr lang="ru-RU" sz="1200" kern="100" dirty="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3577" marR="83577" marT="83577" marB="83577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>
                          <a:effectLst/>
                        </a:rPr>
                        <a:t>Shift Right Logical</a:t>
                      </a:r>
                      <a:endParaRPr lang="ru-RU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3577" marR="83577" marT="83577" marB="83577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>
                          <a:effectLst/>
                        </a:rPr>
                        <a:t>R</a:t>
                      </a:r>
                      <a:endParaRPr lang="ru-RU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3577" marR="83577" marT="83577" marB="83577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>
                          <a:effectLst/>
                        </a:rPr>
                        <a:t>0110011</a:t>
                      </a:r>
                      <a:endParaRPr lang="ru-RU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3577" marR="83577" marT="83577" marB="83577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>
                          <a:effectLst/>
                        </a:rPr>
                        <a:t>0x5</a:t>
                      </a:r>
                      <a:endParaRPr lang="ru-RU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3577" marR="83577" marT="83577" marB="83577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>
                          <a:effectLst/>
                        </a:rPr>
                        <a:t>0x00</a:t>
                      </a:r>
                      <a:endParaRPr lang="ru-RU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3577" marR="83577" marT="83577" marB="83577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>
                          <a:effectLst/>
                        </a:rPr>
                        <a:t>rd = rs1 &gt;&gt; rs2</a:t>
                      </a:r>
                      <a:endParaRPr lang="ru-RU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3577" marR="83577" marT="83577" marB="83577"/>
                </a:tc>
                <a:extLst>
                  <a:ext uri="{0D108BD9-81ED-4DB2-BD59-A6C34878D82A}">
                    <a16:rowId xmlns:a16="http://schemas.microsoft.com/office/drawing/2014/main" val="623073723"/>
                  </a:ext>
                </a:extLst>
              </a:tr>
              <a:tr h="37973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 err="1">
                          <a:effectLst/>
                          <a:latin typeface="Consolas" panose="020B0609020204030204" pitchFamily="49" charset="0"/>
                        </a:rPr>
                        <a:t>sra</a:t>
                      </a:r>
                      <a:endParaRPr lang="ru-RU" sz="1200" kern="100" dirty="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3577" marR="83577" marT="83577" marB="83577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>
                          <a:effectLst/>
                        </a:rPr>
                        <a:t>Set Right Arith.</a:t>
                      </a:r>
                      <a:endParaRPr lang="ru-RU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3577" marR="83577" marT="83577" marB="83577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>
                          <a:effectLst/>
                        </a:rPr>
                        <a:t>R</a:t>
                      </a:r>
                      <a:endParaRPr lang="ru-RU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3577" marR="83577" marT="83577" marB="83577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>
                          <a:effectLst/>
                        </a:rPr>
                        <a:t>0110011</a:t>
                      </a:r>
                      <a:endParaRPr lang="ru-RU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3577" marR="83577" marT="83577" marB="83577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>
                          <a:effectLst/>
                        </a:rPr>
                        <a:t>0x5</a:t>
                      </a:r>
                      <a:endParaRPr lang="ru-RU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3577" marR="83577" marT="83577" marB="83577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>
                          <a:effectLst/>
                        </a:rPr>
                        <a:t>0x20</a:t>
                      </a:r>
                      <a:endParaRPr lang="ru-RU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3577" marR="83577" marT="83577" marB="83577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>
                          <a:effectLst/>
                        </a:rPr>
                        <a:t>rd = rs1 &gt;&gt; rs2</a:t>
                      </a:r>
                      <a:endParaRPr lang="ru-RU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3577" marR="83577" marT="83577" marB="83577"/>
                </a:tc>
                <a:extLst>
                  <a:ext uri="{0D108BD9-81ED-4DB2-BD59-A6C34878D82A}">
                    <a16:rowId xmlns:a16="http://schemas.microsoft.com/office/drawing/2014/main" val="3187352569"/>
                  </a:ext>
                </a:extLst>
              </a:tr>
              <a:tr h="37973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 err="1">
                          <a:effectLst/>
                          <a:latin typeface="Consolas" panose="020B0609020204030204" pitchFamily="49" charset="0"/>
                        </a:rPr>
                        <a:t>slt</a:t>
                      </a:r>
                      <a:endParaRPr lang="ru-RU" sz="1200" kern="100" dirty="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3577" marR="83577" marT="83577" marB="83577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>
                          <a:effectLst/>
                        </a:rPr>
                        <a:t>Set Less Than </a:t>
                      </a:r>
                      <a:endParaRPr lang="ru-RU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3577" marR="83577" marT="83577" marB="83577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>
                          <a:effectLst/>
                        </a:rPr>
                        <a:t>R</a:t>
                      </a:r>
                      <a:endParaRPr lang="ru-RU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3577" marR="83577" marT="83577" marB="83577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>
                          <a:effectLst/>
                        </a:rPr>
                        <a:t>0110011</a:t>
                      </a:r>
                      <a:endParaRPr lang="ru-RU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3577" marR="83577" marT="83577" marB="83577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>
                          <a:effectLst/>
                        </a:rPr>
                        <a:t>0x2</a:t>
                      </a:r>
                      <a:endParaRPr lang="ru-RU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3577" marR="83577" marT="83577" marB="83577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>
                          <a:effectLst/>
                        </a:rPr>
                        <a:t>0x00</a:t>
                      </a:r>
                      <a:endParaRPr lang="ru-RU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3577" marR="83577" marT="83577" marB="83577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>
                          <a:effectLst/>
                        </a:rPr>
                        <a:t>rd = (rs1 &lt; rs2)? 0:1</a:t>
                      </a:r>
                      <a:endParaRPr lang="ru-RU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3577" marR="83577" marT="83577" marB="83577"/>
                </a:tc>
                <a:extLst>
                  <a:ext uri="{0D108BD9-81ED-4DB2-BD59-A6C34878D82A}">
                    <a16:rowId xmlns:a16="http://schemas.microsoft.com/office/drawing/2014/main" val="3362806046"/>
                  </a:ext>
                </a:extLst>
              </a:tr>
              <a:tr h="37973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 err="1">
                          <a:effectLst/>
                          <a:latin typeface="Consolas" panose="020B0609020204030204" pitchFamily="49" charset="0"/>
                        </a:rPr>
                        <a:t>sltu</a:t>
                      </a:r>
                      <a:endParaRPr lang="ru-RU" sz="1200" kern="100" dirty="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3577" marR="83577" marT="83577" marB="83577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>
                          <a:effectLst/>
                        </a:rPr>
                        <a:t>Set Less Than Un.</a:t>
                      </a:r>
                      <a:endParaRPr lang="ru-RU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3577" marR="83577" marT="83577" marB="83577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>
                          <a:effectLst/>
                        </a:rPr>
                        <a:t>R</a:t>
                      </a:r>
                      <a:endParaRPr lang="ru-RU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3577" marR="83577" marT="83577" marB="83577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>
                          <a:effectLst/>
                        </a:rPr>
                        <a:t>0110011</a:t>
                      </a:r>
                      <a:endParaRPr lang="ru-RU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3577" marR="83577" marT="83577" marB="83577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>
                          <a:effectLst/>
                        </a:rPr>
                        <a:t>0x3</a:t>
                      </a:r>
                      <a:endParaRPr lang="ru-RU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3577" marR="83577" marT="83577" marB="83577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>
                          <a:effectLst/>
                        </a:rPr>
                        <a:t>0x00</a:t>
                      </a:r>
                      <a:endParaRPr lang="ru-RU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3577" marR="83577" marT="83577" marB="83577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 err="1">
                          <a:effectLst/>
                        </a:rPr>
                        <a:t>rd</a:t>
                      </a:r>
                      <a:r>
                        <a:rPr lang="ru-RU" sz="1200" kern="100" dirty="0">
                          <a:effectLst/>
                        </a:rPr>
                        <a:t> = (rs1 &lt; rs2)? 0:1</a:t>
                      </a:r>
                      <a:endParaRPr lang="ru-RU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3577" marR="83577" marT="83577" marB="83577"/>
                </a:tc>
                <a:extLst>
                  <a:ext uri="{0D108BD9-81ED-4DB2-BD59-A6C34878D82A}">
                    <a16:rowId xmlns:a16="http://schemas.microsoft.com/office/drawing/2014/main" val="2243249966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D9CE1E70-4E86-4375-B37F-93E5C4F6F13F}"/>
              </a:ext>
            </a:extLst>
          </p:cNvPr>
          <p:cNvSpPr txBox="1"/>
          <p:nvPr/>
        </p:nvSpPr>
        <p:spPr>
          <a:xfrm>
            <a:off x="608095" y="1186774"/>
            <a:ext cx="106370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latin typeface="Nunito Sans" pitchFamily="2" charset="-52"/>
              </a:rPr>
              <a:t>Операции с регистрами</a:t>
            </a:r>
          </a:p>
        </p:txBody>
      </p:sp>
    </p:spTree>
    <p:extLst>
      <p:ext uri="{BB962C8B-B14F-4D97-AF65-F5344CB8AC3E}">
        <p14:creationId xmlns:p14="http://schemas.microsoft.com/office/powerpoint/2010/main" val="19384667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Номер слайда 5">
            <a:extLst>
              <a:ext uri="{FF2B5EF4-FFF2-40B4-BE49-F238E27FC236}">
                <a16:creationId xmlns:a16="http://schemas.microsoft.com/office/drawing/2014/main" id="{246FE44D-8ACA-4BFD-ADB0-B05A93FDA3CF}"/>
              </a:ext>
            </a:extLst>
          </p:cNvPr>
          <p:cNvSpPr txBox="1">
            <a:spLocks/>
          </p:cNvSpPr>
          <p:nvPr/>
        </p:nvSpPr>
        <p:spPr>
          <a:xfrm>
            <a:off x="10883900" y="6610350"/>
            <a:ext cx="682625" cy="247650"/>
          </a:xfrm>
          <a:prstGeom prst="rect">
            <a:avLst/>
          </a:prstGeom>
          <a:solidFill>
            <a:srgbClr val="F3F1F9">
              <a:alpha val="89804"/>
            </a:srgbClr>
          </a:solidFill>
        </p:spPr>
        <p:txBody>
          <a:bodyPr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8CD8CDE7-E2C6-4DFC-9859-BA19C2EE985E}" type="slidenum">
              <a:rPr lang="ru-RU" sz="1000" smtClean="0">
                <a:latin typeface="Nunito Sans" pitchFamily="2" charset="77"/>
              </a:rPr>
              <a:pPr algn="ctr"/>
              <a:t>2</a:t>
            </a:fld>
            <a:endParaRPr lang="ru-RU" sz="1000" dirty="0">
              <a:latin typeface="Nunito Sans" pitchFamily="2" charset="77"/>
            </a:endParaRPr>
          </a:p>
        </p:txBody>
      </p:sp>
      <p:cxnSp>
        <p:nvCxnSpPr>
          <p:cNvPr id="119" name="Straight Connector 81">
            <a:extLst>
              <a:ext uri="{FF2B5EF4-FFF2-40B4-BE49-F238E27FC236}">
                <a16:creationId xmlns:a16="http://schemas.microsoft.com/office/drawing/2014/main" id="{FB4331D3-6E92-F510-9CBB-B5AEA25C2B23}"/>
              </a:ext>
            </a:extLst>
          </p:cNvPr>
          <p:cNvCxnSpPr>
            <a:cxnSpLocks/>
          </p:cNvCxnSpPr>
          <p:nvPr/>
        </p:nvCxnSpPr>
        <p:spPr>
          <a:xfrm>
            <a:off x="608094" y="6381750"/>
            <a:ext cx="10960019" cy="0"/>
          </a:xfrm>
          <a:prstGeom prst="line">
            <a:avLst/>
          </a:prstGeom>
          <a:ln w="12700" cap="rnd">
            <a:solidFill>
              <a:srgbClr val="283272"/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CF0C995-B686-F7E0-851C-CFE0BB33E31D}"/>
              </a:ext>
            </a:extLst>
          </p:cNvPr>
          <p:cNvSpPr txBox="1"/>
          <p:nvPr/>
        </p:nvSpPr>
        <p:spPr>
          <a:xfrm>
            <a:off x="537071" y="396484"/>
            <a:ext cx="936055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R="0" lvl="0" indent="0" defTabSz="91417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u="none" strike="noStrike" cap="none" spc="0" normalizeH="0" baseline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 Light" pitchFamily="2" charset="77"/>
              </a:defRPr>
            </a:lvl1pPr>
          </a:lstStyle>
          <a:p>
            <a:r>
              <a:rPr lang="ru-RU" sz="1100" dirty="0">
                <a:solidFill>
                  <a:srgbClr val="283272"/>
                </a:solidFill>
                <a:latin typeface="Nunito Sans Light" pitchFamily="2" charset="77"/>
              </a:rPr>
              <a:t>Основы программирования на языке Assembler под архитектуру RISC-V</a:t>
            </a:r>
            <a:endParaRPr lang="ru-RU" sz="11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F45C107-0974-9033-38A0-AE7F67E9B8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729276" y="484607"/>
            <a:ext cx="1837249" cy="50106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42CEA1D-09FC-848D-6E67-3B919F678E69}"/>
              </a:ext>
            </a:extLst>
          </p:cNvPr>
          <p:cNvSpPr txBox="1"/>
          <p:nvPr/>
        </p:nvSpPr>
        <p:spPr>
          <a:xfrm>
            <a:off x="548065" y="605732"/>
            <a:ext cx="25539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ru-RU"/>
            </a:defPPr>
            <a:lvl1pPr marR="0" lvl="0" indent="0" defTabSz="91417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u="none" strike="noStrike" cap="none" spc="0" normalizeH="0" baseline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" pitchFamily="2" charset="77"/>
              </a:defRPr>
            </a:lvl1pPr>
          </a:lstStyle>
          <a:p>
            <a:pPr marL="0" marR="0" lvl="0" indent="0" algn="l" defTabSz="9141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1" u="none" strike="noStrike" kern="1200" cap="none" spc="0" normalizeH="0" baseline="0" noProof="0" dirty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" pitchFamily="2" charset="77"/>
              </a:rPr>
              <a:t>Содержание курса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123893-3BB6-4691-7AB5-EC2391BA65D9}"/>
              </a:ext>
            </a:extLst>
          </p:cNvPr>
          <p:cNvSpPr txBox="1"/>
          <p:nvPr/>
        </p:nvSpPr>
        <p:spPr>
          <a:xfrm>
            <a:off x="972766" y="1215090"/>
            <a:ext cx="5647636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Особенности </a:t>
            </a:r>
            <a:r>
              <a:rPr lang="en-US" dirty="0"/>
              <a:t>RISC-V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Архитектура набора команд </a:t>
            </a:r>
            <a:r>
              <a:rPr lang="en-US" dirty="0"/>
              <a:t>RISC-V</a:t>
            </a:r>
            <a:r>
              <a:rPr lang="ru-RU" dirty="0"/>
              <a:t> (</a:t>
            </a:r>
            <a:r>
              <a:rPr lang="en-US" dirty="0"/>
              <a:t>RISC-V ISA)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Кодирование инструкций в </a:t>
            </a:r>
            <a:r>
              <a:rPr lang="en-US" dirty="0"/>
              <a:t>RISC-V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Основные непривилегированные инструкции </a:t>
            </a:r>
            <a:r>
              <a:rPr lang="en-US" dirty="0"/>
              <a:t>RISC-V</a:t>
            </a: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Бинарный интерфейс приложений (</a:t>
            </a:r>
            <a:r>
              <a:rPr lang="en-US" dirty="0"/>
              <a:t>ABI)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Инструменты разработчика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Основные конструкции языка </a:t>
            </a:r>
            <a:r>
              <a:rPr lang="en-US" dirty="0"/>
              <a:t>Assembler </a:t>
            </a:r>
            <a:r>
              <a:rPr lang="ru-RU" dirty="0"/>
              <a:t>для </a:t>
            </a:r>
            <a:r>
              <a:rPr lang="en-US" dirty="0"/>
              <a:t>RISC-V:</a:t>
            </a:r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192405-DC47-2EF5-F563-3D82B534A1A9}"/>
              </a:ext>
            </a:extLst>
          </p:cNvPr>
          <p:cNvSpPr txBox="1"/>
          <p:nvPr/>
        </p:nvSpPr>
        <p:spPr>
          <a:xfrm>
            <a:off x="1623264" y="3149138"/>
            <a:ext cx="434663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метки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директивы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псевдо инструкции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работа с переменными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использование подпрограмм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использование вызовов библиотек С++</a:t>
            </a:r>
          </a:p>
        </p:txBody>
      </p:sp>
    </p:spTree>
    <p:extLst>
      <p:ext uri="{BB962C8B-B14F-4D97-AF65-F5344CB8AC3E}">
        <p14:creationId xmlns:p14="http://schemas.microsoft.com/office/powerpoint/2010/main" val="14729956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Номер слайда 5">
            <a:extLst>
              <a:ext uri="{FF2B5EF4-FFF2-40B4-BE49-F238E27FC236}">
                <a16:creationId xmlns:a16="http://schemas.microsoft.com/office/drawing/2014/main" id="{246FE44D-8ACA-4BFD-ADB0-B05A93FDA3CF}"/>
              </a:ext>
            </a:extLst>
          </p:cNvPr>
          <p:cNvSpPr txBox="1">
            <a:spLocks/>
          </p:cNvSpPr>
          <p:nvPr/>
        </p:nvSpPr>
        <p:spPr>
          <a:xfrm>
            <a:off x="10883900" y="6610350"/>
            <a:ext cx="682625" cy="247650"/>
          </a:xfrm>
          <a:prstGeom prst="rect">
            <a:avLst/>
          </a:prstGeom>
          <a:solidFill>
            <a:srgbClr val="F3F1F9">
              <a:alpha val="89804"/>
            </a:srgbClr>
          </a:solidFill>
        </p:spPr>
        <p:txBody>
          <a:bodyPr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8CD8CDE7-E2C6-4DFC-9859-BA19C2EE985E}" type="slidenum">
              <a:rPr lang="ru-RU" sz="1000" smtClean="0">
                <a:latin typeface="Nunito Sans" pitchFamily="2" charset="77"/>
              </a:rPr>
              <a:pPr algn="ctr"/>
              <a:t>20</a:t>
            </a:fld>
            <a:endParaRPr lang="ru-RU" sz="1000" dirty="0">
              <a:latin typeface="Nunito Sans" pitchFamily="2" charset="77"/>
            </a:endParaRPr>
          </a:p>
        </p:txBody>
      </p:sp>
      <p:cxnSp>
        <p:nvCxnSpPr>
          <p:cNvPr id="119" name="Straight Connector 81">
            <a:extLst>
              <a:ext uri="{FF2B5EF4-FFF2-40B4-BE49-F238E27FC236}">
                <a16:creationId xmlns:a16="http://schemas.microsoft.com/office/drawing/2014/main" id="{FB4331D3-6E92-F510-9CBB-B5AEA25C2B23}"/>
              </a:ext>
            </a:extLst>
          </p:cNvPr>
          <p:cNvCxnSpPr>
            <a:cxnSpLocks/>
          </p:cNvCxnSpPr>
          <p:nvPr/>
        </p:nvCxnSpPr>
        <p:spPr>
          <a:xfrm>
            <a:off x="608094" y="6381750"/>
            <a:ext cx="10960019" cy="0"/>
          </a:xfrm>
          <a:prstGeom prst="line">
            <a:avLst/>
          </a:prstGeom>
          <a:ln w="12700" cap="rnd">
            <a:solidFill>
              <a:srgbClr val="283272"/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CF0C995-B686-F7E0-851C-CFE0BB33E31D}"/>
              </a:ext>
            </a:extLst>
          </p:cNvPr>
          <p:cNvSpPr txBox="1"/>
          <p:nvPr/>
        </p:nvSpPr>
        <p:spPr>
          <a:xfrm>
            <a:off x="537071" y="396484"/>
            <a:ext cx="936055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R="0" lvl="0" indent="0" defTabSz="91417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u="none" strike="noStrike" cap="none" spc="0" normalizeH="0" baseline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 Light" pitchFamily="2" charset="77"/>
              </a:defRPr>
            </a:lvl1pPr>
          </a:lstStyle>
          <a:p>
            <a:r>
              <a:rPr lang="ru-RU" sz="1100" dirty="0">
                <a:solidFill>
                  <a:srgbClr val="283272"/>
                </a:solidFill>
                <a:latin typeface="Nunito Sans Light" pitchFamily="2" charset="77"/>
              </a:rPr>
              <a:t>Основы программирования на языке Assembler под архитектуру RISC-V</a:t>
            </a:r>
            <a:endParaRPr lang="ru-RU" sz="11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F45C107-0974-9033-38A0-AE7F67E9B8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9729276" y="484607"/>
            <a:ext cx="1837249" cy="50106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42CEA1D-09FC-848D-6E67-3B919F678E69}"/>
              </a:ext>
            </a:extLst>
          </p:cNvPr>
          <p:cNvSpPr txBox="1"/>
          <p:nvPr/>
        </p:nvSpPr>
        <p:spPr>
          <a:xfrm>
            <a:off x="548065" y="605732"/>
            <a:ext cx="56717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ru-RU"/>
            </a:defPPr>
            <a:lvl1pPr marR="0" lvl="0" indent="0" defTabSz="91417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u="none" strike="noStrike" cap="none" spc="0" normalizeH="0" baseline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" pitchFamily="2" charset="77"/>
              </a:defRPr>
            </a:lvl1pPr>
          </a:lstStyle>
          <a:p>
            <a:pPr marL="0" marR="0" lvl="0" indent="0" algn="l" defTabSz="9141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1" u="none" strike="noStrike" kern="1200" cap="none" spc="0" normalizeH="0" baseline="0" noProof="0" dirty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" pitchFamily="2" charset="77"/>
              </a:rPr>
              <a:t>Инструкции загрузки и сохранения данных</a:t>
            </a:r>
          </a:p>
        </p:txBody>
      </p:sp>
      <p:graphicFrame>
        <p:nvGraphicFramePr>
          <p:cNvPr id="7" name="Таблица 6">
            <a:extLst>
              <a:ext uri="{FF2B5EF4-FFF2-40B4-BE49-F238E27FC236}">
                <a16:creationId xmlns:a16="http://schemas.microsoft.com/office/drawing/2014/main" id="{8099D93D-643D-6613-A9C1-E18DE0AB5B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1722909"/>
              </p:ext>
            </p:extLst>
          </p:nvPr>
        </p:nvGraphicFramePr>
        <p:xfrm>
          <a:off x="608094" y="1675483"/>
          <a:ext cx="8691592" cy="34291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01455">
                  <a:extLst>
                    <a:ext uri="{9D8B030D-6E8A-4147-A177-3AD203B41FA5}">
                      <a16:colId xmlns:a16="http://schemas.microsoft.com/office/drawing/2014/main" val="782684071"/>
                    </a:ext>
                  </a:extLst>
                </a:gridCol>
                <a:gridCol w="1905803">
                  <a:extLst>
                    <a:ext uri="{9D8B030D-6E8A-4147-A177-3AD203B41FA5}">
                      <a16:colId xmlns:a16="http://schemas.microsoft.com/office/drawing/2014/main" val="1575742761"/>
                    </a:ext>
                  </a:extLst>
                </a:gridCol>
                <a:gridCol w="702644">
                  <a:extLst>
                    <a:ext uri="{9D8B030D-6E8A-4147-A177-3AD203B41FA5}">
                      <a16:colId xmlns:a16="http://schemas.microsoft.com/office/drawing/2014/main" val="1514036750"/>
                    </a:ext>
                  </a:extLst>
                </a:gridCol>
                <a:gridCol w="847023">
                  <a:extLst>
                    <a:ext uri="{9D8B030D-6E8A-4147-A177-3AD203B41FA5}">
                      <a16:colId xmlns:a16="http://schemas.microsoft.com/office/drawing/2014/main" val="922086537"/>
                    </a:ext>
                  </a:extLst>
                </a:gridCol>
                <a:gridCol w="654518">
                  <a:extLst>
                    <a:ext uri="{9D8B030D-6E8A-4147-A177-3AD203B41FA5}">
                      <a16:colId xmlns:a16="http://schemas.microsoft.com/office/drawing/2014/main" val="1258901123"/>
                    </a:ext>
                  </a:extLst>
                </a:gridCol>
                <a:gridCol w="3380149">
                  <a:extLst>
                    <a:ext uri="{9D8B030D-6E8A-4147-A177-3AD203B41FA5}">
                      <a16:colId xmlns:a16="http://schemas.microsoft.com/office/drawing/2014/main" val="3754896607"/>
                    </a:ext>
                  </a:extLst>
                </a:gridCol>
              </a:tblGrid>
              <a:tr h="34624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050" b="1" kern="100" dirty="0">
                          <a:effectLst/>
                          <a:latin typeface="Nunito Sans" pitchFamily="2" charset="-52"/>
                        </a:rPr>
                        <a:t>Инструкция</a:t>
                      </a:r>
                      <a:endParaRPr lang="ru-RU" sz="1050" b="1" kern="100" dirty="0">
                        <a:effectLst/>
                        <a:latin typeface="Nunito Sans" pitchFamily="2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7308" marR="77308" marT="77308" marB="77308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050" b="1" kern="100" dirty="0">
                          <a:effectLst/>
                          <a:latin typeface="Nunito Sans" pitchFamily="2" charset="-52"/>
                        </a:rPr>
                        <a:t>Имя</a:t>
                      </a:r>
                      <a:endParaRPr lang="ru-RU" sz="1050" b="1" kern="100" dirty="0">
                        <a:effectLst/>
                        <a:latin typeface="Nunito Sans" pitchFamily="2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7308" marR="77308" marT="77308" marB="77308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050" b="1" kern="100" dirty="0">
                          <a:effectLst/>
                          <a:latin typeface="Nunito Sans" pitchFamily="2" charset="-52"/>
                        </a:rPr>
                        <a:t>Формат</a:t>
                      </a:r>
                      <a:endParaRPr lang="ru-RU" sz="1050" b="1" kern="100" dirty="0">
                        <a:effectLst/>
                        <a:latin typeface="Nunito Sans" pitchFamily="2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7308" marR="77308" marT="77308" marB="77308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050" b="1" kern="100" dirty="0">
                          <a:effectLst/>
                          <a:latin typeface="Nunito Sans" pitchFamily="2" charset="-52"/>
                        </a:rPr>
                        <a:t>Код</a:t>
                      </a:r>
                      <a:endParaRPr lang="ru-RU" sz="1050" b="1" kern="100" dirty="0">
                        <a:effectLst/>
                        <a:latin typeface="Nunito Sans" pitchFamily="2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7308" marR="77308" marT="77308" marB="77308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050" b="1" kern="100" dirty="0">
                          <a:effectLst/>
                          <a:latin typeface="Nunito Sans" pitchFamily="2" charset="-52"/>
                        </a:rPr>
                        <a:t>funct3</a:t>
                      </a:r>
                      <a:endParaRPr lang="ru-RU" sz="1050" b="1" kern="100" dirty="0">
                        <a:effectLst/>
                        <a:latin typeface="Nunito Sans" pitchFamily="2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7308" marR="77308" marT="77308" marB="77308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050" b="1" kern="100" dirty="0">
                          <a:effectLst/>
                          <a:latin typeface="Nunito Sans" pitchFamily="2" charset="-52"/>
                        </a:rPr>
                        <a:t>Описание</a:t>
                      </a:r>
                      <a:endParaRPr lang="ru-RU" sz="1050" b="1" kern="100" dirty="0">
                        <a:effectLst/>
                        <a:latin typeface="Nunito Sans" pitchFamily="2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7308" marR="77308" marT="77308" marB="77308"/>
                </a:tc>
                <a:extLst>
                  <a:ext uri="{0D108BD9-81ED-4DB2-BD59-A6C34878D82A}">
                    <a16:rowId xmlns:a16="http://schemas.microsoft.com/office/drawing/2014/main" val="1479374788"/>
                  </a:ext>
                </a:extLst>
              </a:tr>
              <a:tr h="385359">
                <a:tc>
                  <a:txBody>
                    <a:bodyPr/>
                    <a:lstStyle/>
                    <a:p>
                      <a:pPr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 err="1">
                          <a:effectLst/>
                          <a:latin typeface="Consolas" panose="020B0609020204030204" pitchFamily="49" charset="0"/>
                        </a:rPr>
                        <a:t>lb</a:t>
                      </a:r>
                      <a:endParaRPr lang="ru-RU" sz="1200" kern="100" dirty="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7308" marR="77308" marT="77308" marB="77308"/>
                </a:tc>
                <a:tc>
                  <a:txBody>
                    <a:bodyPr/>
                    <a:lstStyle/>
                    <a:p>
                      <a:pPr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 err="1">
                          <a:effectLst/>
                          <a:latin typeface="+mn-lt"/>
                        </a:rPr>
                        <a:t>Load</a:t>
                      </a:r>
                      <a:r>
                        <a:rPr lang="ru-RU" sz="1200" kern="100" dirty="0">
                          <a:effectLst/>
                          <a:latin typeface="+mn-lt"/>
                        </a:rPr>
                        <a:t> </a:t>
                      </a:r>
                      <a:r>
                        <a:rPr lang="ru-RU" sz="1200" kern="100" dirty="0" err="1">
                          <a:effectLst/>
                          <a:latin typeface="+mn-lt"/>
                        </a:rPr>
                        <a:t>Byte</a:t>
                      </a:r>
                      <a:endParaRPr lang="ru-RU" sz="1200" kern="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7308" marR="77308" marT="77308" marB="77308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>
                          <a:effectLst/>
                          <a:latin typeface="+mn-lt"/>
                        </a:rPr>
                        <a:t>I</a:t>
                      </a:r>
                      <a:endParaRPr lang="ru-RU" sz="1200" kern="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7308" marR="77308" marT="77308" marB="77308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>
                          <a:effectLst/>
                          <a:latin typeface="+mn-lt"/>
                        </a:rPr>
                        <a:t>0000011</a:t>
                      </a:r>
                      <a:endParaRPr lang="ru-RU" sz="1200" kern="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7308" marR="77308" marT="77308" marB="77308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>
                          <a:effectLst/>
                          <a:latin typeface="+mn-lt"/>
                        </a:rPr>
                        <a:t>0</a:t>
                      </a:r>
                      <a:r>
                        <a:rPr lang="en-US" sz="1200" kern="100">
                          <a:effectLst/>
                          <a:latin typeface="+mn-lt"/>
                        </a:rPr>
                        <a:t>x</a:t>
                      </a:r>
                      <a:r>
                        <a:rPr lang="ru-RU" sz="1200" kern="100">
                          <a:effectLst/>
                          <a:latin typeface="+mn-lt"/>
                        </a:rPr>
                        <a:t>0</a:t>
                      </a:r>
                      <a:endParaRPr lang="ru-RU" sz="1200" kern="1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7308" marR="77308" marT="77308" marB="77308"/>
                </a:tc>
                <a:tc>
                  <a:txBody>
                    <a:bodyPr/>
                    <a:lstStyle/>
                    <a:p>
                      <a:pPr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>
                          <a:effectLst/>
                          <a:latin typeface="+mn-lt"/>
                        </a:rPr>
                        <a:t>rd = M[rs1+imm][7:0]</a:t>
                      </a:r>
                      <a:endParaRPr lang="ru-RU" sz="1200" kern="1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7308" marR="77308" marT="77308" marB="77308"/>
                </a:tc>
                <a:extLst>
                  <a:ext uri="{0D108BD9-81ED-4DB2-BD59-A6C34878D82A}">
                    <a16:rowId xmlns:a16="http://schemas.microsoft.com/office/drawing/2014/main" val="1797877844"/>
                  </a:ext>
                </a:extLst>
              </a:tr>
              <a:tr h="385359">
                <a:tc>
                  <a:txBody>
                    <a:bodyPr/>
                    <a:lstStyle/>
                    <a:p>
                      <a:pPr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 err="1">
                          <a:effectLst/>
                          <a:latin typeface="Consolas" panose="020B0609020204030204" pitchFamily="49" charset="0"/>
                        </a:rPr>
                        <a:t>lh</a:t>
                      </a:r>
                      <a:endParaRPr lang="ru-RU" sz="1200" kern="100" dirty="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7308" marR="77308" marT="77308" marB="77308"/>
                </a:tc>
                <a:tc>
                  <a:txBody>
                    <a:bodyPr/>
                    <a:lstStyle/>
                    <a:p>
                      <a:pPr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 err="1">
                          <a:effectLst/>
                          <a:latin typeface="+mn-lt"/>
                        </a:rPr>
                        <a:t>Load</a:t>
                      </a:r>
                      <a:r>
                        <a:rPr lang="ru-RU" sz="1200" kern="100" dirty="0">
                          <a:effectLst/>
                          <a:latin typeface="+mn-lt"/>
                        </a:rPr>
                        <a:t> Half</a:t>
                      </a:r>
                      <a:endParaRPr lang="ru-RU" sz="1200" kern="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7308" marR="77308" marT="77308" marB="77308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>
                          <a:effectLst/>
                          <a:latin typeface="+mn-lt"/>
                        </a:rPr>
                        <a:t>I</a:t>
                      </a:r>
                      <a:endParaRPr lang="ru-RU" sz="1200" kern="1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7308" marR="77308" marT="77308" marB="77308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>
                          <a:effectLst/>
                          <a:latin typeface="+mn-lt"/>
                        </a:rPr>
                        <a:t>0000011</a:t>
                      </a:r>
                      <a:endParaRPr lang="ru-RU" sz="1200" kern="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7308" marR="77308" marT="77308" marB="77308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>
                          <a:effectLst/>
                          <a:latin typeface="+mn-lt"/>
                        </a:rPr>
                        <a:t>0x1</a:t>
                      </a:r>
                      <a:endParaRPr lang="ru-RU" sz="1200" kern="1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7308" marR="77308" marT="77308" marB="77308"/>
                </a:tc>
                <a:tc>
                  <a:txBody>
                    <a:bodyPr/>
                    <a:lstStyle/>
                    <a:p>
                      <a:pPr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>
                          <a:effectLst/>
                          <a:latin typeface="+mn-lt"/>
                        </a:rPr>
                        <a:t>rd = M[rs1+imm][15:0]</a:t>
                      </a:r>
                      <a:endParaRPr lang="ru-RU" sz="1200" kern="1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7308" marR="77308" marT="77308" marB="77308"/>
                </a:tc>
                <a:extLst>
                  <a:ext uri="{0D108BD9-81ED-4DB2-BD59-A6C34878D82A}">
                    <a16:rowId xmlns:a16="http://schemas.microsoft.com/office/drawing/2014/main" val="2229666576"/>
                  </a:ext>
                </a:extLst>
              </a:tr>
              <a:tr h="385359">
                <a:tc>
                  <a:txBody>
                    <a:bodyPr/>
                    <a:lstStyle/>
                    <a:p>
                      <a:pPr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 err="1">
                          <a:effectLst/>
                          <a:latin typeface="Consolas" panose="020B0609020204030204" pitchFamily="49" charset="0"/>
                        </a:rPr>
                        <a:t>lw</a:t>
                      </a:r>
                      <a:endParaRPr lang="ru-RU" sz="1200" kern="100" dirty="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7308" marR="77308" marT="77308" marB="77308"/>
                </a:tc>
                <a:tc>
                  <a:txBody>
                    <a:bodyPr/>
                    <a:lstStyle/>
                    <a:p>
                      <a:pPr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 err="1">
                          <a:effectLst/>
                          <a:latin typeface="+mn-lt"/>
                        </a:rPr>
                        <a:t>Load</a:t>
                      </a:r>
                      <a:r>
                        <a:rPr lang="ru-RU" sz="1200" kern="100" dirty="0">
                          <a:effectLst/>
                          <a:latin typeface="+mn-lt"/>
                        </a:rPr>
                        <a:t> Word</a:t>
                      </a:r>
                      <a:endParaRPr lang="ru-RU" sz="1200" kern="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7308" marR="77308" marT="77308" marB="77308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>
                          <a:effectLst/>
                          <a:latin typeface="+mn-lt"/>
                        </a:rPr>
                        <a:t>I</a:t>
                      </a:r>
                      <a:endParaRPr lang="ru-RU" sz="1200" kern="1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7308" marR="77308" marT="77308" marB="77308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>
                          <a:effectLst/>
                          <a:latin typeface="+mn-lt"/>
                        </a:rPr>
                        <a:t>0000011</a:t>
                      </a:r>
                      <a:endParaRPr lang="ru-RU" sz="1200" kern="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7308" marR="77308" marT="77308" marB="77308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>
                          <a:effectLst/>
                          <a:latin typeface="+mn-lt"/>
                        </a:rPr>
                        <a:t>0x2</a:t>
                      </a:r>
                      <a:endParaRPr lang="ru-RU" sz="1200" kern="1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7308" marR="77308" marT="77308" marB="77308"/>
                </a:tc>
                <a:tc>
                  <a:txBody>
                    <a:bodyPr/>
                    <a:lstStyle/>
                    <a:p>
                      <a:pPr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>
                          <a:effectLst/>
                          <a:latin typeface="+mn-lt"/>
                        </a:rPr>
                        <a:t>rd = M[rs1+imm][31:0]</a:t>
                      </a:r>
                      <a:endParaRPr lang="ru-RU" sz="1200" kern="1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7308" marR="77308" marT="77308" marB="77308"/>
                </a:tc>
                <a:extLst>
                  <a:ext uri="{0D108BD9-81ED-4DB2-BD59-A6C34878D82A}">
                    <a16:rowId xmlns:a16="http://schemas.microsoft.com/office/drawing/2014/main" val="2993106932"/>
                  </a:ext>
                </a:extLst>
              </a:tr>
              <a:tr h="385359">
                <a:tc>
                  <a:txBody>
                    <a:bodyPr/>
                    <a:lstStyle/>
                    <a:p>
                      <a:pPr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 err="1">
                          <a:effectLst/>
                          <a:latin typeface="Consolas" panose="020B0609020204030204" pitchFamily="49" charset="0"/>
                        </a:rPr>
                        <a:t>lbu</a:t>
                      </a:r>
                      <a:endParaRPr lang="ru-RU" sz="1200" kern="100" dirty="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7308" marR="77308" marT="77308" marB="77308"/>
                </a:tc>
                <a:tc>
                  <a:txBody>
                    <a:bodyPr/>
                    <a:lstStyle/>
                    <a:p>
                      <a:pPr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 err="1">
                          <a:effectLst/>
                          <a:latin typeface="+mn-lt"/>
                        </a:rPr>
                        <a:t>Load</a:t>
                      </a:r>
                      <a:r>
                        <a:rPr lang="ru-RU" sz="1200" kern="100" dirty="0">
                          <a:effectLst/>
                          <a:latin typeface="+mn-lt"/>
                        </a:rPr>
                        <a:t> </a:t>
                      </a:r>
                      <a:r>
                        <a:rPr lang="ru-RU" sz="1200" kern="100" dirty="0" err="1">
                          <a:effectLst/>
                          <a:latin typeface="+mn-lt"/>
                        </a:rPr>
                        <a:t>Byte</a:t>
                      </a:r>
                      <a:r>
                        <a:rPr lang="ru-RU" sz="1200" kern="100" dirty="0">
                          <a:effectLst/>
                          <a:latin typeface="+mn-lt"/>
                        </a:rPr>
                        <a:t> </a:t>
                      </a:r>
                      <a:r>
                        <a:rPr lang="ru-RU" sz="1200" kern="100" dirty="0" err="1">
                          <a:effectLst/>
                          <a:latin typeface="+mn-lt"/>
                        </a:rPr>
                        <a:t>Un</a:t>
                      </a:r>
                      <a:r>
                        <a:rPr lang="ru-RU" sz="1200" kern="100" dirty="0">
                          <a:effectLst/>
                          <a:latin typeface="+mn-lt"/>
                        </a:rPr>
                        <a:t>.</a:t>
                      </a:r>
                      <a:endParaRPr lang="ru-RU" sz="1200" kern="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7308" marR="77308" marT="77308" marB="77308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>
                          <a:effectLst/>
                          <a:latin typeface="+mn-lt"/>
                        </a:rPr>
                        <a:t>I</a:t>
                      </a:r>
                      <a:endParaRPr lang="ru-RU" sz="1200" kern="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7308" marR="77308" marT="77308" marB="77308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>
                          <a:effectLst/>
                          <a:latin typeface="+mn-lt"/>
                        </a:rPr>
                        <a:t>0000011</a:t>
                      </a:r>
                      <a:endParaRPr lang="ru-RU" sz="1200" kern="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7308" marR="77308" marT="77308" marB="77308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>
                          <a:effectLst/>
                          <a:latin typeface="+mn-lt"/>
                        </a:rPr>
                        <a:t>0x0</a:t>
                      </a:r>
                      <a:endParaRPr lang="ru-RU" sz="1200" kern="1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7308" marR="77308" marT="77308" marB="77308"/>
                </a:tc>
                <a:tc>
                  <a:txBody>
                    <a:bodyPr/>
                    <a:lstStyle/>
                    <a:p>
                      <a:pPr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>
                          <a:effectLst/>
                          <a:latin typeface="+mn-lt"/>
                        </a:rPr>
                        <a:t>rd = M[rs1+imm][7:0]</a:t>
                      </a:r>
                      <a:endParaRPr lang="ru-RU" sz="1200" kern="1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7308" marR="77308" marT="77308" marB="77308"/>
                </a:tc>
                <a:extLst>
                  <a:ext uri="{0D108BD9-81ED-4DB2-BD59-A6C34878D82A}">
                    <a16:rowId xmlns:a16="http://schemas.microsoft.com/office/drawing/2014/main" val="276590301"/>
                  </a:ext>
                </a:extLst>
              </a:tr>
              <a:tr h="385359">
                <a:tc>
                  <a:txBody>
                    <a:bodyPr/>
                    <a:lstStyle/>
                    <a:p>
                      <a:pPr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 err="1">
                          <a:effectLst/>
                          <a:latin typeface="Consolas" panose="020B0609020204030204" pitchFamily="49" charset="0"/>
                        </a:rPr>
                        <a:t>lhu</a:t>
                      </a:r>
                      <a:endParaRPr lang="ru-RU" sz="1200" kern="100" dirty="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7308" marR="77308" marT="77308" marB="77308"/>
                </a:tc>
                <a:tc>
                  <a:txBody>
                    <a:bodyPr/>
                    <a:lstStyle/>
                    <a:p>
                      <a:pPr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>
                          <a:effectLst/>
                          <a:latin typeface="+mn-lt"/>
                        </a:rPr>
                        <a:t>Load Half Un.</a:t>
                      </a:r>
                      <a:endParaRPr lang="ru-RU" sz="1200" kern="1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7308" marR="77308" marT="77308" marB="77308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>
                          <a:effectLst/>
                          <a:latin typeface="+mn-lt"/>
                        </a:rPr>
                        <a:t>I</a:t>
                      </a:r>
                      <a:endParaRPr lang="ru-RU" sz="1200" kern="1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7308" marR="77308" marT="77308" marB="77308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>
                          <a:effectLst/>
                          <a:latin typeface="+mn-lt"/>
                        </a:rPr>
                        <a:t>0010011</a:t>
                      </a:r>
                      <a:endParaRPr lang="ru-RU" sz="1200" kern="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7308" marR="77308" marT="77308" marB="77308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>
                          <a:effectLst/>
                          <a:latin typeface="+mn-lt"/>
                        </a:rPr>
                        <a:t>0x0</a:t>
                      </a:r>
                      <a:endParaRPr lang="ru-RU" sz="1200" kern="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7308" marR="77308" marT="77308" marB="77308"/>
                </a:tc>
                <a:tc>
                  <a:txBody>
                    <a:bodyPr/>
                    <a:lstStyle/>
                    <a:p>
                      <a:pPr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>
                          <a:effectLst/>
                          <a:latin typeface="+mn-lt"/>
                        </a:rPr>
                        <a:t>rd = M[rs1+imm][15:0]</a:t>
                      </a:r>
                      <a:endParaRPr lang="ru-RU" sz="1200" kern="1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7308" marR="77308" marT="77308" marB="77308"/>
                </a:tc>
                <a:extLst>
                  <a:ext uri="{0D108BD9-81ED-4DB2-BD59-A6C34878D82A}">
                    <a16:rowId xmlns:a16="http://schemas.microsoft.com/office/drawing/2014/main" val="4057102103"/>
                  </a:ext>
                </a:extLst>
              </a:tr>
              <a:tr h="385359">
                <a:tc>
                  <a:txBody>
                    <a:bodyPr/>
                    <a:lstStyle/>
                    <a:p>
                      <a:pPr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 err="1">
                          <a:effectLst/>
                          <a:latin typeface="Consolas" panose="020B0609020204030204" pitchFamily="49" charset="0"/>
                        </a:rPr>
                        <a:t>sb</a:t>
                      </a:r>
                      <a:endParaRPr lang="ru-RU" sz="1200" kern="100" dirty="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7308" marR="77308" marT="77308" marB="77308"/>
                </a:tc>
                <a:tc>
                  <a:txBody>
                    <a:bodyPr/>
                    <a:lstStyle/>
                    <a:p>
                      <a:pPr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>
                          <a:effectLst/>
                          <a:latin typeface="+mn-lt"/>
                        </a:rPr>
                        <a:t>Store Byte</a:t>
                      </a:r>
                      <a:endParaRPr lang="ru-RU" sz="1200" kern="1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7308" marR="77308" marT="77308" marB="77308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>
                          <a:effectLst/>
                          <a:latin typeface="+mn-lt"/>
                        </a:rPr>
                        <a:t>I</a:t>
                      </a:r>
                      <a:endParaRPr lang="ru-RU" sz="1200" kern="1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7308" marR="77308" marT="77308" marB="77308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>
                          <a:effectLst/>
                          <a:latin typeface="+mn-lt"/>
                        </a:rPr>
                        <a:t>0010011</a:t>
                      </a:r>
                      <a:endParaRPr lang="ru-RU" sz="1200" kern="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7308" marR="77308" marT="77308" marB="77308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>
                          <a:effectLst/>
                          <a:latin typeface="+mn-lt"/>
                        </a:rPr>
                        <a:t>0x0</a:t>
                      </a:r>
                      <a:endParaRPr lang="ru-RU" sz="1200" kern="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7308" marR="77308" marT="77308" marB="77308"/>
                </a:tc>
                <a:tc>
                  <a:txBody>
                    <a:bodyPr/>
                    <a:lstStyle/>
                    <a:p>
                      <a:pPr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>
                          <a:effectLst/>
                          <a:latin typeface="+mn-lt"/>
                        </a:rPr>
                        <a:t>M[rs1+imm][7:0] = rs2[7:0]</a:t>
                      </a:r>
                      <a:endParaRPr lang="ru-RU" sz="1200" kern="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7308" marR="77308" marT="77308" marB="77308"/>
                </a:tc>
                <a:extLst>
                  <a:ext uri="{0D108BD9-81ED-4DB2-BD59-A6C34878D82A}">
                    <a16:rowId xmlns:a16="http://schemas.microsoft.com/office/drawing/2014/main" val="2908852289"/>
                  </a:ext>
                </a:extLst>
              </a:tr>
              <a:tr h="385359">
                <a:tc>
                  <a:txBody>
                    <a:bodyPr/>
                    <a:lstStyle/>
                    <a:p>
                      <a:pPr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 err="1">
                          <a:effectLst/>
                          <a:latin typeface="Consolas" panose="020B0609020204030204" pitchFamily="49" charset="0"/>
                        </a:rPr>
                        <a:t>sh</a:t>
                      </a:r>
                      <a:endParaRPr lang="ru-RU" sz="1200" kern="100" dirty="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7308" marR="77308" marT="77308" marB="77308"/>
                </a:tc>
                <a:tc>
                  <a:txBody>
                    <a:bodyPr/>
                    <a:lstStyle/>
                    <a:p>
                      <a:pPr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>
                          <a:effectLst/>
                          <a:latin typeface="+mn-lt"/>
                        </a:rPr>
                        <a:t>Store Half</a:t>
                      </a:r>
                      <a:endParaRPr lang="ru-RU" sz="1200" kern="1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7308" marR="77308" marT="77308" marB="77308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>
                          <a:effectLst/>
                          <a:latin typeface="+mn-lt"/>
                        </a:rPr>
                        <a:t>I</a:t>
                      </a:r>
                      <a:endParaRPr lang="ru-RU" sz="1200" kern="1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7308" marR="77308" marT="77308" marB="77308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>
                          <a:effectLst/>
                          <a:latin typeface="+mn-lt"/>
                        </a:rPr>
                        <a:t>0100011</a:t>
                      </a:r>
                      <a:endParaRPr lang="ru-RU" sz="1200" kern="1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7308" marR="77308" marT="77308" marB="77308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>
                          <a:effectLst/>
                          <a:latin typeface="+mn-lt"/>
                        </a:rPr>
                        <a:t>0x1</a:t>
                      </a:r>
                      <a:endParaRPr lang="ru-RU" sz="1200" kern="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7308" marR="77308" marT="77308" marB="77308"/>
                </a:tc>
                <a:tc>
                  <a:txBody>
                    <a:bodyPr/>
                    <a:lstStyle/>
                    <a:p>
                      <a:pPr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>
                          <a:effectLst/>
                          <a:latin typeface="+mn-lt"/>
                        </a:rPr>
                        <a:t>M[rs1+imm][15:0] = rs2[15:0]</a:t>
                      </a:r>
                      <a:endParaRPr lang="ru-RU" sz="1200" kern="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7308" marR="77308" marT="77308" marB="77308"/>
                </a:tc>
                <a:extLst>
                  <a:ext uri="{0D108BD9-81ED-4DB2-BD59-A6C34878D82A}">
                    <a16:rowId xmlns:a16="http://schemas.microsoft.com/office/drawing/2014/main" val="4111274378"/>
                  </a:ext>
                </a:extLst>
              </a:tr>
              <a:tr h="385359">
                <a:tc>
                  <a:txBody>
                    <a:bodyPr/>
                    <a:lstStyle/>
                    <a:p>
                      <a:pPr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 err="1">
                          <a:effectLst/>
                          <a:latin typeface="Consolas" panose="020B0609020204030204" pitchFamily="49" charset="0"/>
                        </a:rPr>
                        <a:t>sw</a:t>
                      </a:r>
                      <a:endParaRPr lang="ru-RU" sz="1200" kern="100" dirty="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7308" marR="77308" marT="77308" marB="77308"/>
                </a:tc>
                <a:tc>
                  <a:txBody>
                    <a:bodyPr/>
                    <a:lstStyle/>
                    <a:p>
                      <a:pPr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>
                          <a:effectLst/>
                          <a:latin typeface="+mn-lt"/>
                        </a:rPr>
                        <a:t>Store Word</a:t>
                      </a:r>
                      <a:endParaRPr lang="ru-RU" sz="1200" kern="1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7308" marR="77308" marT="77308" marB="77308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>
                          <a:effectLst/>
                          <a:latin typeface="+mn-lt"/>
                        </a:rPr>
                        <a:t>I</a:t>
                      </a:r>
                      <a:endParaRPr lang="ru-RU" sz="1200" kern="1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7308" marR="77308" marT="77308" marB="77308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>
                          <a:effectLst/>
                          <a:latin typeface="+mn-lt"/>
                        </a:rPr>
                        <a:t>0100011</a:t>
                      </a:r>
                      <a:endParaRPr lang="ru-RU" sz="1200" kern="1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7308" marR="77308" marT="77308" marB="77308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>
                          <a:effectLst/>
                          <a:latin typeface="+mn-lt"/>
                        </a:rPr>
                        <a:t>0x2</a:t>
                      </a:r>
                      <a:endParaRPr lang="ru-RU" sz="1200" kern="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7308" marR="77308" marT="77308" marB="77308"/>
                </a:tc>
                <a:tc>
                  <a:txBody>
                    <a:bodyPr/>
                    <a:lstStyle/>
                    <a:p>
                      <a:pPr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>
                          <a:effectLst/>
                          <a:latin typeface="+mn-lt"/>
                        </a:rPr>
                        <a:t>M[rs1+imm][31:0] = rs2[31:0]</a:t>
                      </a:r>
                      <a:endParaRPr lang="ru-RU" sz="1200" kern="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7308" marR="77308" marT="77308" marB="77308"/>
                </a:tc>
                <a:extLst>
                  <a:ext uri="{0D108BD9-81ED-4DB2-BD59-A6C34878D82A}">
                    <a16:rowId xmlns:a16="http://schemas.microsoft.com/office/drawing/2014/main" val="319445212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D802B1D0-9519-4EB3-5F11-1075894B2F67}"/>
              </a:ext>
            </a:extLst>
          </p:cNvPr>
          <p:cNvSpPr txBox="1"/>
          <p:nvPr/>
        </p:nvSpPr>
        <p:spPr>
          <a:xfrm>
            <a:off x="608095" y="1186774"/>
            <a:ext cx="106370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latin typeface="Nunito Sans" pitchFamily="2" charset="-52"/>
              </a:rPr>
              <a:t>Операции с регистрами</a:t>
            </a:r>
          </a:p>
        </p:txBody>
      </p:sp>
    </p:spTree>
    <p:extLst>
      <p:ext uri="{BB962C8B-B14F-4D97-AF65-F5344CB8AC3E}">
        <p14:creationId xmlns:p14="http://schemas.microsoft.com/office/powerpoint/2010/main" val="14628379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Номер слайда 5">
            <a:extLst>
              <a:ext uri="{FF2B5EF4-FFF2-40B4-BE49-F238E27FC236}">
                <a16:creationId xmlns:a16="http://schemas.microsoft.com/office/drawing/2014/main" id="{246FE44D-8ACA-4BFD-ADB0-B05A93FDA3CF}"/>
              </a:ext>
            </a:extLst>
          </p:cNvPr>
          <p:cNvSpPr txBox="1">
            <a:spLocks/>
          </p:cNvSpPr>
          <p:nvPr/>
        </p:nvSpPr>
        <p:spPr>
          <a:xfrm>
            <a:off x="10883900" y="6610350"/>
            <a:ext cx="682625" cy="247650"/>
          </a:xfrm>
          <a:prstGeom prst="rect">
            <a:avLst/>
          </a:prstGeom>
          <a:solidFill>
            <a:srgbClr val="F3F1F9">
              <a:alpha val="89804"/>
            </a:srgbClr>
          </a:solidFill>
        </p:spPr>
        <p:txBody>
          <a:bodyPr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8CD8CDE7-E2C6-4DFC-9859-BA19C2EE985E}" type="slidenum">
              <a:rPr lang="ru-RU" sz="1000" smtClean="0">
                <a:latin typeface="Nunito Sans" pitchFamily="2" charset="77"/>
              </a:rPr>
              <a:pPr algn="ctr"/>
              <a:t>21</a:t>
            </a:fld>
            <a:endParaRPr lang="ru-RU" sz="1000" dirty="0">
              <a:latin typeface="Nunito Sans" pitchFamily="2" charset="77"/>
            </a:endParaRPr>
          </a:p>
        </p:txBody>
      </p:sp>
      <p:cxnSp>
        <p:nvCxnSpPr>
          <p:cNvPr id="119" name="Straight Connector 81">
            <a:extLst>
              <a:ext uri="{FF2B5EF4-FFF2-40B4-BE49-F238E27FC236}">
                <a16:creationId xmlns:a16="http://schemas.microsoft.com/office/drawing/2014/main" id="{FB4331D3-6E92-F510-9CBB-B5AEA25C2B23}"/>
              </a:ext>
            </a:extLst>
          </p:cNvPr>
          <p:cNvCxnSpPr>
            <a:cxnSpLocks/>
          </p:cNvCxnSpPr>
          <p:nvPr/>
        </p:nvCxnSpPr>
        <p:spPr>
          <a:xfrm>
            <a:off x="608094" y="6381750"/>
            <a:ext cx="10960019" cy="0"/>
          </a:xfrm>
          <a:prstGeom prst="line">
            <a:avLst/>
          </a:prstGeom>
          <a:ln w="12700" cap="rnd">
            <a:solidFill>
              <a:srgbClr val="283272"/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CF0C995-B686-F7E0-851C-CFE0BB33E31D}"/>
              </a:ext>
            </a:extLst>
          </p:cNvPr>
          <p:cNvSpPr txBox="1"/>
          <p:nvPr/>
        </p:nvSpPr>
        <p:spPr>
          <a:xfrm>
            <a:off x="537071" y="396484"/>
            <a:ext cx="936055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R="0" lvl="0" indent="0" defTabSz="91417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u="none" strike="noStrike" cap="none" spc="0" normalizeH="0" baseline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 Light" pitchFamily="2" charset="77"/>
              </a:defRPr>
            </a:lvl1pPr>
          </a:lstStyle>
          <a:p>
            <a:r>
              <a:rPr lang="ru-RU" sz="1100" dirty="0">
                <a:solidFill>
                  <a:srgbClr val="283272"/>
                </a:solidFill>
                <a:latin typeface="Nunito Sans Light" pitchFamily="2" charset="77"/>
              </a:rPr>
              <a:t>Основы программирования на языке Assembler под архитектуру RISC-V</a:t>
            </a:r>
            <a:endParaRPr lang="ru-RU" sz="11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F45C107-0974-9033-38A0-AE7F67E9B8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9729276" y="484607"/>
            <a:ext cx="1837249" cy="50106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42CEA1D-09FC-848D-6E67-3B919F678E69}"/>
              </a:ext>
            </a:extLst>
          </p:cNvPr>
          <p:cNvSpPr txBox="1"/>
          <p:nvPr/>
        </p:nvSpPr>
        <p:spPr>
          <a:xfrm>
            <a:off x="548065" y="605732"/>
            <a:ext cx="75296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ru-RU"/>
            </a:defPPr>
            <a:lvl1pPr marR="0" lvl="0" indent="0" defTabSz="91417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u="none" strike="noStrike" cap="none" spc="0" normalizeH="0" baseline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" pitchFamily="2" charset="77"/>
              </a:defRPr>
            </a:lvl1pPr>
          </a:lstStyle>
          <a:p>
            <a:pPr marL="0" marR="0" lvl="0" indent="0" algn="l" defTabSz="9141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1" u="none" strike="noStrike" kern="1200" cap="none" spc="0" normalizeH="0" baseline="0" noProof="0" dirty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" pitchFamily="2" charset="77"/>
              </a:rPr>
              <a:t>Инструкции управления исполнением программного кода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5079B9-D3D2-5B9D-62FA-7D2B191DA7FF}"/>
              </a:ext>
            </a:extLst>
          </p:cNvPr>
          <p:cNvSpPr txBox="1"/>
          <p:nvPr/>
        </p:nvSpPr>
        <p:spPr>
          <a:xfrm>
            <a:off x="8258783" y="3297677"/>
            <a:ext cx="926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(стр.31)</a:t>
            </a:r>
          </a:p>
        </p:txBody>
      </p:sp>
      <p:graphicFrame>
        <p:nvGraphicFramePr>
          <p:cNvPr id="5" name="Таблица 4">
            <a:extLst>
              <a:ext uri="{FF2B5EF4-FFF2-40B4-BE49-F238E27FC236}">
                <a16:creationId xmlns:a16="http://schemas.microsoft.com/office/drawing/2014/main" id="{78DACC9D-3917-5D9B-22EB-7D5BEBAE10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9999803"/>
              </p:ext>
            </p:extLst>
          </p:nvPr>
        </p:nvGraphicFramePr>
        <p:xfrm>
          <a:off x="608095" y="1675483"/>
          <a:ext cx="8691591" cy="271500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182204">
                  <a:extLst>
                    <a:ext uri="{9D8B030D-6E8A-4147-A177-3AD203B41FA5}">
                      <a16:colId xmlns:a16="http://schemas.microsoft.com/office/drawing/2014/main" val="3277903325"/>
                    </a:ext>
                  </a:extLst>
                </a:gridCol>
                <a:gridCol w="1925053">
                  <a:extLst>
                    <a:ext uri="{9D8B030D-6E8A-4147-A177-3AD203B41FA5}">
                      <a16:colId xmlns:a16="http://schemas.microsoft.com/office/drawing/2014/main" val="191718474"/>
                    </a:ext>
                  </a:extLst>
                </a:gridCol>
                <a:gridCol w="712269">
                  <a:extLst>
                    <a:ext uri="{9D8B030D-6E8A-4147-A177-3AD203B41FA5}">
                      <a16:colId xmlns:a16="http://schemas.microsoft.com/office/drawing/2014/main" val="3998205294"/>
                    </a:ext>
                  </a:extLst>
                </a:gridCol>
                <a:gridCol w="837398">
                  <a:extLst>
                    <a:ext uri="{9D8B030D-6E8A-4147-A177-3AD203B41FA5}">
                      <a16:colId xmlns:a16="http://schemas.microsoft.com/office/drawing/2014/main" val="1250371615"/>
                    </a:ext>
                  </a:extLst>
                </a:gridCol>
                <a:gridCol w="654518">
                  <a:extLst>
                    <a:ext uri="{9D8B030D-6E8A-4147-A177-3AD203B41FA5}">
                      <a16:colId xmlns:a16="http://schemas.microsoft.com/office/drawing/2014/main" val="622982227"/>
                    </a:ext>
                  </a:extLst>
                </a:gridCol>
                <a:gridCol w="3380149">
                  <a:extLst>
                    <a:ext uri="{9D8B030D-6E8A-4147-A177-3AD203B41FA5}">
                      <a16:colId xmlns:a16="http://schemas.microsoft.com/office/drawing/2014/main" val="3916385191"/>
                    </a:ext>
                  </a:extLst>
                </a:gridCol>
              </a:tblGrid>
              <a:tr h="25269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050" kern="100" dirty="0">
                          <a:effectLst/>
                          <a:latin typeface="Nunito Sans" pitchFamily="2" charset="-52"/>
                        </a:rPr>
                        <a:t>Инструкция</a:t>
                      </a:r>
                      <a:endParaRPr lang="ru-RU" sz="1050" kern="100" dirty="0">
                        <a:effectLst/>
                        <a:latin typeface="Nunito Sans" pitchFamily="2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050" kern="100" dirty="0">
                          <a:effectLst/>
                          <a:latin typeface="Nunito Sans" pitchFamily="2" charset="-52"/>
                        </a:rPr>
                        <a:t>Тип</a:t>
                      </a:r>
                      <a:endParaRPr lang="ru-RU" sz="1050" kern="100" dirty="0">
                        <a:effectLst/>
                        <a:latin typeface="Nunito Sans" pitchFamily="2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050" kern="100" dirty="0">
                          <a:effectLst/>
                          <a:latin typeface="Nunito Sans" pitchFamily="2" charset="-52"/>
                        </a:rPr>
                        <a:t>Формат</a:t>
                      </a:r>
                      <a:endParaRPr lang="ru-RU" sz="1050" kern="100" dirty="0">
                        <a:effectLst/>
                        <a:latin typeface="Nunito Sans" pitchFamily="2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050" kern="100" dirty="0">
                          <a:effectLst/>
                          <a:latin typeface="Nunito Sans" pitchFamily="2" charset="-52"/>
                        </a:rPr>
                        <a:t>Код</a:t>
                      </a:r>
                      <a:endParaRPr lang="ru-RU" sz="1050" kern="100" dirty="0">
                        <a:effectLst/>
                        <a:latin typeface="Nunito Sans" pitchFamily="2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050" kern="100" dirty="0">
                          <a:effectLst/>
                          <a:latin typeface="Nunito Sans" pitchFamily="2" charset="-52"/>
                        </a:rPr>
                        <a:t>funct3</a:t>
                      </a:r>
                      <a:endParaRPr lang="ru-RU" sz="1050" kern="100" dirty="0">
                        <a:effectLst/>
                        <a:latin typeface="Nunito Sans" pitchFamily="2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050" kern="100" dirty="0">
                          <a:effectLst/>
                          <a:latin typeface="Nunito Sans" pitchFamily="2" charset="-52"/>
                        </a:rPr>
                        <a:t>Описание</a:t>
                      </a:r>
                      <a:endParaRPr lang="ru-RU" sz="1050" kern="100" dirty="0">
                        <a:effectLst/>
                        <a:latin typeface="Nunito Sans" pitchFamily="2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0" marR="95250" marT="95250" marB="95250"/>
                </a:tc>
                <a:extLst>
                  <a:ext uri="{0D108BD9-81ED-4DB2-BD59-A6C34878D82A}">
                    <a16:rowId xmlns:a16="http://schemas.microsoft.com/office/drawing/2014/main" val="2155322993"/>
                  </a:ext>
                </a:extLst>
              </a:tr>
              <a:tr h="253365">
                <a:tc>
                  <a:txBody>
                    <a:bodyPr/>
                    <a:lstStyle/>
                    <a:p>
                      <a:pPr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 err="1">
                          <a:effectLst/>
                          <a:latin typeface="Consolas" panose="020B0609020204030204" pitchFamily="49" charset="0"/>
                        </a:rPr>
                        <a:t>beq</a:t>
                      </a:r>
                      <a:endParaRPr lang="ru-RU" sz="1400" kern="100" dirty="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 err="1">
                          <a:effectLst/>
                        </a:rPr>
                        <a:t>Branch</a:t>
                      </a:r>
                      <a:r>
                        <a:rPr lang="ru-RU" sz="1200" kern="100" dirty="0">
                          <a:effectLst/>
                        </a:rPr>
                        <a:t> ==</a:t>
                      </a:r>
                      <a:endParaRPr lang="ru-RU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>
                          <a:effectLst/>
                        </a:rPr>
                        <a:t>B</a:t>
                      </a:r>
                      <a:endParaRPr lang="ru-RU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>
                          <a:effectLst/>
                        </a:rPr>
                        <a:t>1100011</a:t>
                      </a:r>
                      <a:endParaRPr lang="ru-RU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>
                          <a:effectLst/>
                        </a:rPr>
                        <a:t>0x0</a:t>
                      </a:r>
                      <a:endParaRPr lang="ru-RU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if (rs1 == rs2) pc+=imm</a:t>
                      </a:r>
                      <a:endParaRPr lang="ru-RU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0" marR="95250" marT="95250" marB="95250"/>
                </a:tc>
                <a:extLst>
                  <a:ext uri="{0D108BD9-81ED-4DB2-BD59-A6C34878D82A}">
                    <a16:rowId xmlns:a16="http://schemas.microsoft.com/office/drawing/2014/main" val="2463445678"/>
                  </a:ext>
                </a:extLst>
              </a:tr>
              <a:tr h="253365">
                <a:tc>
                  <a:txBody>
                    <a:bodyPr/>
                    <a:lstStyle/>
                    <a:p>
                      <a:pPr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 err="1">
                          <a:effectLst/>
                          <a:latin typeface="Consolas" panose="020B0609020204030204" pitchFamily="49" charset="0"/>
                        </a:rPr>
                        <a:t>bne</a:t>
                      </a:r>
                      <a:endParaRPr lang="ru-RU" sz="1400" kern="100" dirty="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 err="1">
                          <a:effectLst/>
                        </a:rPr>
                        <a:t>Branch</a:t>
                      </a:r>
                      <a:r>
                        <a:rPr lang="ru-RU" sz="1200" kern="100" dirty="0">
                          <a:effectLst/>
                        </a:rPr>
                        <a:t> !=</a:t>
                      </a:r>
                      <a:endParaRPr lang="ru-RU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>
                          <a:effectLst/>
                        </a:rPr>
                        <a:t>B</a:t>
                      </a:r>
                      <a:endParaRPr lang="ru-RU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>
                          <a:effectLst/>
                        </a:rPr>
                        <a:t>1100011</a:t>
                      </a:r>
                      <a:endParaRPr lang="ru-RU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>
                          <a:effectLst/>
                        </a:rPr>
                        <a:t>0x1</a:t>
                      </a:r>
                      <a:endParaRPr lang="ru-RU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if (rs1 != rs2) pc+=imm</a:t>
                      </a:r>
                      <a:endParaRPr lang="ru-RU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0" marR="95250" marT="95250" marB="95250"/>
                </a:tc>
                <a:extLst>
                  <a:ext uri="{0D108BD9-81ED-4DB2-BD59-A6C34878D82A}">
                    <a16:rowId xmlns:a16="http://schemas.microsoft.com/office/drawing/2014/main" val="4216162093"/>
                  </a:ext>
                </a:extLst>
              </a:tr>
              <a:tr h="253365">
                <a:tc>
                  <a:txBody>
                    <a:bodyPr/>
                    <a:lstStyle/>
                    <a:p>
                      <a:pPr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 err="1">
                          <a:effectLst/>
                          <a:latin typeface="Consolas" panose="020B0609020204030204" pitchFamily="49" charset="0"/>
                        </a:rPr>
                        <a:t>blt</a:t>
                      </a:r>
                      <a:endParaRPr lang="ru-RU" sz="1400" kern="100" dirty="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 err="1">
                          <a:effectLst/>
                        </a:rPr>
                        <a:t>Branch</a:t>
                      </a:r>
                      <a:r>
                        <a:rPr lang="ru-RU" sz="1200" kern="100" dirty="0">
                          <a:effectLst/>
                        </a:rPr>
                        <a:t> &lt;</a:t>
                      </a:r>
                      <a:endParaRPr lang="ru-RU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>
                          <a:effectLst/>
                        </a:rPr>
                        <a:t>B</a:t>
                      </a:r>
                      <a:endParaRPr lang="ru-RU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>
                          <a:effectLst/>
                        </a:rPr>
                        <a:t>1100011</a:t>
                      </a:r>
                      <a:endParaRPr lang="ru-RU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>
                          <a:effectLst/>
                        </a:rPr>
                        <a:t>0</a:t>
                      </a:r>
                      <a:r>
                        <a:rPr lang="en-US" sz="1200" kern="100">
                          <a:effectLst/>
                        </a:rPr>
                        <a:t>x</a:t>
                      </a:r>
                      <a:r>
                        <a:rPr lang="ru-RU" sz="1200" kern="100">
                          <a:effectLst/>
                        </a:rPr>
                        <a:t>4</a:t>
                      </a:r>
                      <a:endParaRPr lang="ru-RU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if (rs1 &lt; rs2) pc+=imm</a:t>
                      </a:r>
                      <a:endParaRPr lang="ru-RU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0" marR="95250" marT="95250" marB="95250"/>
                </a:tc>
                <a:extLst>
                  <a:ext uri="{0D108BD9-81ED-4DB2-BD59-A6C34878D82A}">
                    <a16:rowId xmlns:a16="http://schemas.microsoft.com/office/drawing/2014/main" val="713024014"/>
                  </a:ext>
                </a:extLst>
              </a:tr>
              <a:tr h="253365">
                <a:tc>
                  <a:txBody>
                    <a:bodyPr/>
                    <a:lstStyle/>
                    <a:p>
                      <a:pPr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 err="1">
                          <a:effectLst/>
                          <a:latin typeface="Consolas" panose="020B0609020204030204" pitchFamily="49" charset="0"/>
                        </a:rPr>
                        <a:t>bge</a:t>
                      </a:r>
                      <a:endParaRPr lang="ru-RU" sz="1400" kern="100" dirty="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>
                          <a:effectLst/>
                        </a:rPr>
                        <a:t>Branch &gt;=</a:t>
                      </a:r>
                      <a:endParaRPr lang="ru-RU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>
                          <a:effectLst/>
                        </a:rPr>
                        <a:t>B</a:t>
                      </a:r>
                      <a:endParaRPr lang="ru-RU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>
                          <a:effectLst/>
                        </a:rPr>
                        <a:t>1100011</a:t>
                      </a:r>
                      <a:endParaRPr lang="ru-RU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>
                          <a:effectLst/>
                        </a:rPr>
                        <a:t>0</a:t>
                      </a:r>
                      <a:r>
                        <a:rPr lang="en-US" sz="1200" kern="100" dirty="0">
                          <a:effectLst/>
                        </a:rPr>
                        <a:t>x</a:t>
                      </a:r>
                      <a:r>
                        <a:rPr lang="ru-RU" sz="1200" kern="100" dirty="0">
                          <a:effectLst/>
                        </a:rPr>
                        <a:t>5</a:t>
                      </a:r>
                      <a:endParaRPr lang="ru-RU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 dirty="0">
                          <a:effectLst/>
                        </a:rPr>
                        <a:t>if (rs1 &gt;= rs2) pc+=</a:t>
                      </a:r>
                      <a:r>
                        <a:rPr lang="en-US" sz="1200" kern="100" dirty="0" err="1">
                          <a:effectLst/>
                        </a:rPr>
                        <a:t>imm</a:t>
                      </a:r>
                      <a:endParaRPr lang="ru-RU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0" marR="95250" marT="95250" marB="95250"/>
                </a:tc>
                <a:extLst>
                  <a:ext uri="{0D108BD9-81ED-4DB2-BD59-A6C34878D82A}">
                    <a16:rowId xmlns:a16="http://schemas.microsoft.com/office/drawing/2014/main" val="28566191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 err="1">
                          <a:effectLst/>
                          <a:latin typeface="Consolas" panose="020B0609020204030204" pitchFamily="49" charset="0"/>
                        </a:rPr>
                        <a:t>bltu</a:t>
                      </a:r>
                      <a:endParaRPr lang="ru-RU" sz="1400" kern="100" dirty="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>
                          <a:effectLst/>
                        </a:rPr>
                        <a:t>Branch &lt; Un.</a:t>
                      </a:r>
                      <a:endParaRPr lang="ru-RU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>
                          <a:effectLst/>
                        </a:rPr>
                        <a:t>B</a:t>
                      </a:r>
                      <a:endParaRPr lang="ru-RU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>
                          <a:effectLst/>
                        </a:rPr>
                        <a:t>1100011</a:t>
                      </a:r>
                      <a:endParaRPr lang="ru-RU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>
                          <a:effectLst/>
                        </a:rPr>
                        <a:t>0</a:t>
                      </a:r>
                      <a:r>
                        <a:rPr lang="en-US" sz="1200" kern="100" dirty="0">
                          <a:effectLst/>
                        </a:rPr>
                        <a:t>x</a:t>
                      </a:r>
                      <a:r>
                        <a:rPr lang="ru-RU" sz="1200" kern="100" dirty="0">
                          <a:effectLst/>
                        </a:rPr>
                        <a:t>6</a:t>
                      </a:r>
                      <a:endParaRPr lang="ru-RU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 dirty="0">
                          <a:effectLst/>
                        </a:rPr>
                        <a:t>if (rs1 &lt; rs2) pc+=</a:t>
                      </a:r>
                      <a:r>
                        <a:rPr lang="en-US" sz="1200" kern="100" dirty="0" err="1">
                          <a:effectLst/>
                        </a:rPr>
                        <a:t>imm</a:t>
                      </a:r>
                      <a:endParaRPr lang="ru-RU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0" marR="95250" marT="95250" marB="95250"/>
                </a:tc>
                <a:extLst>
                  <a:ext uri="{0D108BD9-81ED-4DB2-BD59-A6C34878D82A}">
                    <a16:rowId xmlns:a16="http://schemas.microsoft.com/office/drawing/2014/main" val="34330306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 err="1">
                          <a:effectLst/>
                          <a:latin typeface="Consolas" panose="020B0609020204030204" pitchFamily="49" charset="0"/>
                        </a:rPr>
                        <a:t>bleu</a:t>
                      </a:r>
                      <a:endParaRPr lang="ru-RU" sz="1400" kern="100" dirty="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>
                          <a:effectLst/>
                        </a:rPr>
                        <a:t>Branch &gt;= Un.</a:t>
                      </a:r>
                      <a:endParaRPr lang="ru-RU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>
                          <a:effectLst/>
                        </a:rPr>
                        <a:t>B</a:t>
                      </a:r>
                      <a:endParaRPr lang="ru-RU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>
                          <a:effectLst/>
                        </a:rPr>
                        <a:t>1100011</a:t>
                      </a:r>
                      <a:endParaRPr lang="ru-RU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>
                          <a:effectLst/>
                        </a:rPr>
                        <a:t>0</a:t>
                      </a:r>
                      <a:r>
                        <a:rPr lang="en-US" sz="1200" kern="100" dirty="0">
                          <a:effectLst/>
                        </a:rPr>
                        <a:t>x</a:t>
                      </a:r>
                      <a:r>
                        <a:rPr lang="ru-RU" sz="1200" kern="100" dirty="0">
                          <a:effectLst/>
                        </a:rPr>
                        <a:t>7</a:t>
                      </a:r>
                      <a:endParaRPr lang="ru-RU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 dirty="0">
                          <a:effectLst/>
                        </a:rPr>
                        <a:t>if (rs1 &gt;= rs2) pc+=</a:t>
                      </a:r>
                      <a:r>
                        <a:rPr lang="en-US" sz="1200" kern="100" dirty="0" err="1">
                          <a:effectLst/>
                        </a:rPr>
                        <a:t>imm</a:t>
                      </a:r>
                      <a:endParaRPr lang="ru-RU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0" marR="95250" marT="95250" marB="95250"/>
                </a:tc>
                <a:extLst>
                  <a:ext uri="{0D108BD9-81ED-4DB2-BD59-A6C34878D82A}">
                    <a16:rowId xmlns:a16="http://schemas.microsoft.com/office/drawing/2014/main" val="4027588564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BB52F58C-2292-441F-B7F5-60E9FBC861DA}"/>
              </a:ext>
            </a:extLst>
          </p:cNvPr>
          <p:cNvSpPr txBox="1"/>
          <p:nvPr/>
        </p:nvSpPr>
        <p:spPr>
          <a:xfrm>
            <a:off x="608095" y="1186774"/>
            <a:ext cx="106370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latin typeface="Nunito Sans" pitchFamily="2" charset="-52"/>
              </a:rPr>
              <a:t>Операции с регистрами</a:t>
            </a:r>
          </a:p>
        </p:txBody>
      </p:sp>
    </p:spTree>
    <p:extLst>
      <p:ext uri="{BB962C8B-B14F-4D97-AF65-F5344CB8AC3E}">
        <p14:creationId xmlns:p14="http://schemas.microsoft.com/office/powerpoint/2010/main" val="12170599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Номер слайда 5">
            <a:extLst>
              <a:ext uri="{FF2B5EF4-FFF2-40B4-BE49-F238E27FC236}">
                <a16:creationId xmlns:a16="http://schemas.microsoft.com/office/drawing/2014/main" id="{246FE44D-8ACA-4BFD-ADB0-B05A93FDA3CF}"/>
              </a:ext>
            </a:extLst>
          </p:cNvPr>
          <p:cNvSpPr txBox="1">
            <a:spLocks/>
          </p:cNvSpPr>
          <p:nvPr/>
        </p:nvSpPr>
        <p:spPr>
          <a:xfrm>
            <a:off x="10883900" y="6610350"/>
            <a:ext cx="682625" cy="247650"/>
          </a:xfrm>
          <a:prstGeom prst="rect">
            <a:avLst/>
          </a:prstGeom>
          <a:solidFill>
            <a:srgbClr val="F3F1F9">
              <a:alpha val="89804"/>
            </a:srgbClr>
          </a:solidFill>
        </p:spPr>
        <p:txBody>
          <a:bodyPr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8CD8CDE7-E2C6-4DFC-9859-BA19C2EE985E}" type="slidenum">
              <a:rPr lang="ru-RU" sz="1000" smtClean="0">
                <a:latin typeface="Nunito Sans" pitchFamily="2" charset="77"/>
              </a:rPr>
              <a:pPr algn="ctr"/>
              <a:t>22</a:t>
            </a:fld>
            <a:endParaRPr lang="ru-RU" sz="1000" dirty="0">
              <a:latin typeface="Nunito Sans" pitchFamily="2" charset="77"/>
            </a:endParaRPr>
          </a:p>
        </p:txBody>
      </p:sp>
      <p:cxnSp>
        <p:nvCxnSpPr>
          <p:cNvPr id="119" name="Straight Connector 81">
            <a:extLst>
              <a:ext uri="{FF2B5EF4-FFF2-40B4-BE49-F238E27FC236}">
                <a16:creationId xmlns:a16="http://schemas.microsoft.com/office/drawing/2014/main" id="{FB4331D3-6E92-F510-9CBB-B5AEA25C2B23}"/>
              </a:ext>
            </a:extLst>
          </p:cNvPr>
          <p:cNvCxnSpPr>
            <a:cxnSpLocks/>
          </p:cNvCxnSpPr>
          <p:nvPr/>
        </p:nvCxnSpPr>
        <p:spPr>
          <a:xfrm>
            <a:off x="608094" y="6381750"/>
            <a:ext cx="10960019" cy="0"/>
          </a:xfrm>
          <a:prstGeom prst="line">
            <a:avLst/>
          </a:prstGeom>
          <a:ln w="12700" cap="rnd">
            <a:solidFill>
              <a:srgbClr val="283272"/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CF0C995-B686-F7E0-851C-CFE0BB33E31D}"/>
              </a:ext>
            </a:extLst>
          </p:cNvPr>
          <p:cNvSpPr txBox="1"/>
          <p:nvPr/>
        </p:nvSpPr>
        <p:spPr>
          <a:xfrm>
            <a:off x="537071" y="396484"/>
            <a:ext cx="936055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R="0" lvl="0" indent="0" defTabSz="91417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u="none" strike="noStrike" cap="none" spc="0" normalizeH="0" baseline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 Light" pitchFamily="2" charset="77"/>
              </a:defRPr>
            </a:lvl1pPr>
          </a:lstStyle>
          <a:p>
            <a:r>
              <a:rPr lang="ru-RU" sz="1100" dirty="0">
                <a:solidFill>
                  <a:srgbClr val="283272"/>
                </a:solidFill>
                <a:latin typeface="Nunito Sans Light" pitchFamily="2" charset="77"/>
              </a:rPr>
              <a:t>Основы программирования на языке Assembler под архитектуру RISC-V</a:t>
            </a:r>
            <a:endParaRPr lang="ru-RU" sz="11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F45C107-0974-9033-38A0-AE7F67E9B8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9729276" y="484607"/>
            <a:ext cx="1837249" cy="50106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42CEA1D-09FC-848D-6E67-3B919F678E69}"/>
              </a:ext>
            </a:extLst>
          </p:cNvPr>
          <p:cNvSpPr txBox="1"/>
          <p:nvPr/>
        </p:nvSpPr>
        <p:spPr>
          <a:xfrm>
            <a:off x="548065" y="605732"/>
            <a:ext cx="7061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ru-RU"/>
            </a:defPPr>
            <a:lvl1pPr marR="0" lvl="0" indent="0" defTabSz="91417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u="none" strike="noStrike" cap="none" spc="0" normalizeH="0" baseline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" pitchFamily="2" charset="77"/>
              </a:defRPr>
            </a:lvl1pPr>
          </a:lstStyle>
          <a:p>
            <a:pPr marL="0" marR="0" lvl="0" indent="0" algn="l" defTabSz="9141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1" u="none" strike="noStrike" kern="1200" cap="none" spc="0" normalizeH="0" baseline="0" noProof="0" dirty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" pitchFamily="2" charset="77"/>
              </a:rPr>
              <a:t>Инструкции взаимодействия с операционной системой</a:t>
            </a:r>
          </a:p>
        </p:txBody>
      </p:sp>
      <p:graphicFrame>
        <p:nvGraphicFramePr>
          <p:cNvPr id="7" name="Таблица 6">
            <a:extLst>
              <a:ext uri="{FF2B5EF4-FFF2-40B4-BE49-F238E27FC236}">
                <a16:creationId xmlns:a16="http://schemas.microsoft.com/office/drawing/2014/main" id="{4F03C9F9-3721-F565-6784-C973F990B2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1251408"/>
              </p:ext>
            </p:extLst>
          </p:nvPr>
        </p:nvGraphicFramePr>
        <p:xfrm>
          <a:off x="608093" y="1675483"/>
          <a:ext cx="8691591" cy="157607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172581">
                  <a:extLst>
                    <a:ext uri="{9D8B030D-6E8A-4147-A177-3AD203B41FA5}">
                      <a16:colId xmlns:a16="http://schemas.microsoft.com/office/drawing/2014/main" val="220126767"/>
                    </a:ext>
                  </a:extLst>
                </a:gridCol>
                <a:gridCol w="1953928">
                  <a:extLst>
                    <a:ext uri="{9D8B030D-6E8A-4147-A177-3AD203B41FA5}">
                      <a16:colId xmlns:a16="http://schemas.microsoft.com/office/drawing/2014/main" val="1816332729"/>
                    </a:ext>
                  </a:extLst>
                </a:gridCol>
                <a:gridCol w="702644">
                  <a:extLst>
                    <a:ext uri="{9D8B030D-6E8A-4147-A177-3AD203B41FA5}">
                      <a16:colId xmlns:a16="http://schemas.microsoft.com/office/drawing/2014/main" val="3222312050"/>
                    </a:ext>
                  </a:extLst>
                </a:gridCol>
                <a:gridCol w="827773">
                  <a:extLst>
                    <a:ext uri="{9D8B030D-6E8A-4147-A177-3AD203B41FA5}">
                      <a16:colId xmlns:a16="http://schemas.microsoft.com/office/drawing/2014/main" val="411032797"/>
                    </a:ext>
                  </a:extLst>
                </a:gridCol>
                <a:gridCol w="654518">
                  <a:extLst>
                    <a:ext uri="{9D8B030D-6E8A-4147-A177-3AD203B41FA5}">
                      <a16:colId xmlns:a16="http://schemas.microsoft.com/office/drawing/2014/main" val="2103535833"/>
                    </a:ext>
                  </a:extLst>
                </a:gridCol>
                <a:gridCol w="3380147">
                  <a:extLst>
                    <a:ext uri="{9D8B030D-6E8A-4147-A177-3AD203B41FA5}">
                      <a16:colId xmlns:a16="http://schemas.microsoft.com/office/drawing/2014/main" val="159870427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050" kern="100" dirty="0">
                          <a:effectLst/>
                          <a:latin typeface="Nunito Sans" pitchFamily="2" charset="-52"/>
                        </a:rPr>
                        <a:t>Инструкция</a:t>
                      </a:r>
                      <a:endParaRPr lang="ru-RU" sz="1050" kern="100" dirty="0">
                        <a:effectLst/>
                        <a:latin typeface="Nunito Sans" pitchFamily="2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050" kern="100" dirty="0">
                          <a:effectLst/>
                          <a:latin typeface="Nunito Sans" pitchFamily="2" charset="-52"/>
                        </a:rPr>
                        <a:t>Тип</a:t>
                      </a:r>
                      <a:endParaRPr lang="ru-RU" sz="1050" kern="100" dirty="0">
                        <a:effectLst/>
                        <a:latin typeface="Nunito Sans" pitchFamily="2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050" kern="100" dirty="0">
                          <a:effectLst/>
                          <a:latin typeface="Nunito Sans" pitchFamily="2" charset="-52"/>
                        </a:rPr>
                        <a:t>Формат</a:t>
                      </a:r>
                      <a:endParaRPr lang="ru-RU" sz="1050" kern="100" dirty="0">
                        <a:effectLst/>
                        <a:latin typeface="Nunito Sans" pitchFamily="2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050" kern="100" dirty="0">
                          <a:effectLst/>
                          <a:latin typeface="Nunito Sans" pitchFamily="2" charset="-52"/>
                        </a:rPr>
                        <a:t>Код</a:t>
                      </a:r>
                      <a:endParaRPr lang="ru-RU" sz="1050" kern="100" dirty="0">
                        <a:effectLst/>
                        <a:latin typeface="Nunito Sans" pitchFamily="2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050" kern="100" dirty="0">
                          <a:effectLst/>
                          <a:latin typeface="Nunito Sans" pitchFamily="2" charset="-52"/>
                        </a:rPr>
                        <a:t>funct3</a:t>
                      </a:r>
                      <a:endParaRPr lang="ru-RU" sz="1050" kern="100" dirty="0">
                        <a:effectLst/>
                        <a:latin typeface="Nunito Sans" pitchFamily="2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050" kern="100" dirty="0">
                          <a:effectLst/>
                          <a:latin typeface="Nunito Sans" pitchFamily="2" charset="-52"/>
                        </a:rPr>
                        <a:t>Описание</a:t>
                      </a:r>
                      <a:endParaRPr lang="ru-RU" sz="1050" kern="100" dirty="0">
                        <a:effectLst/>
                        <a:latin typeface="Nunito Sans" pitchFamily="2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0" marR="95250" marT="95250" marB="95250"/>
                </a:tc>
                <a:extLst>
                  <a:ext uri="{0D108BD9-81ED-4DB2-BD59-A6C34878D82A}">
                    <a16:rowId xmlns:a16="http://schemas.microsoft.com/office/drawing/2014/main" val="3486936874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 err="1">
                          <a:effectLst/>
                          <a:latin typeface="Consolas" panose="020B0609020204030204" pitchFamily="49" charset="0"/>
                        </a:rPr>
                        <a:t>ecall</a:t>
                      </a:r>
                      <a:endParaRPr lang="ru-RU" sz="1400" kern="100" dirty="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0" marR="95250" marT="95250" marB="9525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>
                          <a:effectLst/>
                        </a:rPr>
                        <a:t>Environment Call</a:t>
                      </a:r>
                      <a:endParaRPr lang="ru-RU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0" marR="95250" marT="95250" marB="952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>
                          <a:effectLst/>
                        </a:rPr>
                        <a:t>I</a:t>
                      </a:r>
                      <a:endParaRPr lang="ru-RU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0" marR="95250" marT="95250" marB="952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>
                          <a:effectLst/>
                        </a:rPr>
                        <a:t>1110011</a:t>
                      </a:r>
                      <a:endParaRPr lang="ru-RU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0" marR="95250" marT="95250" marB="952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>
                          <a:effectLst/>
                        </a:rPr>
                        <a:t>0x0</a:t>
                      </a:r>
                      <a:endParaRPr lang="ru-RU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0" marR="95250" marT="95250" marB="9525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 err="1">
                          <a:effectLst/>
                        </a:rPr>
                        <a:t>imm</a:t>
                      </a:r>
                      <a:r>
                        <a:rPr lang="ru-RU" sz="1200" kern="100" dirty="0">
                          <a:effectLst/>
                        </a:rPr>
                        <a:t> = 0, </a:t>
                      </a:r>
                      <a:r>
                        <a:rPr lang="en-US" sz="1200" kern="100" dirty="0" err="1">
                          <a:effectLst/>
                        </a:rPr>
                        <a:t>rd</a:t>
                      </a:r>
                      <a:r>
                        <a:rPr lang="ru-RU" sz="1200" kern="100" dirty="0">
                          <a:effectLst/>
                        </a:rPr>
                        <a:t> = </a:t>
                      </a:r>
                      <a:r>
                        <a:rPr lang="en-US" sz="1200" kern="100" dirty="0" err="1">
                          <a:effectLst/>
                        </a:rPr>
                        <a:t>rs</a:t>
                      </a:r>
                      <a:r>
                        <a:rPr lang="ru-RU" sz="1200" kern="100" dirty="0">
                          <a:effectLst/>
                        </a:rPr>
                        <a:t>1 = 0, </a:t>
                      </a:r>
                    </a:p>
                    <a:p>
                      <a:pPr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>
                          <a:effectLst/>
                        </a:rPr>
                        <a:t>передать управление системе</a:t>
                      </a:r>
                      <a:endParaRPr lang="ru-RU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0" marR="95250" marT="95250" marB="95250"/>
                </a:tc>
                <a:extLst>
                  <a:ext uri="{0D108BD9-81ED-4DB2-BD59-A6C34878D82A}">
                    <a16:rowId xmlns:a16="http://schemas.microsoft.com/office/drawing/2014/main" val="1610940673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 err="1">
                          <a:effectLst/>
                          <a:latin typeface="Consolas" panose="020B0609020204030204" pitchFamily="49" charset="0"/>
                        </a:rPr>
                        <a:t>ebreak</a:t>
                      </a:r>
                      <a:endParaRPr lang="ru-RU" sz="1400" kern="100" dirty="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0" marR="95250" marT="95250" marB="9525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>
                          <a:effectLst/>
                        </a:rPr>
                        <a:t>Environment </a:t>
                      </a:r>
                      <a:r>
                        <a:rPr lang="ru-RU" sz="1200" kern="100" dirty="0" err="1">
                          <a:effectLst/>
                        </a:rPr>
                        <a:t>Break</a:t>
                      </a:r>
                      <a:endParaRPr lang="ru-RU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0" marR="95250" marT="95250" marB="952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>
                          <a:effectLst/>
                        </a:rPr>
                        <a:t>I</a:t>
                      </a:r>
                      <a:endParaRPr lang="ru-RU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0" marR="95250" marT="95250" marB="952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>
                          <a:effectLst/>
                        </a:rPr>
                        <a:t>1110011</a:t>
                      </a:r>
                      <a:endParaRPr lang="ru-RU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0" marR="95250" marT="95250" marB="952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>
                          <a:effectLst/>
                        </a:rPr>
                        <a:t>0x0</a:t>
                      </a:r>
                      <a:endParaRPr lang="ru-RU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0" marR="95250" marT="95250" marB="9525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 err="1">
                          <a:effectLst/>
                        </a:rPr>
                        <a:t>imm</a:t>
                      </a:r>
                      <a:r>
                        <a:rPr lang="ru-RU" sz="1200" kern="100" dirty="0">
                          <a:effectLst/>
                        </a:rPr>
                        <a:t> = 1, </a:t>
                      </a:r>
                      <a:r>
                        <a:rPr lang="en-US" sz="1200" kern="100" dirty="0" err="1">
                          <a:effectLst/>
                        </a:rPr>
                        <a:t>rd</a:t>
                      </a:r>
                      <a:r>
                        <a:rPr lang="ru-RU" sz="1200" kern="100" dirty="0">
                          <a:effectLst/>
                        </a:rPr>
                        <a:t> = </a:t>
                      </a:r>
                      <a:r>
                        <a:rPr lang="en-US" sz="1200" kern="100" dirty="0" err="1">
                          <a:effectLst/>
                        </a:rPr>
                        <a:t>rs</a:t>
                      </a:r>
                      <a:r>
                        <a:rPr lang="ru-RU" sz="1200" kern="100" dirty="0">
                          <a:effectLst/>
                        </a:rPr>
                        <a:t>1 = 0,</a:t>
                      </a:r>
                    </a:p>
                    <a:p>
                      <a:pPr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>
                          <a:effectLst/>
                        </a:rPr>
                        <a:t>передать управление отладчику</a:t>
                      </a:r>
                      <a:endParaRPr lang="ru-RU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0" marR="95250" marT="95250" marB="95250"/>
                </a:tc>
                <a:extLst>
                  <a:ext uri="{0D108BD9-81ED-4DB2-BD59-A6C34878D82A}">
                    <a16:rowId xmlns:a16="http://schemas.microsoft.com/office/drawing/2014/main" val="2922006328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06FD1F7C-55BB-47EC-998B-4A5C1B783B3B}"/>
              </a:ext>
            </a:extLst>
          </p:cNvPr>
          <p:cNvSpPr txBox="1"/>
          <p:nvPr/>
        </p:nvSpPr>
        <p:spPr>
          <a:xfrm>
            <a:off x="608095" y="1186774"/>
            <a:ext cx="106370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latin typeface="Nunito Sans" pitchFamily="2" charset="-52"/>
              </a:rPr>
              <a:t>Системные команды</a:t>
            </a:r>
          </a:p>
        </p:txBody>
      </p:sp>
    </p:spTree>
    <p:extLst>
      <p:ext uri="{BB962C8B-B14F-4D97-AF65-F5344CB8AC3E}">
        <p14:creationId xmlns:p14="http://schemas.microsoft.com/office/powerpoint/2010/main" val="2837501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Номер слайда 5">
            <a:extLst>
              <a:ext uri="{FF2B5EF4-FFF2-40B4-BE49-F238E27FC236}">
                <a16:creationId xmlns:a16="http://schemas.microsoft.com/office/drawing/2014/main" id="{246FE44D-8ACA-4BFD-ADB0-B05A93FDA3CF}"/>
              </a:ext>
            </a:extLst>
          </p:cNvPr>
          <p:cNvSpPr txBox="1">
            <a:spLocks/>
          </p:cNvSpPr>
          <p:nvPr/>
        </p:nvSpPr>
        <p:spPr>
          <a:xfrm>
            <a:off x="10883900" y="6610350"/>
            <a:ext cx="682625" cy="247650"/>
          </a:xfrm>
          <a:prstGeom prst="rect">
            <a:avLst/>
          </a:prstGeom>
          <a:solidFill>
            <a:srgbClr val="F3F1F9">
              <a:alpha val="89804"/>
            </a:srgbClr>
          </a:solidFill>
        </p:spPr>
        <p:txBody>
          <a:bodyPr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8CD8CDE7-E2C6-4DFC-9859-BA19C2EE985E}" type="slidenum">
              <a:rPr lang="ru-RU" sz="1000" smtClean="0">
                <a:latin typeface="Nunito Sans" pitchFamily="2" charset="77"/>
              </a:rPr>
              <a:pPr algn="ctr"/>
              <a:t>23</a:t>
            </a:fld>
            <a:endParaRPr lang="ru-RU" sz="1000" dirty="0">
              <a:latin typeface="Nunito Sans" pitchFamily="2" charset="77"/>
            </a:endParaRPr>
          </a:p>
        </p:txBody>
      </p:sp>
      <p:cxnSp>
        <p:nvCxnSpPr>
          <p:cNvPr id="119" name="Straight Connector 81">
            <a:extLst>
              <a:ext uri="{FF2B5EF4-FFF2-40B4-BE49-F238E27FC236}">
                <a16:creationId xmlns:a16="http://schemas.microsoft.com/office/drawing/2014/main" id="{FB4331D3-6E92-F510-9CBB-B5AEA25C2B23}"/>
              </a:ext>
            </a:extLst>
          </p:cNvPr>
          <p:cNvCxnSpPr>
            <a:cxnSpLocks/>
          </p:cNvCxnSpPr>
          <p:nvPr/>
        </p:nvCxnSpPr>
        <p:spPr>
          <a:xfrm>
            <a:off x="608094" y="6381750"/>
            <a:ext cx="10960019" cy="0"/>
          </a:xfrm>
          <a:prstGeom prst="line">
            <a:avLst/>
          </a:prstGeom>
          <a:ln w="12700" cap="rnd">
            <a:solidFill>
              <a:srgbClr val="283272"/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CF0C995-B686-F7E0-851C-CFE0BB33E31D}"/>
              </a:ext>
            </a:extLst>
          </p:cNvPr>
          <p:cNvSpPr txBox="1"/>
          <p:nvPr/>
        </p:nvSpPr>
        <p:spPr>
          <a:xfrm>
            <a:off x="537071" y="396484"/>
            <a:ext cx="936055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R="0" lvl="0" indent="0" defTabSz="91417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u="none" strike="noStrike" cap="none" spc="0" normalizeH="0" baseline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 Light" pitchFamily="2" charset="77"/>
              </a:defRPr>
            </a:lvl1pPr>
          </a:lstStyle>
          <a:p>
            <a:r>
              <a:rPr lang="ru-RU" sz="1100" dirty="0">
                <a:solidFill>
                  <a:srgbClr val="283272"/>
                </a:solidFill>
                <a:latin typeface="Nunito Sans Light" pitchFamily="2" charset="77"/>
              </a:rPr>
              <a:t>Основы программирования на языке Assembler под архитектуру RISC-V</a:t>
            </a:r>
            <a:endParaRPr lang="ru-RU" sz="11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F45C107-0974-9033-38A0-AE7F67E9B8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729276" y="484607"/>
            <a:ext cx="1837249" cy="50106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42CEA1D-09FC-848D-6E67-3B919F678E69}"/>
              </a:ext>
            </a:extLst>
          </p:cNvPr>
          <p:cNvSpPr txBox="1"/>
          <p:nvPr/>
        </p:nvSpPr>
        <p:spPr>
          <a:xfrm>
            <a:off x="548065" y="605732"/>
            <a:ext cx="39908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ru-RU"/>
            </a:defPPr>
            <a:lvl1pPr marR="0" lvl="0" indent="0" defTabSz="91417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u="none" strike="noStrike" cap="none" spc="0" normalizeH="0" baseline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" pitchFamily="2" charset="77"/>
              </a:defRPr>
            </a:lvl1pPr>
          </a:lstStyle>
          <a:p>
            <a:pPr marL="0" marR="0" lvl="0" indent="0" algn="l" defTabSz="9141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1" u="none" strike="noStrike" kern="1200" cap="none" spc="0" normalizeH="0" baseline="0" noProof="0" dirty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" pitchFamily="2" charset="77"/>
              </a:rPr>
              <a:t>Язык </a:t>
            </a:r>
            <a:r>
              <a:rPr kumimoji="0" lang="en-US" sz="2000" b="1" u="none" strike="noStrike" kern="1200" cap="none" spc="0" normalizeH="0" baseline="0" noProof="0" dirty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" pitchFamily="2" charset="77"/>
              </a:rPr>
              <a:t>Assembler: </a:t>
            </a:r>
            <a:r>
              <a:rPr kumimoji="0" lang="ru-RU" sz="2000" b="1" u="none" strike="noStrike" kern="1200" cap="none" spc="0" normalizeH="0" baseline="0" noProof="0" dirty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" pitchFamily="2" charset="77"/>
              </a:rPr>
              <a:t>общие сведения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ACFE9C-FEAA-4853-92AD-AE33EC2DECEC}"/>
              </a:ext>
            </a:extLst>
          </p:cNvPr>
          <p:cNvSpPr txBox="1"/>
          <p:nvPr/>
        </p:nvSpPr>
        <p:spPr>
          <a:xfrm>
            <a:off x="608095" y="1186774"/>
            <a:ext cx="106370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latin typeface="Nunito Sans" pitchFamily="2" charset="-52"/>
              </a:rPr>
              <a:t>Язык </a:t>
            </a:r>
            <a:r>
              <a:rPr lang="en-US" sz="1400" dirty="0">
                <a:latin typeface="Nunito Sans" pitchFamily="2" charset="-52"/>
              </a:rPr>
              <a:t>Assembler – </a:t>
            </a:r>
            <a:r>
              <a:rPr lang="ru-RU" sz="1400" dirty="0">
                <a:latin typeface="Nunito Sans" pitchFamily="2" charset="-52"/>
              </a:rPr>
              <a:t>низкоуровневый язык программирования, наиболее близкий к машинным кодам. </a:t>
            </a:r>
          </a:p>
          <a:p>
            <a:r>
              <a:rPr lang="ru-RU" sz="1400" dirty="0">
                <a:latin typeface="Nunito Sans" pitchFamily="2" charset="-52"/>
              </a:rPr>
              <a:t>Он позволяет представлять команды управления вычислительным устройством в виде, удобным для восприятия человеком.</a:t>
            </a:r>
          </a:p>
          <a:p>
            <a:r>
              <a:rPr lang="ru-RU" sz="1400" dirty="0">
                <a:latin typeface="Nunito Sans" pitchFamily="2" charset="-52"/>
              </a:rPr>
              <a:t>Характерной чертой языка </a:t>
            </a:r>
            <a:r>
              <a:rPr lang="en-US" sz="1400" dirty="0">
                <a:latin typeface="Nunito Sans" pitchFamily="2" charset="-52"/>
              </a:rPr>
              <a:t>Assembler </a:t>
            </a:r>
            <a:r>
              <a:rPr lang="ru-RU" sz="1400" dirty="0">
                <a:latin typeface="Nunito Sans" pitchFamily="2" charset="-52"/>
              </a:rPr>
              <a:t>является то, что набор его команд напрямую зависит от архитектуры устройства, для программирования которого он используется.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3123DF-6441-4CF1-8055-76F67D5807CA}"/>
              </a:ext>
            </a:extLst>
          </p:cNvPr>
          <p:cNvSpPr txBox="1"/>
          <p:nvPr/>
        </p:nvSpPr>
        <p:spPr>
          <a:xfrm>
            <a:off x="608094" y="2341981"/>
            <a:ext cx="14353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latin typeface="Nunito Sans" pitchFamily="2" charset="-52"/>
              </a:rPr>
              <a:t>Синтаксис </a:t>
            </a:r>
            <a:r>
              <a:rPr lang="en-US" sz="1400" dirty="0">
                <a:latin typeface="Nunito Sans" pitchFamily="2" charset="-52"/>
              </a:rPr>
              <a:t>Intel</a:t>
            </a:r>
            <a:endParaRPr lang="ru-RU" sz="1400" dirty="0">
              <a:latin typeface="Nunito Sans" pitchFamily="2" charset="-52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FFB0B5-D235-485A-979A-77A50F0DE9B5}"/>
              </a:ext>
            </a:extLst>
          </p:cNvPr>
          <p:cNvSpPr txBox="1"/>
          <p:nvPr/>
        </p:nvSpPr>
        <p:spPr>
          <a:xfrm>
            <a:off x="3388616" y="2341981"/>
            <a:ext cx="14353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latin typeface="Nunito Sans" pitchFamily="2" charset="-52"/>
              </a:rPr>
              <a:t>Синтаксис </a:t>
            </a:r>
            <a:r>
              <a:rPr lang="en-US" sz="1400" dirty="0">
                <a:latin typeface="Nunito Sans" pitchFamily="2" charset="-52"/>
              </a:rPr>
              <a:t>AT&amp;T</a:t>
            </a:r>
            <a:endParaRPr lang="ru-RU" sz="1400" dirty="0">
              <a:latin typeface="Nunito Sans" pitchFamily="2" charset="-52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976004-3E38-4A1E-8586-2600D1E4DF03}"/>
              </a:ext>
            </a:extLst>
          </p:cNvPr>
          <p:cNvSpPr txBox="1"/>
          <p:nvPr/>
        </p:nvSpPr>
        <p:spPr>
          <a:xfrm>
            <a:off x="690465" y="3172408"/>
            <a:ext cx="1874231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</a:rPr>
              <a:t>mov    AX, 0x05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push   AX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add    AX, 0x02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pop    BX</a:t>
            </a:r>
          </a:p>
          <a:p>
            <a:r>
              <a:rPr lang="en-US" sz="1400" dirty="0" err="1">
                <a:latin typeface="Consolas" panose="020B0609020204030204" pitchFamily="49" charset="0"/>
              </a:rPr>
              <a:t>jmp</a:t>
            </a:r>
            <a:r>
              <a:rPr lang="en-US" sz="1400" dirty="0"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latin typeface="Consolas" panose="020B0609020204030204" pitchFamily="49" charset="0"/>
              </a:rPr>
              <a:t>some_label</a:t>
            </a:r>
            <a:endParaRPr lang="ru-RU" sz="1400" dirty="0"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34D7A62-B155-417E-94FD-1079FC6D234E}"/>
              </a:ext>
            </a:extLst>
          </p:cNvPr>
          <p:cNvSpPr txBox="1"/>
          <p:nvPr/>
        </p:nvSpPr>
        <p:spPr>
          <a:xfrm>
            <a:off x="3388616" y="3172407"/>
            <a:ext cx="1874231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</a:rPr>
              <a:t>mov    $0x05, %ax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push   %ax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add    $0x02, %ax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pop    %bx</a:t>
            </a:r>
          </a:p>
          <a:p>
            <a:r>
              <a:rPr lang="en-US" sz="1400" dirty="0" err="1">
                <a:latin typeface="Consolas" panose="020B0609020204030204" pitchFamily="49" charset="0"/>
              </a:rPr>
              <a:t>jmp</a:t>
            </a:r>
            <a:r>
              <a:rPr lang="en-US" sz="1400" dirty="0"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latin typeface="Consolas" panose="020B0609020204030204" pitchFamily="49" charset="0"/>
              </a:rPr>
              <a:t>some_label</a:t>
            </a:r>
            <a:endParaRPr lang="ru-RU" sz="1400" dirty="0"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77D62F7-5720-4BC8-A5D7-6A8E609A97A5}"/>
              </a:ext>
            </a:extLst>
          </p:cNvPr>
          <p:cNvSpPr txBox="1"/>
          <p:nvPr/>
        </p:nvSpPr>
        <p:spPr>
          <a:xfrm>
            <a:off x="6650420" y="2341845"/>
            <a:ext cx="4933486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latin typeface="Nunito Sans" pitchFamily="2" charset="-52"/>
              </a:rPr>
              <a:t>В состав кода на языке </a:t>
            </a:r>
            <a:r>
              <a:rPr lang="en-US" sz="1400" dirty="0">
                <a:latin typeface="Nunito Sans" pitchFamily="2" charset="-52"/>
              </a:rPr>
              <a:t>Assembler </a:t>
            </a:r>
            <a:r>
              <a:rPr lang="ru-RU" sz="1400" dirty="0">
                <a:latin typeface="Nunito Sans" pitchFamily="2" charset="-52"/>
              </a:rPr>
              <a:t>могут входить: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dirty="0">
                <a:latin typeface="Nunito Sans" pitchFamily="2" charset="-52"/>
              </a:rPr>
              <a:t>комментарии – строки, исключаемые из процесса компиляции и сборки;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dirty="0">
                <a:latin typeface="Nunito Sans" pitchFamily="2" charset="-52"/>
              </a:rPr>
              <a:t>мнемоники – символьные аналоги </a:t>
            </a:r>
            <a:r>
              <a:rPr lang="ru-RU" sz="1400" dirty="0" err="1">
                <a:latin typeface="Nunito Sans" pitchFamily="2" charset="-52"/>
              </a:rPr>
              <a:t>опкодов</a:t>
            </a:r>
            <a:r>
              <a:rPr lang="ru-RU" sz="1400" dirty="0">
                <a:latin typeface="Nunito Sans" pitchFamily="2" charset="-52"/>
              </a:rPr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dirty="0">
                <a:latin typeface="Nunito Sans" pitchFamily="2" charset="-52"/>
              </a:rPr>
              <a:t>операнды – регистры, переменные, имена меток и т.д.;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dirty="0">
                <a:latin typeface="Nunito Sans" pitchFamily="2" charset="-52"/>
              </a:rPr>
              <a:t>метки – символьное обозначение определённого адреса в сегменте, на который можно осуществить переход;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dirty="0">
                <a:latin typeface="Nunito Sans" pitchFamily="2" charset="-52"/>
              </a:rPr>
              <a:t>переменные – именованные адреса в сегменте данных, ограниченные размером и определяемые типом данных;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dirty="0">
                <a:latin typeface="Nunito Sans" pitchFamily="2" charset="-52"/>
              </a:rPr>
              <a:t>директивы – управляют режимами ассемблирования программ;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dirty="0">
                <a:latin typeface="Nunito Sans" pitchFamily="2" charset="-52"/>
              </a:rPr>
              <a:t>макроопределения – конструкции, объединяющие группу  команд под определённым именем;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dirty="0">
                <a:latin typeface="Nunito Sans" pitchFamily="2" charset="-52"/>
              </a:rPr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1468872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7" grpId="0"/>
      <p:bldP spid="13" grpId="0"/>
      <p:bldP spid="1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Номер слайда 5">
            <a:extLst>
              <a:ext uri="{FF2B5EF4-FFF2-40B4-BE49-F238E27FC236}">
                <a16:creationId xmlns:a16="http://schemas.microsoft.com/office/drawing/2014/main" id="{246FE44D-8ACA-4BFD-ADB0-B05A93FDA3CF}"/>
              </a:ext>
            </a:extLst>
          </p:cNvPr>
          <p:cNvSpPr txBox="1">
            <a:spLocks/>
          </p:cNvSpPr>
          <p:nvPr/>
        </p:nvSpPr>
        <p:spPr>
          <a:xfrm>
            <a:off x="10883900" y="6610350"/>
            <a:ext cx="682625" cy="247650"/>
          </a:xfrm>
          <a:prstGeom prst="rect">
            <a:avLst/>
          </a:prstGeom>
          <a:solidFill>
            <a:srgbClr val="F3F1F9">
              <a:alpha val="89804"/>
            </a:srgbClr>
          </a:solidFill>
        </p:spPr>
        <p:txBody>
          <a:bodyPr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8CD8CDE7-E2C6-4DFC-9859-BA19C2EE985E}" type="slidenum">
              <a:rPr lang="ru-RU" sz="1000" smtClean="0">
                <a:latin typeface="Nunito Sans" pitchFamily="2" charset="77"/>
              </a:rPr>
              <a:pPr algn="ctr"/>
              <a:t>24</a:t>
            </a:fld>
            <a:endParaRPr lang="ru-RU" sz="1000" dirty="0">
              <a:latin typeface="Nunito Sans" pitchFamily="2" charset="77"/>
            </a:endParaRPr>
          </a:p>
        </p:txBody>
      </p:sp>
      <p:cxnSp>
        <p:nvCxnSpPr>
          <p:cNvPr id="119" name="Straight Connector 81">
            <a:extLst>
              <a:ext uri="{FF2B5EF4-FFF2-40B4-BE49-F238E27FC236}">
                <a16:creationId xmlns:a16="http://schemas.microsoft.com/office/drawing/2014/main" id="{FB4331D3-6E92-F510-9CBB-B5AEA25C2B23}"/>
              </a:ext>
            </a:extLst>
          </p:cNvPr>
          <p:cNvCxnSpPr>
            <a:cxnSpLocks/>
          </p:cNvCxnSpPr>
          <p:nvPr/>
        </p:nvCxnSpPr>
        <p:spPr>
          <a:xfrm>
            <a:off x="608094" y="6381750"/>
            <a:ext cx="10960019" cy="0"/>
          </a:xfrm>
          <a:prstGeom prst="line">
            <a:avLst/>
          </a:prstGeom>
          <a:ln w="12700" cap="rnd">
            <a:solidFill>
              <a:srgbClr val="283272"/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CF0C995-B686-F7E0-851C-CFE0BB33E31D}"/>
              </a:ext>
            </a:extLst>
          </p:cNvPr>
          <p:cNvSpPr txBox="1"/>
          <p:nvPr/>
        </p:nvSpPr>
        <p:spPr>
          <a:xfrm>
            <a:off x="537071" y="396484"/>
            <a:ext cx="936055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R="0" lvl="0" indent="0" defTabSz="91417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u="none" strike="noStrike" cap="none" spc="0" normalizeH="0" baseline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 Light" pitchFamily="2" charset="77"/>
              </a:defRPr>
            </a:lvl1pPr>
          </a:lstStyle>
          <a:p>
            <a:r>
              <a:rPr lang="ru-RU" sz="1100" dirty="0">
                <a:solidFill>
                  <a:srgbClr val="283272"/>
                </a:solidFill>
                <a:latin typeface="Nunito Sans Light" pitchFamily="2" charset="77"/>
              </a:rPr>
              <a:t>Основы программирования на языке Assembler под архитектуру RISC-V</a:t>
            </a:r>
            <a:endParaRPr lang="ru-RU" sz="11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F45C107-0974-9033-38A0-AE7F67E9B8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729276" y="484607"/>
            <a:ext cx="1837249" cy="50106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42CEA1D-09FC-848D-6E67-3B919F678E69}"/>
              </a:ext>
            </a:extLst>
          </p:cNvPr>
          <p:cNvSpPr txBox="1"/>
          <p:nvPr/>
        </p:nvSpPr>
        <p:spPr>
          <a:xfrm>
            <a:off x="548065" y="605732"/>
            <a:ext cx="56518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ru-RU"/>
            </a:defPPr>
            <a:lvl1pPr marR="0" lvl="0" indent="0" defTabSz="91417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u="none" strike="noStrike" cap="none" spc="0" normalizeH="0" baseline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" pitchFamily="2" charset="77"/>
              </a:defRPr>
            </a:lvl1pPr>
          </a:lstStyle>
          <a:p>
            <a:pPr marL="0" marR="0" lvl="0" indent="0" algn="l" defTabSz="9141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1" u="none" strike="noStrike" kern="1200" cap="none" spc="0" normalizeH="0" baseline="0" noProof="0" dirty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" pitchFamily="2" charset="77"/>
              </a:rPr>
              <a:t>Уровни абстракции в</a:t>
            </a:r>
            <a:r>
              <a:rPr kumimoji="0" lang="ru-RU" sz="2000" b="1" u="none" strike="noStrike" kern="1200" cap="none" spc="0" normalizeH="0" noProof="0" dirty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" pitchFamily="2" charset="77"/>
              </a:rPr>
              <a:t> языках программирования</a:t>
            </a:r>
            <a:endParaRPr kumimoji="0" lang="ru-RU" sz="2000" b="1" u="none" strike="noStrike" kern="1200" cap="none" spc="0" normalizeH="0" baseline="0" noProof="0" dirty="0">
              <a:ln>
                <a:noFill/>
              </a:ln>
              <a:solidFill>
                <a:srgbClr val="283272"/>
              </a:solidFill>
              <a:effectLst/>
              <a:uLnTx/>
              <a:uFillTx/>
              <a:latin typeface="Nunito Sans" pitchFamily="2" charset="7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A57AF25-D7AC-48C2-9EB4-EF15B15BE535}"/>
              </a:ext>
            </a:extLst>
          </p:cNvPr>
          <p:cNvSpPr txBox="1"/>
          <p:nvPr/>
        </p:nvSpPr>
        <p:spPr>
          <a:xfrm>
            <a:off x="537071" y="1624041"/>
            <a:ext cx="220202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/>
              <a:t>Высокоуровневый язык программирования</a:t>
            </a:r>
          </a:p>
          <a:p>
            <a:pPr algn="ctr"/>
            <a:r>
              <a:rPr lang="ru-RU" sz="1400" dirty="0"/>
              <a:t>(С)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EB51951-C711-4A90-B3B9-FFB08E32ACAD}"/>
              </a:ext>
            </a:extLst>
          </p:cNvPr>
          <p:cNvSpPr txBox="1"/>
          <p:nvPr/>
        </p:nvSpPr>
        <p:spPr>
          <a:xfrm>
            <a:off x="4491473" y="1624041"/>
            <a:ext cx="220202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/>
              <a:t>Низкоуровневый язык программирования (</a:t>
            </a:r>
            <a:r>
              <a:rPr lang="en-US" sz="1400" dirty="0">
                <a:latin typeface="Nunito Sans"/>
              </a:rPr>
              <a:t>Assembler</a:t>
            </a:r>
            <a:r>
              <a:rPr lang="ru-RU" sz="1400" dirty="0"/>
              <a:t>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5BC30B6-94DF-4AB8-BE6A-5BB17A942979}"/>
              </a:ext>
            </a:extLst>
          </p:cNvPr>
          <p:cNvSpPr txBox="1"/>
          <p:nvPr/>
        </p:nvSpPr>
        <p:spPr>
          <a:xfrm>
            <a:off x="8445876" y="1839484"/>
            <a:ext cx="22020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/>
              <a:t>Машинные коды</a:t>
            </a: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20C289E2-D0B9-4E5B-82B9-777A289D5008}"/>
              </a:ext>
            </a:extLst>
          </p:cNvPr>
          <p:cNvSpPr/>
          <p:nvPr/>
        </p:nvSpPr>
        <p:spPr>
          <a:xfrm>
            <a:off x="608094" y="2980904"/>
            <a:ext cx="3142812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#include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&lt;</a:t>
            </a:r>
            <a:r>
              <a:rPr lang="en-US" sz="1400" dirty="0" err="1">
                <a:solidFill>
                  <a:srgbClr val="A31515"/>
                </a:solidFill>
                <a:latin typeface="Consolas" panose="020B0609020204030204" pitchFamily="49" charset="0"/>
              </a:rPr>
              <a:t>stdio.h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&gt;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ru-RU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main() {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printf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"Hello, RISC-V!\n"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0;</a:t>
            </a:r>
          </a:p>
          <a:p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D4D9DB3F-2847-420A-BB72-95F4ACC7E82E}"/>
              </a:ext>
            </a:extLst>
          </p:cNvPr>
          <p:cNvSpPr/>
          <p:nvPr/>
        </p:nvSpPr>
        <p:spPr>
          <a:xfrm>
            <a:off x="4491472" y="2980904"/>
            <a:ext cx="3756789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</a:rPr>
              <a:t>.global _start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_start: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addi</a:t>
            </a:r>
            <a:r>
              <a:rPr lang="en-US" sz="1400" dirty="0">
                <a:latin typeface="Consolas" panose="020B0609020204030204" pitchFamily="49" charset="0"/>
              </a:rPr>
              <a:t>  a0, x0, 1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la</a:t>
            </a:r>
            <a:r>
              <a:rPr lang="en-US" sz="1400" dirty="0">
                <a:latin typeface="Consolas" panose="020B0609020204030204" pitchFamily="49" charset="0"/>
              </a:rPr>
              <a:t>    a1, </a:t>
            </a:r>
            <a:r>
              <a:rPr lang="en-US" sz="1400" dirty="0" err="1">
                <a:latin typeface="Consolas" panose="020B0609020204030204" pitchFamily="49" charset="0"/>
              </a:rPr>
              <a:t>strHello</a:t>
            </a:r>
            <a:endParaRPr lang="en-US" sz="1400" dirty="0">
              <a:latin typeface="Consolas" panose="020B0609020204030204" pitchFamily="49" charset="0"/>
            </a:endParaRPr>
          </a:p>
          <a:p>
            <a:endParaRPr lang="en-US" sz="1400" dirty="0">
              <a:latin typeface="Consolas" panose="020B0609020204030204" pitchFamily="49" charset="0"/>
            </a:endParaRPr>
          </a:p>
          <a:p>
            <a:r>
              <a:rPr lang="en-US" sz="1400" dirty="0"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addi</a:t>
            </a:r>
            <a:r>
              <a:rPr lang="en-US" sz="1400" dirty="0">
                <a:latin typeface="Consolas" panose="020B0609020204030204" pitchFamily="49" charset="0"/>
              </a:rPr>
              <a:t>  a2, x0, 15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addi</a:t>
            </a:r>
            <a:r>
              <a:rPr lang="en-US" sz="1400" dirty="0">
                <a:latin typeface="Consolas" panose="020B0609020204030204" pitchFamily="49" charset="0"/>
              </a:rPr>
              <a:t>  a7, x0, 64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ecall</a:t>
            </a:r>
            <a:endParaRPr lang="en-US" sz="14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endParaRPr lang="en-US" sz="1400" dirty="0">
              <a:latin typeface="Consolas" panose="020B0609020204030204" pitchFamily="49" charset="0"/>
            </a:endParaRPr>
          </a:p>
          <a:p>
            <a:r>
              <a:rPr lang="en-US" sz="1400" dirty="0"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addi</a:t>
            </a:r>
            <a:r>
              <a:rPr lang="en-US" sz="1400" dirty="0">
                <a:latin typeface="Consolas" panose="020B0609020204030204" pitchFamily="49" charset="0"/>
              </a:rPr>
              <a:t>  a0, x0, 0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addi</a:t>
            </a:r>
            <a:r>
              <a:rPr lang="en-US" sz="1400" dirty="0">
                <a:latin typeface="Consolas" panose="020B0609020204030204" pitchFamily="49" charset="0"/>
              </a:rPr>
              <a:t>  a7, x0, 93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ecall</a:t>
            </a:r>
            <a:endParaRPr lang="en-US" sz="14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latin typeface="Consolas" panose="020B0609020204030204" pitchFamily="49" charset="0"/>
              </a:rPr>
              <a:t>.data</a:t>
            </a:r>
          </a:p>
          <a:p>
            <a:r>
              <a:rPr lang="en-US" sz="1400" dirty="0" err="1">
                <a:latin typeface="Consolas" panose="020B0609020204030204" pitchFamily="49" charset="0"/>
              </a:rPr>
              <a:t>strHello</a:t>
            </a:r>
            <a:r>
              <a:rPr lang="en-US" sz="1400" dirty="0">
                <a:latin typeface="Consolas" panose="020B0609020204030204" pitchFamily="49" charset="0"/>
              </a:rPr>
              <a:t>: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.ascii 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"Hello, RISC-V!\n"</a:t>
            </a:r>
            <a:endParaRPr lang="ru-RU" sz="1400" dirty="0">
              <a:solidFill>
                <a:srgbClr val="A31515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5D7595B1-2CA1-4612-8D46-E051EABF35F9}"/>
              </a:ext>
            </a:extLst>
          </p:cNvPr>
          <p:cNvSpPr/>
          <p:nvPr/>
        </p:nvSpPr>
        <p:spPr>
          <a:xfrm>
            <a:off x="8445876" y="3386019"/>
            <a:ext cx="1351267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</a:rPr>
              <a:t>00 10 05 13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00 00 15 97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02 05 85 93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00 F0 06 13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04 00 08 93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00 00 00 73</a:t>
            </a:r>
          </a:p>
          <a:p>
            <a:endParaRPr lang="en-US" sz="1400" dirty="0">
              <a:latin typeface="Consolas" panose="020B0609020204030204" pitchFamily="49" charset="0"/>
            </a:endParaRPr>
          </a:p>
          <a:p>
            <a:r>
              <a:rPr lang="en-US" sz="1400" dirty="0">
                <a:latin typeface="Consolas" panose="020B0609020204030204" pitchFamily="49" charset="0"/>
              </a:rPr>
              <a:t>00 00 05 13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05 D0 08 93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00 00 00 73</a:t>
            </a:r>
            <a:endParaRPr lang="ru-RU" sz="1400" dirty="0">
              <a:latin typeface="Consolas" panose="020B0609020204030204" pitchFamily="49" charset="0"/>
            </a:endParaRPr>
          </a:p>
          <a:p>
            <a:endParaRPr lang="ru-RU" sz="1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91467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Номер слайда 5">
            <a:extLst>
              <a:ext uri="{FF2B5EF4-FFF2-40B4-BE49-F238E27FC236}">
                <a16:creationId xmlns:a16="http://schemas.microsoft.com/office/drawing/2014/main" id="{246FE44D-8ACA-4BFD-ADB0-B05A93FDA3CF}"/>
              </a:ext>
            </a:extLst>
          </p:cNvPr>
          <p:cNvSpPr txBox="1">
            <a:spLocks/>
          </p:cNvSpPr>
          <p:nvPr/>
        </p:nvSpPr>
        <p:spPr>
          <a:xfrm>
            <a:off x="10883900" y="6610350"/>
            <a:ext cx="682625" cy="247650"/>
          </a:xfrm>
          <a:prstGeom prst="rect">
            <a:avLst/>
          </a:prstGeom>
          <a:solidFill>
            <a:srgbClr val="F3F1F9">
              <a:alpha val="89804"/>
            </a:srgbClr>
          </a:solidFill>
        </p:spPr>
        <p:txBody>
          <a:bodyPr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8CD8CDE7-E2C6-4DFC-9859-BA19C2EE985E}" type="slidenum">
              <a:rPr lang="ru-RU" sz="1000" smtClean="0">
                <a:latin typeface="Nunito Sans" pitchFamily="2" charset="77"/>
              </a:rPr>
              <a:pPr algn="ctr"/>
              <a:t>25</a:t>
            </a:fld>
            <a:endParaRPr lang="ru-RU" sz="1000" dirty="0">
              <a:latin typeface="Nunito Sans" pitchFamily="2" charset="77"/>
            </a:endParaRPr>
          </a:p>
        </p:txBody>
      </p:sp>
      <p:cxnSp>
        <p:nvCxnSpPr>
          <p:cNvPr id="119" name="Straight Connector 81">
            <a:extLst>
              <a:ext uri="{FF2B5EF4-FFF2-40B4-BE49-F238E27FC236}">
                <a16:creationId xmlns:a16="http://schemas.microsoft.com/office/drawing/2014/main" id="{FB4331D3-6E92-F510-9CBB-B5AEA25C2B23}"/>
              </a:ext>
            </a:extLst>
          </p:cNvPr>
          <p:cNvCxnSpPr>
            <a:cxnSpLocks/>
          </p:cNvCxnSpPr>
          <p:nvPr/>
        </p:nvCxnSpPr>
        <p:spPr>
          <a:xfrm>
            <a:off x="608094" y="6381750"/>
            <a:ext cx="10960019" cy="0"/>
          </a:xfrm>
          <a:prstGeom prst="line">
            <a:avLst/>
          </a:prstGeom>
          <a:ln w="12700" cap="rnd">
            <a:solidFill>
              <a:srgbClr val="283272"/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CF0C995-B686-F7E0-851C-CFE0BB33E31D}"/>
              </a:ext>
            </a:extLst>
          </p:cNvPr>
          <p:cNvSpPr txBox="1"/>
          <p:nvPr/>
        </p:nvSpPr>
        <p:spPr>
          <a:xfrm>
            <a:off x="537071" y="396484"/>
            <a:ext cx="936055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R="0" lvl="0" indent="0" defTabSz="91417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u="none" strike="noStrike" cap="none" spc="0" normalizeH="0" baseline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 Light" pitchFamily="2" charset="77"/>
              </a:defRPr>
            </a:lvl1pPr>
          </a:lstStyle>
          <a:p>
            <a:r>
              <a:rPr lang="ru-RU" sz="1100" dirty="0">
                <a:solidFill>
                  <a:srgbClr val="283272"/>
                </a:solidFill>
                <a:latin typeface="Nunito Sans Light" pitchFamily="2" charset="77"/>
              </a:rPr>
              <a:t>Основы программирования на языке Assembler под архитектуру RISC-V</a:t>
            </a:r>
            <a:endParaRPr lang="ru-RU" sz="11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F45C107-0974-9033-38A0-AE7F67E9B8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9729276" y="484607"/>
            <a:ext cx="1837249" cy="50106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42CEA1D-09FC-848D-6E67-3B919F678E69}"/>
              </a:ext>
            </a:extLst>
          </p:cNvPr>
          <p:cNvSpPr txBox="1"/>
          <p:nvPr/>
        </p:nvSpPr>
        <p:spPr>
          <a:xfrm>
            <a:off x="548065" y="605732"/>
            <a:ext cx="79159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ru-RU"/>
            </a:defPPr>
            <a:lvl1pPr marR="0" lvl="0" indent="0" defTabSz="91417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u="none" strike="noStrike" cap="none" spc="0" normalizeH="0" baseline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" pitchFamily="2" charset="77"/>
              </a:defRPr>
            </a:lvl1pPr>
          </a:lstStyle>
          <a:p>
            <a:pPr marL="0" marR="0" lvl="0" indent="0" algn="l" defTabSz="9141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1" u="none" strike="noStrike" kern="1200" cap="none" spc="0" normalizeH="0" baseline="0" noProof="0" dirty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" pitchFamily="2" charset="77"/>
              </a:rPr>
              <a:t>Кодирование машинных команд под разные архитектуры</a:t>
            </a:r>
            <a:r>
              <a:rPr kumimoji="0" lang="en-US" sz="2000" b="1" u="none" strike="noStrike" kern="1200" cap="none" spc="0" normalizeH="0" baseline="0" noProof="0" dirty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" pitchFamily="2" charset="77"/>
              </a:rPr>
              <a:t> (1)</a:t>
            </a:r>
            <a:endParaRPr kumimoji="0" lang="ru-RU" sz="2000" b="1" u="none" strike="noStrike" kern="1200" cap="none" spc="0" normalizeH="0" baseline="0" noProof="0" dirty="0">
              <a:ln>
                <a:noFill/>
              </a:ln>
              <a:solidFill>
                <a:srgbClr val="283272"/>
              </a:solidFill>
              <a:effectLst/>
              <a:uLnTx/>
              <a:uFillTx/>
              <a:latin typeface="Nunito Sans" pitchFamily="2" charset="77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66F3CF1E-AE0E-493E-9B6A-6D5519F459AA}"/>
              </a:ext>
            </a:extLst>
          </p:cNvPr>
          <p:cNvSpPr/>
          <p:nvPr/>
        </p:nvSpPr>
        <p:spPr>
          <a:xfrm>
            <a:off x="608094" y="1282732"/>
            <a:ext cx="3756789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Consolas" panose="020B0609020204030204" pitchFamily="49" charset="0"/>
              </a:rPr>
              <a:t>.global _start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_start: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</a:t>
            </a:r>
            <a:r>
              <a:rPr lang="en-US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addi</a:t>
            </a:r>
            <a:r>
              <a:rPr lang="en-US" sz="1200" dirty="0">
                <a:latin typeface="Consolas" panose="020B0609020204030204" pitchFamily="49" charset="0"/>
              </a:rPr>
              <a:t>  a0, x0, 1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la</a:t>
            </a:r>
            <a:r>
              <a:rPr lang="en-US" sz="1200" dirty="0">
                <a:latin typeface="Consolas" panose="020B0609020204030204" pitchFamily="49" charset="0"/>
              </a:rPr>
              <a:t>    a1, </a:t>
            </a:r>
            <a:r>
              <a:rPr lang="en-US" sz="1200" dirty="0" err="1">
                <a:latin typeface="Consolas" panose="020B0609020204030204" pitchFamily="49" charset="0"/>
              </a:rPr>
              <a:t>strHello</a:t>
            </a:r>
            <a:endParaRPr lang="en-US" sz="1200" dirty="0">
              <a:latin typeface="Consolas" panose="020B0609020204030204" pitchFamily="49" charset="0"/>
            </a:endParaRPr>
          </a:p>
          <a:p>
            <a:r>
              <a:rPr lang="en-US" sz="1200" dirty="0">
                <a:latin typeface="Consolas" panose="020B0609020204030204" pitchFamily="49" charset="0"/>
              </a:rPr>
              <a:t>    </a:t>
            </a:r>
            <a:r>
              <a:rPr lang="en-US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addi</a:t>
            </a:r>
            <a:r>
              <a:rPr lang="en-US" sz="1200" dirty="0">
                <a:latin typeface="Consolas" panose="020B0609020204030204" pitchFamily="49" charset="0"/>
              </a:rPr>
              <a:t>  a2, x0, 15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</a:t>
            </a:r>
            <a:r>
              <a:rPr lang="en-US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addi</a:t>
            </a:r>
            <a:r>
              <a:rPr lang="en-US" sz="1200" dirty="0">
                <a:latin typeface="Consolas" panose="020B0609020204030204" pitchFamily="49" charset="0"/>
              </a:rPr>
              <a:t>  a7, x0, 64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</a:t>
            </a:r>
            <a:r>
              <a:rPr lang="en-US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ecall</a:t>
            </a:r>
            <a:endParaRPr lang="en-US" sz="12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endParaRPr lang="en-US" sz="1200" dirty="0">
              <a:latin typeface="Consolas" panose="020B0609020204030204" pitchFamily="49" charset="0"/>
            </a:endParaRPr>
          </a:p>
          <a:p>
            <a:r>
              <a:rPr lang="en-US" sz="1200" dirty="0">
                <a:latin typeface="Consolas" panose="020B0609020204030204" pitchFamily="49" charset="0"/>
              </a:rPr>
              <a:t>    </a:t>
            </a:r>
            <a:r>
              <a:rPr lang="en-US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addi</a:t>
            </a:r>
            <a:r>
              <a:rPr lang="en-US" sz="1200" dirty="0">
                <a:latin typeface="Consolas" panose="020B0609020204030204" pitchFamily="49" charset="0"/>
              </a:rPr>
              <a:t>  a0, x0, 0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</a:t>
            </a:r>
            <a:r>
              <a:rPr lang="en-US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addi</a:t>
            </a:r>
            <a:r>
              <a:rPr lang="en-US" sz="1200" dirty="0">
                <a:latin typeface="Consolas" panose="020B0609020204030204" pitchFamily="49" charset="0"/>
              </a:rPr>
              <a:t>  a7, x0, 93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</a:t>
            </a:r>
            <a:r>
              <a:rPr lang="en-US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ecall</a:t>
            </a:r>
            <a:endParaRPr lang="en-US" sz="12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latin typeface="Consolas" panose="020B0609020204030204" pitchFamily="49" charset="0"/>
              </a:rPr>
              <a:t>.data</a:t>
            </a:r>
          </a:p>
          <a:p>
            <a:r>
              <a:rPr lang="en-US" sz="1200" dirty="0" err="1">
                <a:latin typeface="Consolas" panose="020B0609020204030204" pitchFamily="49" charset="0"/>
              </a:rPr>
              <a:t>strHello</a:t>
            </a:r>
            <a:r>
              <a:rPr lang="en-US" sz="1200" dirty="0">
                <a:latin typeface="Consolas" panose="020B0609020204030204" pitchFamily="49" charset="0"/>
              </a:rPr>
              <a:t>: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.ascii </a:t>
            </a:r>
            <a:r>
              <a:rPr lang="en-US" sz="1200" dirty="0">
                <a:solidFill>
                  <a:srgbClr val="A31515"/>
                </a:solidFill>
                <a:latin typeface="Consolas" panose="020B0609020204030204" pitchFamily="49" charset="0"/>
              </a:rPr>
              <a:t>"Hello, RISC-V!\n"</a:t>
            </a:r>
            <a:endParaRPr lang="ru-RU" sz="1200" dirty="0">
              <a:solidFill>
                <a:srgbClr val="A31515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86CAF04A-2136-457E-B893-5398B59ACA63}"/>
              </a:ext>
            </a:extLst>
          </p:cNvPr>
          <p:cNvSpPr/>
          <p:nvPr/>
        </p:nvSpPr>
        <p:spPr>
          <a:xfrm>
            <a:off x="608094" y="4002677"/>
            <a:ext cx="1351267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</a:rPr>
              <a:t>00 10 05 13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00 00 15 97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02 05 85 93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00 F0 06 13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04 00 08 93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00 00 00 73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00 00 05 13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05 D0 08 93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00 00 00 73</a:t>
            </a:r>
            <a:endParaRPr lang="ru-RU" sz="1400" dirty="0">
              <a:latin typeface="Consolas" panose="020B0609020204030204" pitchFamily="49" charset="0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B45479C2-2D35-5DDA-33C8-04DEAB5F3F79}"/>
              </a:ext>
            </a:extLst>
          </p:cNvPr>
          <p:cNvSpPr/>
          <p:nvPr/>
        </p:nvSpPr>
        <p:spPr>
          <a:xfrm>
            <a:off x="4718833" y="1282732"/>
            <a:ext cx="6165067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2B91AF"/>
                </a:solidFill>
                <a:latin typeface="Consolas"/>
              </a:rPr>
              <a:t>.model 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  <a:cs typeface="Courier New" pitchFamily="49" charset="0"/>
              </a:rPr>
              <a:t>tiny</a:t>
            </a:r>
          </a:p>
          <a:p>
            <a:r>
              <a:rPr lang="en-US" sz="1400" dirty="0">
                <a:solidFill>
                  <a:srgbClr val="2B91AF"/>
                </a:solidFill>
                <a:latin typeface="Consolas"/>
              </a:rPr>
              <a:t>.code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/>
              </a:rPr>
              <a:t>org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  <a:cs typeface="Courier New" pitchFamily="49" charset="0"/>
              </a:rPr>
              <a:t> 100h</a:t>
            </a:r>
          </a:p>
          <a:p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  <a:cs typeface="Courier New" pitchFamily="49" charset="0"/>
              </a:rPr>
              <a:t>main: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/>
              </a:rPr>
              <a:t>    mov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  <a:cs typeface="Courier New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/>
              </a:rPr>
              <a:t>AH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  <a:cs typeface="Courier New" pitchFamily="49" charset="0"/>
              </a:rPr>
              <a:t>, 09h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/>
              </a:rPr>
              <a:t>    lea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  <a:cs typeface="Courier New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/>
              </a:rPr>
              <a:t>DX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  <a:cs typeface="Courier New" pitchFamily="49" charset="0"/>
              </a:rPr>
              <a:t>, string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/>
              </a:rPr>
              <a:t>    int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  <a:cs typeface="Courier New" pitchFamily="49" charset="0"/>
              </a:rPr>
              <a:t> 21h</a:t>
            </a:r>
          </a:p>
          <a:p>
            <a:endParaRPr lang="en-US" sz="1400" dirty="0">
              <a:solidFill>
                <a:prstClr val="black"/>
              </a:solidFill>
              <a:latin typeface="Consolas" panose="020B0609020204030204" pitchFamily="49" charset="0"/>
              <a:cs typeface="Courier New" pitchFamily="49" charset="0"/>
            </a:endParaRPr>
          </a:p>
          <a:p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  <a:cs typeface="Courier New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latin typeface="Consolas"/>
              </a:rPr>
              <a:t>mov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  <a:cs typeface="Courier New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/>
              </a:rPr>
              <a:t>AH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  <a:cs typeface="Courier New" pitchFamily="49" charset="0"/>
              </a:rPr>
              <a:t>, 4Ch</a:t>
            </a:r>
            <a:endParaRPr lang="ru-RU" sz="1400" dirty="0">
              <a:solidFill>
                <a:prstClr val="black"/>
              </a:solidFill>
              <a:latin typeface="Consolas" panose="020B0609020204030204" pitchFamily="49" charset="0"/>
              <a:cs typeface="Courier New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/>
              </a:rPr>
              <a:t>    mov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  <a:cs typeface="Courier New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/>
              </a:rPr>
              <a:t>AL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  <a:cs typeface="Courier New" pitchFamily="49" charset="0"/>
              </a:rPr>
              <a:t>, 00h</a:t>
            </a:r>
            <a:endParaRPr lang="ru-RU" sz="1400" dirty="0">
              <a:solidFill>
                <a:prstClr val="black"/>
              </a:solidFill>
              <a:latin typeface="Consolas" panose="020B0609020204030204" pitchFamily="49" charset="0"/>
              <a:cs typeface="Courier New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/>
              </a:rPr>
              <a:t>    int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  <a:cs typeface="Courier New" pitchFamily="49" charset="0"/>
              </a:rPr>
              <a:t> 21h</a:t>
            </a:r>
          </a:p>
          <a:p>
            <a:endParaRPr lang="en-US" sz="1400" dirty="0">
              <a:solidFill>
                <a:prstClr val="black"/>
              </a:solidFill>
              <a:latin typeface="Consolas" panose="020B0609020204030204" pitchFamily="49" charset="0"/>
              <a:cs typeface="Courier New" pitchFamily="49" charset="0"/>
            </a:endParaRPr>
          </a:p>
          <a:p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  <a:cs typeface="Courier New" pitchFamily="49" charset="0"/>
              </a:rPr>
              <a:t>    string </a:t>
            </a:r>
            <a:r>
              <a:rPr lang="en-US" sz="1400" dirty="0" err="1">
                <a:solidFill>
                  <a:srgbClr val="0000FF"/>
                </a:solidFill>
                <a:latin typeface="Consolas"/>
              </a:rPr>
              <a:t>db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  <a:cs typeface="Courier New" pitchFamily="49" charset="0"/>
              </a:rPr>
              <a:t> </a:t>
            </a:r>
            <a:r>
              <a:rPr lang="en-US" sz="1400" dirty="0">
                <a:solidFill>
                  <a:srgbClr val="A31515"/>
                </a:solidFill>
                <a:latin typeface="Consolas"/>
              </a:rPr>
              <a:t>"Hello, world!"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  <a:cs typeface="Courier New" pitchFamily="49" charset="0"/>
              </a:rPr>
              <a:t>, 0Dh, 0Ah, </a:t>
            </a:r>
            <a:r>
              <a:rPr lang="en-US" sz="1400" dirty="0">
                <a:solidFill>
                  <a:srgbClr val="A31515"/>
                </a:solidFill>
                <a:latin typeface="Consolas"/>
              </a:rPr>
              <a:t>'$'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/>
              </a:rPr>
              <a:t>end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  <a:cs typeface="Courier New" pitchFamily="49" charset="0"/>
              </a:rPr>
              <a:t> main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B9D1498D-CBF2-45B9-81C6-FEA99FF58BB9}"/>
              </a:ext>
            </a:extLst>
          </p:cNvPr>
          <p:cNvSpPr/>
          <p:nvPr/>
        </p:nvSpPr>
        <p:spPr>
          <a:xfrm>
            <a:off x="4718833" y="4350425"/>
            <a:ext cx="1784604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</a:rPr>
              <a:t>B4 09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BA 0B 01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CD 21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B4 4C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CD 21</a:t>
            </a:r>
            <a:endParaRPr lang="ru-RU" sz="1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44622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A93FCFE3-4F3C-30E7-A31F-89C313778A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5382" y="1078050"/>
            <a:ext cx="8528390" cy="1332561"/>
          </a:xfrm>
          <a:prstGeom prst="rect">
            <a:avLst/>
          </a:prstGeom>
        </p:spPr>
      </p:pic>
      <p:sp>
        <p:nvSpPr>
          <p:cNvPr id="30" name="Номер слайда 5">
            <a:extLst>
              <a:ext uri="{FF2B5EF4-FFF2-40B4-BE49-F238E27FC236}">
                <a16:creationId xmlns:a16="http://schemas.microsoft.com/office/drawing/2014/main" id="{246FE44D-8ACA-4BFD-ADB0-B05A93FDA3CF}"/>
              </a:ext>
            </a:extLst>
          </p:cNvPr>
          <p:cNvSpPr txBox="1">
            <a:spLocks/>
          </p:cNvSpPr>
          <p:nvPr/>
        </p:nvSpPr>
        <p:spPr>
          <a:xfrm>
            <a:off x="10883900" y="6610350"/>
            <a:ext cx="682625" cy="247650"/>
          </a:xfrm>
          <a:prstGeom prst="rect">
            <a:avLst/>
          </a:prstGeom>
          <a:solidFill>
            <a:srgbClr val="F3F1F9">
              <a:alpha val="89804"/>
            </a:srgbClr>
          </a:solidFill>
        </p:spPr>
        <p:txBody>
          <a:bodyPr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8CD8CDE7-E2C6-4DFC-9859-BA19C2EE985E}" type="slidenum">
              <a:rPr lang="ru-RU" sz="1000" smtClean="0">
                <a:latin typeface="Nunito Sans" pitchFamily="2" charset="77"/>
              </a:rPr>
              <a:pPr algn="ctr"/>
              <a:t>26</a:t>
            </a:fld>
            <a:endParaRPr lang="ru-RU" sz="1000" dirty="0">
              <a:latin typeface="Nunito Sans" pitchFamily="2" charset="77"/>
            </a:endParaRPr>
          </a:p>
        </p:txBody>
      </p:sp>
      <p:cxnSp>
        <p:nvCxnSpPr>
          <p:cNvPr id="119" name="Straight Connector 81">
            <a:extLst>
              <a:ext uri="{FF2B5EF4-FFF2-40B4-BE49-F238E27FC236}">
                <a16:creationId xmlns:a16="http://schemas.microsoft.com/office/drawing/2014/main" id="{FB4331D3-6E92-F510-9CBB-B5AEA25C2B23}"/>
              </a:ext>
            </a:extLst>
          </p:cNvPr>
          <p:cNvCxnSpPr>
            <a:cxnSpLocks/>
          </p:cNvCxnSpPr>
          <p:nvPr/>
        </p:nvCxnSpPr>
        <p:spPr>
          <a:xfrm>
            <a:off x="608094" y="6381750"/>
            <a:ext cx="10960019" cy="0"/>
          </a:xfrm>
          <a:prstGeom prst="line">
            <a:avLst/>
          </a:prstGeom>
          <a:ln w="12700" cap="rnd">
            <a:solidFill>
              <a:srgbClr val="283272"/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CF0C995-B686-F7E0-851C-CFE0BB33E31D}"/>
              </a:ext>
            </a:extLst>
          </p:cNvPr>
          <p:cNvSpPr txBox="1"/>
          <p:nvPr/>
        </p:nvSpPr>
        <p:spPr>
          <a:xfrm>
            <a:off x="537071" y="396484"/>
            <a:ext cx="936055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R="0" lvl="0" indent="0" defTabSz="91417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u="none" strike="noStrike" cap="none" spc="0" normalizeH="0" baseline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 Light" pitchFamily="2" charset="77"/>
              </a:defRPr>
            </a:lvl1pPr>
          </a:lstStyle>
          <a:p>
            <a:r>
              <a:rPr lang="ru-RU" sz="1100" dirty="0">
                <a:solidFill>
                  <a:srgbClr val="283272"/>
                </a:solidFill>
                <a:latin typeface="Nunito Sans Light" pitchFamily="2" charset="77"/>
              </a:rPr>
              <a:t>Основы программирования на языке Assembler под архитектуру RISC-V</a:t>
            </a:r>
            <a:endParaRPr lang="ru-RU" sz="11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F45C107-0974-9033-38A0-AE7F67E9B8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9729276" y="484607"/>
            <a:ext cx="1837249" cy="50106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42CEA1D-09FC-848D-6E67-3B919F678E69}"/>
              </a:ext>
            </a:extLst>
          </p:cNvPr>
          <p:cNvSpPr txBox="1"/>
          <p:nvPr/>
        </p:nvSpPr>
        <p:spPr>
          <a:xfrm>
            <a:off x="548065" y="605732"/>
            <a:ext cx="79159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ru-RU"/>
            </a:defPPr>
            <a:lvl1pPr marR="0" lvl="0" indent="0" defTabSz="91417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u="none" strike="noStrike" cap="none" spc="0" normalizeH="0" baseline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" pitchFamily="2" charset="77"/>
              </a:defRPr>
            </a:lvl1pPr>
          </a:lstStyle>
          <a:p>
            <a:pPr marL="0" marR="0" lvl="0" indent="0" algn="l" defTabSz="9141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1" u="none" strike="noStrike" kern="1200" cap="none" spc="0" normalizeH="0" baseline="0" noProof="0" dirty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" pitchFamily="2" charset="77"/>
              </a:rPr>
              <a:t>Кодирование машинных команд под разные архитектуры</a:t>
            </a:r>
            <a:r>
              <a:rPr kumimoji="0" lang="en-US" sz="2000" b="1" u="none" strike="noStrike" kern="1200" cap="none" spc="0" normalizeH="0" baseline="0" noProof="0" dirty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" pitchFamily="2" charset="77"/>
              </a:rPr>
              <a:t> (2)</a:t>
            </a:r>
            <a:endParaRPr kumimoji="0" lang="ru-RU" sz="2000" b="1" u="none" strike="noStrike" kern="1200" cap="none" spc="0" normalizeH="0" baseline="0" noProof="0" dirty="0">
              <a:ln>
                <a:noFill/>
              </a:ln>
              <a:solidFill>
                <a:srgbClr val="283272"/>
              </a:solidFill>
              <a:effectLst/>
              <a:uLnTx/>
              <a:uFillTx/>
              <a:latin typeface="Nunito Sans" pitchFamily="2" charset="77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59FE13BA-74B1-F621-E571-7BB14608BE25}"/>
              </a:ext>
            </a:extLst>
          </p:cNvPr>
          <p:cNvSpPr/>
          <p:nvPr/>
        </p:nvSpPr>
        <p:spPr>
          <a:xfrm>
            <a:off x="988057" y="2558949"/>
            <a:ext cx="6568599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B91AF"/>
                </a:solidFill>
                <a:latin typeface="Consolas"/>
              </a:rPr>
              <a:t>.model </a:t>
            </a:r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urier New" pitchFamily="49" charset="0"/>
              </a:rPr>
              <a:t>tiny</a:t>
            </a:r>
          </a:p>
          <a:p>
            <a:r>
              <a:rPr lang="en-US" dirty="0">
                <a:solidFill>
                  <a:srgbClr val="2B91AF"/>
                </a:solidFill>
                <a:latin typeface="Consolas"/>
              </a:rPr>
              <a:t>.code</a:t>
            </a:r>
          </a:p>
          <a:p>
            <a:r>
              <a:rPr lang="en-US" dirty="0">
                <a:solidFill>
                  <a:srgbClr val="0000FF"/>
                </a:solidFill>
                <a:latin typeface="Consolas"/>
              </a:rPr>
              <a:t>org</a:t>
            </a:r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urier New" pitchFamily="49" charset="0"/>
              </a:rPr>
              <a:t> 100h</a:t>
            </a:r>
          </a:p>
          <a:p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urier New" pitchFamily="49" charset="0"/>
              </a:rPr>
              <a:t>main:</a:t>
            </a:r>
          </a:p>
          <a:p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urier New" pitchFamily="49" charset="0"/>
              </a:rPr>
              <a:t>	</a:t>
            </a:r>
            <a:r>
              <a:rPr lang="en-US" dirty="0" err="1">
                <a:solidFill>
                  <a:srgbClr val="0000FF"/>
                </a:solidFill>
                <a:latin typeface="Consolas"/>
              </a:rPr>
              <a:t>mov</a:t>
            </a:r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urier New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/>
              </a:rPr>
              <a:t>AH</a:t>
            </a:r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urier New" pitchFamily="49" charset="0"/>
              </a:rPr>
              <a:t>, 09h</a:t>
            </a:r>
          </a:p>
          <a:p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urier New" pitchFamily="49" charset="0"/>
              </a:rPr>
              <a:t>	</a:t>
            </a:r>
            <a:r>
              <a:rPr lang="ru-RU" dirty="0">
                <a:solidFill>
                  <a:prstClr val="black"/>
                </a:solidFill>
                <a:latin typeface="Consolas" panose="020B0609020204030204" pitchFamily="49" charset="0"/>
                <a:cs typeface="Courier New" pitchFamily="49" charset="0"/>
              </a:rPr>
              <a:t>            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lea</a:t>
            </a:r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urier New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/>
              </a:rPr>
              <a:t>DX</a:t>
            </a:r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urier New" pitchFamily="49" charset="0"/>
              </a:rPr>
              <a:t>, string</a:t>
            </a:r>
          </a:p>
          <a:p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urier New" pitchFamily="49" charset="0"/>
              </a:rPr>
              <a:t>	</a:t>
            </a:r>
            <a:r>
              <a:rPr lang="ru-RU" dirty="0">
                <a:solidFill>
                  <a:prstClr val="black"/>
                </a:solidFill>
                <a:latin typeface="Consolas" panose="020B0609020204030204" pitchFamily="49" charset="0"/>
                <a:cs typeface="Courier New" pitchFamily="49" charset="0"/>
              </a:rPr>
              <a:t>                             </a:t>
            </a:r>
            <a:r>
              <a:rPr lang="en-US" dirty="0" err="1">
                <a:solidFill>
                  <a:srgbClr val="0000FF"/>
                </a:solidFill>
                <a:latin typeface="Consolas"/>
              </a:rPr>
              <a:t>int</a:t>
            </a:r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urier New" pitchFamily="49" charset="0"/>
              </a:rPr>
              <a:t> 21h</a:t>
            </a:r>
          </a:p>
          <a:p>
            <a:endParaRPr lang="en-US" dirty="0">
              <a:solidFill>
                <a:prstClr val="black"/>
              </a:solidFill>
              <a:latin typeface="Consolas" panose="020B0609020204030204" pitchFamily="49" charset="0"/>
              <a:cs typeface="Courier New" pitchFamily="49" charset="0"/>
            </a:endParaRPr>
          </a:p>
          <a:p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urier New" pitchFamily="49" charset="0"/>
              </a:rPr>
              <a:t>	</a:t>
            </a:r>
            <a:r>
              <a:rPr lang="en-US" dirty="0" err="1">
                <a:solidFill>
                  <a:srgbClr val="0000FF"/>
                </a:solidFill>
                <a:latin typeface="Consolas"/>
              </a:rPr>
              <a:t>mov</a:t>
            </a:r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urier New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/>
              </a:rPr>
              <a:t>AH</a:t>
            </a:r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urier New" pitchFamily="49" charset="0"/>
              </a:rPr>
              <a:t>, 4Ch</a:t>
            </a:r>
            <a:endParaRPr lang="ru-RU" dirty="0">
              <a:solidFill>
                <a:prstClr val="black"/>
              </a:solidFill>
              <a:latin typeface="Consolas" panose="020B0609020204030204" pitchFamily="49" charset="0"/>
              <a:cs typeface="Courier New" pitchFamily="49" charset="0"/>
            </a:endParaRPr>
          </a:p>
          <a:p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urier New" pitchFamily="49" charset="0"/>
              </a:rPr>
              <a:t>	</a:t>
            </a:r>
            <a:r>
              <a:rPr lang="en-US" dirty="0" err="1">
                <a:solidFill>
                  <a:srgbClr val="0000FF"/>
                </a:solidFill>
                <a:latin typeface="Consolas"/>
              </a:rPr>
              <a:t>mov</a:t>
            </a:r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urier New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/>
              </a:rPr>
              <a:t>AL</a:t>
            </a:r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urier New" pitchFamily="49" charset="0"/>
              </a:rPr>
              <a:t>, 00h</a:t>
            </a:r>
            <a:endParaRPr lang="ru-RU" dirty="0">
              <a:solidFill>
                <a:prstClr val="black"/>
              </a:solidFill>
              <a:latin typeface="Consolas" panose="020B0609020204030204" pitchFamily="49" charset="0"/>
              <a:cs typeface="Courier New" pitchFamily="49" charset="0"/>
            </a:endParaRPr>
          </a:p>
          <a:p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urier New" pitchFamily="49" charset="0"/>
              </a:rPr>
              <a:t>	</a:t>
            </a:r>
            <a:r>
              <a:rPr lang="en-US" dirty="0" err="1">
                <a:solidFill>
                  <a:srgbClr val="0000FF"/>
                </a:solidFill>
                <a:latin typeface="Consolas"/>
              </a:rPr>
              <a:t>int</a:t>
            </a:r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urier New" pitchFamily="49" charset="0"/>
              </a:rPr>
              <a:t> 21h</a:t>
            </a:r>
          </a:p>
          <a:p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urier New" pitchFamily="49" charset="0"/>
              </a:rPr>
              <a:t>	string </a:t>
            </a:r>
            <a:r>
              <a:rPr lang="en-US" dirty="0" err="1">
                <a:solidFill>
                  <a:srgbClr val="0000FF"/>
                </a:solidFill>
                <a:latin typeface="Consolas"/>
              </a:rPr>
              <a:t>db</a:t>
            </a:r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urier New" pitchFamily="49" charset="0"/>
              </a:rPr>
              <a:t> </a:t>
            </a:r>
            <a:r>
              <a:rPr lang="en-US" dirty="0">
                <a:solidFill>
                  <a:srgbClr val="A31515"/>
                </a:solidFill>
                <a:latin typeface="Consolas"/>
              </a:rPr>
              <a:t>"Hello, world!"</a:t>
            </a:r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urier New" pitchFamily="49" charset="0"/>
              </a:rPr>
              <a:t>, 0Dh, 0Ah, </a:t>
            </a:r>
            <a:r>
              <a:rPr lang="en-US" dirty="0">
                <a:solidFill>
                  <a:srgbClr val="A31515"/>
                </a:solidFill>
                <a:latin typeface="Consolas"/>
              </a:rPr>
              <a:t>'$'</a:t>
            </a:r>
          </a:p>
          <a:p>
            <a:r>
              <a:rPr lang="en-US" dirty="0">
                <a:solidFill>
                  <a:srgbClr val="0000FF"/>
                </a:solidFill>
                <a:latin typeface="Consolas"/>
              </a:rPr>
              <a:t>end</a:t>
            </a:r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urier New" pitchFamily="49" charset="0"/>
              </a:rPr>
              <a:t> main</a:t>
            </a:r>
          </a:p>
        </p:txBody>
      </p:sp>
      <p:sp>
        <p:nvSpPr>
          <p:cNvPr id="8" name="Правая фигурная скобка 7">
            <a:extLst>
              <a:ext uri="{FF2B5EF4-FFF2-40B4-BE49-F238E27FC236}">
                <a16:creationId xmlns:a16="http://schemas.microsoft.com/office/drawing/2014/main" id="{ED39A46C-D3E6-8AF3-797A-FA2DD783AC14}"/>
              </a:ext>
            </a:extLst>
          </p:cNvPr>
          <p:cNvSpPr/>
          <p:nvPr/>
        </p:nvSpPr>
        <p:spPr>
          <a:xfrm rot="16200000">
            <a:off x="2302204" y="3189016"/>
            <a:ext cx="180018" cy="936107"/>
          </a:xfrm>
          <a:prstGeom prst="rightBrace">
            <a:avLst/>
          </a:prstGeom>
          <a:noFill/>
          <a:ln w="25400" cap="flat" cmpd="sng" algn="ctr">
            <a:solidFill>
              <a:srgbClr val="4F81BD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9" name="Прямая со стрелкой 8">
            <a:extLst>
              <a:ext uri="{FF2B5EF4-FFF2-40B4-BE49-F238E27FC236}">
                <a16:creationId xmlns:a16="http://schemas.microsoft.com/office/drawing/2014/main" id="{AF49038D-6C68-2577-93A3-C170407392F2}"/>
              </a:ext>
            </a:extLst>
          </p:cNvPr>
          <p:cNvCxnSpPr>
            <a:stCxn id="8" idx="1"/>
          </p:cNvCxnSpPr>
          <p:nvPr/>
        </p:nvCxnSpPr>
        <p:spPr>
          <a:xfrm flipV="1">
            <a:off x="2392214" y="1910877"/>
            <a:ext cx="180019" cy="1656184"/>
          </a:xfrm>
          <a:prstGeom prst="straightConnector1">
            <a:avLst/>
          </a:prstGeom>
          <a:noFill/>
          <a:ln w="25400" cap="flat" cmpd="sng" algn="ctr">
            <a:solidFill>
              <a:srgbClr val="4F81BD"/>
            </a:solidFill>
            <a:prstDash val="solid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0" name="Прямая со стрелкой 9">
            <a:extLst>
              <a:ext uri="{FF2B5EF4-FFF2-40B4-BE49-F238E27FC236}">
                <a16:creationId xmlns:a16="http://schemas.microsoft.com/office/drawing/2014/main" id="{10CB85E6-AA25-5EDB-FD25-388556E66E09}"/>
              </a:ext>
            </a:extLst>
          </p:cNvPr>
          <p:cNvCxnSpPr>
            <a:cxnSpLocks/>
            <a:stCxn id="12" idx="1"/>
          </p:cNvCxnSpPr>
          <p:nvPr/>
        </p:nvCxnSpPr>
        <p:spPr>
          <a:xfrm flipH="1" flipV="1">
            <a:off x="2932273" y="1910877"/>
            <a:ext cx="227999" cy="1652178"/>
          </a:xfrm>
          <a:prstGeom prst="straightConnector1">
            <a:avLst/>
          </a:prstGeom>
          <a:noFill/>
          <a:ln w="25400" cap="flat" cmpd="sng" algn="ctr">
            <a:solidFill>
              <a:srgbClr val="4F81BD"/>
            </a:solidFill>
            <a:prstDash val="solid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13" name="Скругленный прямоугольник 14">
            <a:extLst>
              <a:ext uri="{FF2B5EF4-FFF2-40B4-BE49-F238E27FC236}">
                <a16:creationId xmlns:a16="http://schemas.microsoft.com/office/drawing/2014/main" id="{0D3D1BBB-E12F-9885-D531-0C7A8E434BA9}"/>
              </a:ext>
            </a:extLst>
          </p:cNvPr>
          <p:cNvSpPr/>
          <p:nvPr/>
        </p:nvSpPr>
        <p:spPr>
          <a:xfrm>
            <a:off x="2392213" y="1658849"/>
            <a:ext cx="288032" cy="252028"/>
          </a:xfrm>
          <a:prstGeom prst="roundRect">
            <a:avLst/>
          </a:prstGeom>
          <a:noFill/>
          <a:ln w="25400" cap="flat" cmpd="sng" algn="ctr">
            <a:solidFill>
              <a:srgbClr val="FFFF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Скругленный прямоугольник 16">
            <a:extLst>
              <a:ext uri="{FF2B5EF4-FFF2-40B4-BE49-F238E27FC236}">
                <a16:creationId xmlns:a16="http://schemas.microsoft.com/office/drawing/2014/main" id="{197F26B7-259E-BF61-4C6A-F8D14AED4FE7}"/>
              </a:ext>
            </a:extLst>
          </p:cNvPr>
          <p:cNvSpPr/>
          <p:nvPr/>
        </p:nvSpPr>
        <p:spPr>
          <a:xfrm>
            <a:off x="2716249" y="1658849"/>
            <a:ext cx="288032" cy="252028"/>
          </a:xfrm>
          <a:prstGeom prst="roundRect">
            <a:avLst/>
          </a:prstGeom>
          <a:noFill/>
          <a:ln w="25400" cap="flat" cmpd="sng" algn="ctr">
            <a:solidFill>
              <a:srgbClr val="FFFF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Правая фигурная скобка 14">
            <a:extLst>
              <a:ext uri="{FF2B5EF4-FFF2-40B4-BE49-F238E27FC236}">
                <a16:creationId xmlns:a16="http://schemas.microsoft.com/office/drawing/2014/main" id="{9B560D06-33A8-11C4-C7F8-09525129431B}"/>
              </a:ext>
            </a:extLst>
          </p:cNvPr>
          <p:cNvSpPr/>
          <p:nvPr/>
        </p:nvSpPr>
        <p:spPr>
          <a:xfrm rot="16200000">
            <a:off x="3902653" y="3519706"/>
            <a:ext cx="180019" cy="759545"/>
          </a:xfrm>
          <a:prstGeom prst="rightBrace">
            <a:avLst/>
          </a:prstGeom>
          <a:noFill/>
          <a:ln w="25400" cap="flat" cmpd="sng" algn="ctr">
            <a:solidFill>
              <a:srgbClr val="4F81BD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6" name="Прямая со стрелкой 15">
            <a:extLst>
              <a:ext uri="{FF2B5EF4-FFF2-40B4-BE49-F238E27FC236}">
                <a16:creationId xmlns:a16="http://schemas.microsoft.com/office/drawing/2014/main" id="{9842127B-0208-5176-37BC-E0C33C33B72C}"/>
              </a:ext>
            </a:extLst>
          </p:cNvPr>
          <p:cNvCxnSpPr>
            <a:stCxn id="15" idx="1"/>
          </p:cNvCxnSpPr>
          <p:nvPr/>
        </p:nvCxnSpPr>
        <p:spPr>
          <a:xfrm flipH="1" flipV="1">
            <a:off x="3292315" y="1910879"/>
            <a:ext cx="700348" cy="1898590"/>
          </a:xfrm>
          <a:prstGeom prst="straightConnector1">
            <a:avLst/>
          </a:prstGeom>
          <a:noFill/>
          <a:ln w="25400" cap="flat" cmpd="sng" algn="ctr">
            <a:solidFill>
              <a:srgbClr val="4F81BD"/>
            </a:solidFill>
            <a:prstDash val="solid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17" name="Скругленный прямоугольник 20">
            <a:extLst>
              <a:ext uri="{FF2B5EF4-FFF2-40B4-BE49-F238E27FC236}">
                <a16:creationId xmlns:a16="http://schemas.microsoft.com/office/drawing/2014/main" id="{04E34BA1-3616-E97C-46EB-306D3CFDBF4B}"/>
              </a:ext>
            </a:extLst>
          </p:cNvPr>
          <p:cNvSpPr/>
          <p:nvPr/>
        </p:nvSpPr>
        <p:spPr>
          <a:xfrm>
            <a:off x="3045617" y="1658849"/>
            <a:ext cx="288032" cy="252028"/>
          </a:xfrm>
          <a:prstGeom prst="roundRect">
            <a:avLst/>
          </a:prstGeom>
          <a:noFill/>
          <a:ln w="25400" cap="flat" cmpd="sng" algn="ctr">
            <a:solidFill>
              <a:srgbClr val="FFFF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Правая фигурная скобка 17">
            <a:extLst>
              <a:ext uri="{FF2B5EF4-FFF2-40B4-BE49-F238E27FC236}">
                <a16:creationId xmlns:a16="http://schemas.microsoft.com/office/drawing/2014/main" id="{57914749-F204-7A9B-2D52-421B676A5B1D}"/>
              </a:ext>
            </a:extLst>
          </p:cNvPr>
          <p:cNvSpPr/>
          <p:nvPr/>
        </p:nvSpPr>
        <p:spPr>
          <a:xfrm rot="16200000">
            <a:off x="4908238" y="3489687"/>
            <a:ext cx="180020" cy="819582"/>
          </a:xfrm>
          <a:prstGeom prst="rightBrace">
            <a:avLst/>
          </a:prstGeom>
          <a:noFill/>
          <a:ln w="25400" cap="flat" cmpd="sng" algn="ctr">
            <a:solidFill>
              <a:srgbClr val="4F81BD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9" name="Прямая со стрелкой 18">
            <a:extLst>
              <a:ext uri="{FF2B5EF4-FFF2-40B4-BE49-F238E27FC236}">
                <a16:creationId xmlns:a16="http://schemas.microsoft.com/office/drawing/2014/main" id="{CF2EF225-1FBB-F5E8-2D34-13C82DB17D33}"/>
              </a:ext>
            </a:extLst>
          </p:cNvPr>
          <p:cNvCxnSpPr>
            <a:stCxn id="18" idx="1"/>
          </p:cNvCxnSpPr>
          <p:nvPr/>
        </p:nvCxnSpPr>
        <p:spPr>
          <a:xfrm flipH="1" flipV="1">
            <a:off x="3724362" y="1982888"/>
            <a:ext cx="1273886" cy="1826580"/>
          </a:xfrm>
          <a:prstGeom prst="straightConnector1">
            <a:avLst/>
          </a:prstGeom>
          <a:noFill/>
          <a:ln w="25400" cap="flat" cmpd="sng" algn="ctr">
            <a:solidFill>
              <a:srgbClr val="4F81BD"/>
            </a:solidFill>
            <a:prstDash val="solid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20" name="Скругленный прямоугольник 24">
            <a:extLst>
              <a:ext uri="{FF2B5EF4-FFF2-40B4-BE49-F238E27FC236}">
                <a16:creationId xmlns:a16="http://schemas.microsoft.com/office/drawing/2014/main" id="{12C25C56-B16A-A105-C491-3CBC63C24C4E}"/>
              </a:ext>
            </a:extLst>
          </p:cNvPr>
          <p:cNvSpPr/>
          <p:nvPr/>
        </p:nvSpPr>
        <p:spPr>
          <a:xfrm>
            <a:off x="3372559" y="1658849"/>
            <a:ext cx="583444" cy="252028"/>
          </a:xfrm>
          <a:prstGeom prst="roundRect">
            <a:avLst/>
          </a:prstGeom>
          <a:noFill/>
          <a:ln w="25400" cap="flat" cmpd="sng" algn="ctr">
            <a:solidFill>
              <a:srgbClr val="FFFF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Правая фигурная скобка 20">
            <a:extLst>
              <a:ext uri="{FF2B5EF4-FFF2-40B4-BE49-F238E27FC236}">
                <a16:creationId xmlns:a16="http://schemas.microsoft.com/office/drawing/2014/main" id="{D63C318F-FF59-9D3F-30D3-A8064C79AC7A}"/>
              </a:ext>
            </a:extLst>
          </p:cNvPr>
          <p:cNvSpPr/>
          <p:nvPr/>
        </p:nvSpPr>
        <p:spPr>
          <a:xfrm rot="16200000">
            <a:off x="5715662" y="3974184"/>
            <a:ext cx="180019" cy="445894"/>
          </a:xfrm>
          <a:prstGeom prst="rightBrace">
            <a:avLst/>
          </a:prstGeom>
          <a:noFill/>
          <a:ln w="25400" cap="flat" cmpd="sng" algn="ctr">
            <a:solidFill>
              <a:srgbClr val="4F81BD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22" name="Прямая со стрелкой 21">
            <a:extLst>
              <a:ext uri="{FF2B5EF4-FFF2-40B4-BE49-F238E27FC236}">
                <a16:creationId xmlns:a16="http://schemas.microsoft.com/office/drawing/2014/main" id="{CA25941E-AFBF-9B66-38A8-071A3AA4D3CF}"/>
              </a:ext>
            </a:extLst>
          </p:cNvPr>
          <p:cNvCxnSpPr>
            <a:stCxn id="21" idx="1"/>
          </p:cNvCxnSpPr>
          <p:nvPr/>
        </p:nvCxnSpPr>
        <p:spPr>
          <a:xfrm flipH="1" flipV="1">
            <a:off x="4346716" y="1910878"/>
            <a:ext cx="1458956" cy="2196244"/>
          </a:xfrm>
          <a:prstGeom prst="straightConnector1">
            <a:avLst/>
          </a:prstGeom>
          <a:noFill/>
          <a:ln w="25400" cap="flat" cmpd="sng" algn="ctr">
            <a:solidFill>
              <a:srgbClr val="4F81BD"/>
            </a:solidFill>
            <a:prstDash val="solid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23" name="Скругленный прямоугольник 27">
            <a:extLst>
              <a:ext uri="{FF2B5EF4-FFF2-40B4-BE49-F238E27FC236}">
                <a16:creationId xmlns:a16="http://schemas.microsoft.com/office/drawing/2014/main" id="{B621661A-41AA-9B25-EBDC-F811AB8A478F}"/>
              </a:ext>
            </a:extLst>
          </p:cNvPr>
          <p:cNvSpPr/>
          <p:nvPr/>
        </p:nvSpPr>
        <p:spPr>
          <a:xfrm>
            <a:off x="3986524" y="1658849"/>
            <a:ext cx="294202" cy="252028"/>
          </a:xfrm>
          <a:prstGeom prst="roundRect">
            <a:avLst/>
          </a:prstGeom>
          <a:noFill/>
          <a:ln w="25400" cap="flat" cmpd="sng" algn="ctr">
            <a:solidFill>
              <a:srgbClr val="FFFF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" name="Правая фигурная скобка 23">
            <a:extLst>
              <a:ext uri="{FF2B5EF4-FFF2-40B4-BE49-F238E27FC236}">
                <a16:creationId xmlns:a16="http://schemas.microsoft.com/office/drawing/2014/main" id="{9BD98538-BFBA-2BB1-251E-64D9469C53DC}"/>
              </a:ext>
            </a:extLst>
          </p:cNvPr>
          <p:cNvSpPr/>
          <p:nvPr/>
        </p:nvSpPr>
        <p:spPr>
          <a:xfrm rot="16200000">
            <a:off x="6246922" y="3990128"/>
            <a:ext cx="180019" cy="414006"/>
          </a:xfrm>
          <a:prstGeom prst="rightBrace">
            <a:avLst/>
          </a:prstGeom>
          <a:noFill/>
          <a:ln w="25400" cap="flat" cmpd="sng" algn="ctr">
            <a:solidFill>
              <a:srgbClr val="4F81BD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25" name="Прямая со стрелкой 24">
            <a:extLst>
              <a:ext uri="{FF2B5EF4-FFF2-40B4-BE49-F238E27FC236}">
                <a16:creationId xmlns:a16="http://schemas.microsoft.com/office/drawing/2014/main" id="{1FF2C2B1-F0BF-D73E-32A1-2629E2924BDB}"/>
              </a:ext>
            </a:extLst>
          </p:cNvPr>
          <p:cNvCxnSpPr>
            <a:stCxn id="24" idx="1"/>
          </p:cNvCxnSpPr>
          <p:nvPr/>
        </p:nvCxnSpPr>
        <p:spPr>
          <a:xfrm flipH="1" flipV="1">
            <a:off x="4605887" y="1910877"/>
            <a:ext cx="1731045" cy="2196245"/>
          </a:xfrm>
          <a:prstGeom prst="straightConnector1">
            <a:avLst/>
          </a:prstGeom>
          <a:noFill/>
          <a:ln w="25400" cap="flat" cmpd="sng" algn="ctr">
            <a:solidFill>
              <a:srgbClr val="4F81BD"/>
            </a:solidFill>
            <a:prstDash val="solid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26" name="Скругленный прямоугольник 32">
            <a:extLst>
              <a:ext uri="{FF2B5EF4-FFF2-40B4-BE49-F238E27FC236}">
                <a16:creationId xmlns:a16="http://schemas.microsoft.com/office/drawing/2014/main" id="{0B872018-4B6D-07DE-8DF6-7C7296418CF0}"/>
              </a:ext>
            </a:extLst>
          </p:cNvPr>
          <p:cNvSpPr/>
          <p:nvPr/>
        </p:nvSpPr>
        <p:spPr>
          <a:xfrm>
            <a:off x="4315871" y="1658849"/>
            <a:ext cx="294202" cy="252028"/>
          </a:xfrm>
          <a:prstGeom prst="roundRect">
            <a:avLst/>
          </a:prstGeom>
          <a:noFill/>
          <a:ln w="25400" cap="flat" cmpd="sng" algn="ctr">
            <a:solidFill>
              <a:srgbClr val="FFFF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Правая фигурная скобка 11">
            <a:extLst>
              <a:ext uri="{FF2B5EF4-FFF2-40B4-BE49-F238E27FC236}">
                <a16:creationId xmlns:a16="http://schemas.microsoft.com/office/drawing/2014/main" id="{9F4BF3B8-3B7A-EA47-6573-38010B157881}"/>
              </a:ext>
            </a:extLst>
          </p:cNvPr>
          <p:cNvSpPr/>
          <p:nvPr/>
        </p:nvSpPr>
        <p:spPr>
          <a:xfrm rot="16200000">
            <a:off x="3070263" y="3427170"/>
            <a:ext cx="180018" cy="451788"/>
          </a:xfrm>
          <a:prstGeom prst="rightBrace">
            <a:avLst/>
          </a:prstGeom>
          <a:noFill/>
          <a:ln w="25400" cap="flat" cmpd="sng" algn="ctr">
            <a:solidFill>
              <a:srgbClr val="4F81BD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Скругленный прямоугольник 32">
            <a:extLst>
              <a:ext uri="{FF2B5EF4-FFF2-40B4-BE49-F238E27FC236}">
                <a16:creationId xmlns:a16="http://schemas.microsoft.com/office/drawing/2014/main" id="{69A864B6-541C-F736-411D-759819FD364D}"/>
              </a:ext>
            </a:extLst>
          </p:cNvPr>
          <p:cNvSpPr/>
          <p:nvPr/>
        </p:nvSpPr>
        <p:spPr>
          <a:xfrm>
            <a:off x="4619101" y="1650990"/>
            <a:ext cx="294202" cy="252028"/>
          </a:xfrm>
          <a:prstGeom prst="roundRect">
            <a:avLst/>
          </a:prstGeom>
          <a:noFill/>
          <a:ln w="25400" cap="flat" cmpd="sng" algn="ctr">
            <a:solidFill>
              <a:srgbClr val="7030A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Скругленный прямоугольник 32">
            <a:extLst>
              <a:ext uri="{FF2B5EF4-FFF2-40B4-BE49-F238E27FC236}">
                <a16:creationId xmlns:a16="http://schemas.microsoft.com/office/drawing/2014/main" id="{DCD65704-2B87-AC90-BC62-0DFD101681BC}"/>
              </a:ext>
            </a:extLst>
          </p:cNvPr>
          <p:cNvSpPr/>
          <p:nvPr/>
        </p:nvSpPr>
        <p:spPr>
          <a:xfrm>
            <a:off x="5131014" y="1658849"/>
            <a:ext cx="294202" cy="252028"/>
          </a:xfrm>
          <a:prstGeom prst="roundRect">
            <a:avLst/>
          </a:prstGeom>
          <a:noFill/>
          <a:ln w="25400" cap="flat" cmpd="sng" algn="ctr">
            <a:solidFill>
              <a:srgbClr val="7030A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7" name="Скругленный прямоугольник 32">
            <a:extLst>
              <a:ext uri="{FF2B5EF4-FFF2-40B4-BE49-F238E27FC236}">
                <a16:creationId xmlns:a16="http://schemas.microsoft.com/office/drawing/2014/main" id="{7B0683B8-1D46-B640-0B01-51806024B6C1}"/>
              </a:ext>
            </a:extLst>
          </p:cNvPr>
          <p:cNvSpPr/>
          <p:nvPr/>
        </p:nvSpPr>
        <p:spPr>
          <a:xfrm>
            <a:off x="5434244" y="1658849"/>
            <a:ext cx="294202" cy="252028"/>
          </a:xfrm>
          <a:prstGeom prst="roundRect">
            <a:avLst/>
          </a:prstGeom>
          <a:noFill/>
          <a:ln w="25400" cap="flat" cmpd="sng" algn="ctr">
            <a:solidFill>
              <a:srgbClr val="7030A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8" name="Скругленный прямоугольник 32">
            <a:extLst>
              <a:ext uri="{FF2B5EF4-FFF2-40B4-BE49-F238E27FC236}">
                <a16:creationId xmlns:a16="http://schemas.microsoft.com/office/drawing/2014/main" id="{A1D43653-5B78-3C90-4A7B-6D5E64945DE3}"/>
              </a:ext>
            </a:extLst>
          </p:cNvPr>
          <p:cNvSpPr/>
          <p:nvPr/>
        </p:nvSpPr>
        <p:spPr>
          <a:xfrm>
            <a:off x="5737474" y="1658849"/>
            <a:ext cx="294202" cy="252028"/>
          </a:xfrm>
          <a:prstGeom prst="roundRect">
            <a:avLst/>
          </a:prstGeom>
          <a:noFill/>
          <a:ln w="25400" cap="flat" cmpd="sng" algn="ctr">
            <a:solidFill>
              <a:srgbClr val="7030A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" name="Скругленный прямоугольник 32">
            <a:extLst>
              <a:ext uri="{FF2B5EF4-FFF2-40B4-BE49-F238E27FC236}">
                <a16:creationId xmlns:a16="http://schemas.microsoft.com/office/drawing/2014/main" id="{FCB91CA6-1928-66EE-19B8-FDA97BF49790}"/>
              </a:ext>
            </a:extLst>
          </p:cNvPr>
          <p:cNvSpPr/>
          <p:nvPr/>
        </p:nvSpPr>
        <p:spPr>
          <a:xfrm>
            <a:off x="6067521" y="1660152"/>
            <a:ext cx="607786" cy="252028"/>
          </a:xfrm>
          <a:prstGeom prst="roundRect">
            <a:avLst/>
          </a:prstGeom>
          <a:noFill/>
          <a:ln w="25400" cap="flat" cmpd="sng" algn="ctr">
            <a:solidFill>
              <a:srgbClr val="7030A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1" name="Прямоугольник 30">
            <a:extLst>
              <a:ext uri="{FF2B5EF4-FFF2-40B4-BE49-F238E27FC236}">
                <a16:creationId xmlns:a16="http://schemas.microsoft.com/office/drawing/2014/main" id="{0284D0E2-03DD-99C6-AD72-B078E833BC96}"/>
              </a:ext>
            </a:extLst>
          </p:cNvPr>
          <p:cNvSpPr/>
          <p:nvPr/>
        </p:nvSpPr>
        <p:spPr>
          <a:xfrm>
            <a:off x="8464015" y="4489985"/>
            <a:ext cx="3497815" cy="973992"/>
          </a:xfrm>
          <a:prstGeom prst="rect">
            <a:avLst/>
          </a:prstGeom>
          <a:solidFill>
            <a:schemeClr val="tx2">
              <a:lumMod val="75000"/>
            </a:schemeClr>
          </a:solidFill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sz="1200" dirty="0">
              <a:solidFill>
                <a:schemeClr val="bg1"/>
              </a:solidFill>
            </a:endParaRPr>
          </a:p>
          <a:p>
            <a:pPr algn="ctr"/>
            <a:endParaRPr lang="ru-RU" sz="1200" dirty="0">
              <a:solidFill>
                <a:schemeClr val="bg1"/>
              </a:solidFill>
            </a:endParaRPr>
          </a:p>
          <a:p>
            <a:pPr algn="ctr"/>
            <a:endParaRPr lang="ru-RU" sz="1200" dirty="0">
              <a:solidFill>
                <a:schemeClr val="bg1"/>
              </a:solidFill>
            </a:endParaRP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RAX</a:t>
            </a:r>
            <a:endParaRPr lang="ru-RU" sz="1200" dirty="0">
              <a:solidFill>
                <a:schemeClr val="bg1"/>
              </a:solidFill>
            </a:endParaRPr>
          </a:p>
        </p:txBody>
      </p:sp>
      <p:sp>
        <p:nvSpPr>
          <p:cNvPr id="32" name="Прямоугольник 31">
            <a:extLst>
              <a:ext uri="{FF2B5EF4-FFF2-40B4-BE49-F238E27FC236}">
                <a16:creationId xmlns:a16="http://schemas.microsoft.com/office/drawing/2014/main" id="{5EED2CCD-3A3D-BB63-2814-DA99870DE244}"/>
              </a:ext>
            </a:extLst>
          </p:cNvPr>
          <p:cNvSpPr/>
          <p:nvPr/>
        </p:nvSpPr>
        <p:spPr>
          <a:xfrm>
            <a:off x="10200907" y="4501913"/>
            <a:ext cx="1740484" cy="674032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  <a:p>
            <a:pPr algn="ctr"/>
            <a:endParaRPr lang="en-US" sz="1200" dirty="0">
              <a:solidFill>
                <a:schemeClr val="bg1"/>
              </a:solidFill>
            </a:endParaRP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EAX</a:t>
            </a:r>
            <a:endParaRPr lang="ru-RU" sz="1200" dirty="0">
              <a:solidFill>
                <a:schemeClr val="bg1"/>
              </a:solidFill>
            </a:endParaRPr>
          </a:p>
        </p:txBody>
      </p:sp>
      <p:sp>
        <p:nvSpPr>
          <p:cNvPr id="33" name="Прямоугольник 32">
            <a:extLst>
              <a:ext uri="{FF2B5EF4-FFF2-40B4-BE49-F238E27FC236}">
                <a16:creationId xmlns:a16="http://schemas.microsoft.com/office/drawing/2014/main" id="{E57CD750-378F-4100-1E8A-148F9A10356B}"/>
              </a:ext>
            </a:extLst>
          </p:cNvPr>
          <p:cNvSpPr/>
          <p:nvPr/>
        </p:nvSpPr>
        <p:spPr>
          <a:xfrm>
            <a:off x="11071147" y="4501913"/>
            <a:ext cx="870243" cy="386000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 dirty="0"/>
          </a:p>
          <a:p>
            <a:pPr algn="ctr"/>
            <a:r>
              <a:rPr lang="en-US" sz="1200" dirty="0"/>
              <a:t>AX</a:t>
            </a:r>
            <a:endParaRPr lang="ru-RU" sz="1200" dirty="0"/>
          </a:p>
        </p:txBody>
      </p:sp>
      <p:sp>
        <p:nvSpPr>
          <p:cNvPr id="34" name="Прямоугольник 33">
            <a:extLst>
              <a:ext uri="{FF2B5EF4-FFF2-40B4-BE49-F238E27FC236}">
                <a16:creationId xmlns:a16="http://schemas.microsoft.com/office/drawing/2014/main" id="{BE9FD3D9-0510-301C-F0B5-748F44BFF7DA}"/>
              </a:ext>
            </a:extLst>
          </p:cNvPr>
          <p:cNvSpPr/>
          <p:nvPr/>
        </p:nvSpPr>
        <p:spPr>
          <a:xfrm>
            <a:off x="11071149" y="4510459"/>
            <a:ext cx="426575" cy="178845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/>
              <a:t>AH</a:t>
            </a:r>
            <a:endParaRPr lang="ru-RU" sz="1000" dirty="0"/>
          </a:p>
        </p:txBody>
      </p:sp>
      <p:sp>
        <p:nvSpPr>
          <p:cNvPr id="35" name="Прямоугольник 34">
            <a:extLst>
              <a:ext uri="{FF2B5EF4-FFF2-40B4-BE49-F238E27FC236}">
                <a16:creationId xmlns:a16="http://schemas.microsoft.com/office/drawing/2014/main" id="{D2F2CA13-3C30-8268-050B-3C820F709635}"/>
              </a:ext>
            </a:extLst>
          </p:cNvPr>
          <p:cNvSpPr/>
          <p:nvPr/>
        </p:nvSpPr>
        <p:spPr>
          <a:xfrm>
            <a:off x="11514816" y="4510459"/>
            <a:ext cx="426575" cy="178845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/>
              <a:t>AL</a:t>
            </a:r>
            <a:endParaRPr lang="ru-RU" sz="1000" dirty="0"/>
          </a:p>
        </p:txBody>
      </p:sp>
      <p:cxnSp>
        <p:nvCxnSpPr>
          <p:cNvPr id="36" name="Прямая соединительная линия 35">
            <a:extLst>
              <a:ext uri="{FF2B5EF4-FFF2-40B4-BE49-F238E27FC236}">
                <a16:creationId xmlns:a16="http://schemas.microsoft.com/office/drawing/2014/main" id="{4C88D64B-CDA2-0DCA-8A7A-45B43A2EA0D0}"/>
              </a:ext>
            </a:extLst>
          </p:cNvPr>
          <p:cNvCxnSpPr/>
          <p:nvPr/>
        </p:nvCxnSpPr>
        <p:spPr>
          <a:xfrm>
            <a:off x="11506269" y="3832621"/>
            <a:ext cx="0" cy="657364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Прямая соединительная линия 36">
            <a:extLst>
              <a:ext uri="{FF2B5EF4-FFF2-40B4-BE49-F238E27FC236}">
                <a16:creationId xmlns:a16="http://schemas.microsoft.com/office/drawing/2014/main" id="{5B95B0B5-64AE-5562-580C-4A3435FE9FE6}"/>
              </a:ext>
            </a:extLst>
          </p:cNvPr>
          <p:cNvCxnSpPr/>
          <p:nvPr/>
        </p:nvCxnSpPr>
        <p:spPr>
          <a:xfrm>
            <a:off x="11944984" y="3832621"/>
            <a:ext cx="0" cy="657364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Прямая соединительная линия 37">
            <a:extLst>
              <a:ext uri="{FF2B5EF4-FFF2-40B4-BE49-F238E27FC236}">
                <a16:creationId xmlns:a16="http://schemas.microsoft.com/office/drawing/2014/main" id="{20AE53B2-FB77-2A5F-117C-CE77A837B1CA}"/>
              </a:ext>
            </a:extLst>
          </p:cNvPr>
          <p:cNvCxnSpPr/>
          <p:nvPr/>
        </p:nvCxnSpPr>
        <p:spPr>
          <a:xfrm>
            <a:off x="11071150" y="3832621"/>
            <a:ext cx="0" cy="657364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Прямая соединительная линия 38">
            <a:extLst>
              <a:ext uri="{FF2B5EF4-FFF2-40B4-BE49-F238E27FC236}">
                <a16:creationId xmlns:a16="http://schemas.microsoft.com/office/drawing/2014/main" id="{E42FB179-1D49-EC0B-068F-582FC76FD937}"/>
              </a:ext>
            </a:extLst>
          </p:cNvPr>
          <p:cNvCxnSpPr/>
          <p:nvPr/>
        </p:nvCxnSpPr>
        <p:spPr>
          <a:xfrm>
            <a:off x="10636026" y="3832621"/>
            <a:ext cx="0" cy="657364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Прямая соединительная линия 39">
            <a:extLst>
              <a:ext uri="{FF2B5EF4-FFF2-40B4-BE49-F238E27FC236}">
                <a16:creationId xmlns:a16="http://schemas.microsoft.com/office/drawing/2014/main" id="{849FCE39-FC02-67DA-DB7D-61FFA0B3E486}"/>
              </a:ext>
            </a:extLst>
          </p:cNvPr>
          <p:cNvCxnSpPr>
            <a:stCxn id="48" idx="0"/>
          </p:cNvCxnSpPr>
          <p:nvPr/>
        </p:nvCxnSpPr>
        <p:spPr>
          <a:xfrm flipH="1">
            <a:off x="10200907" y="3832621"/>
            <a:ext cx="371" cy="657364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Прямая соединительная линия 40">
            <a:extLst>
              <a:ext uri="{FF2B5EF4-FFF2-40B4-BE49-F238E27FC236}">
                <a16:creationId xmlns:a16="http://schemas.microsoft.com/office/drawing/2014/main" id="{FD686E42-CA03-E5E1-CF4C-A2901079F0DE}"/>
              </a:ext>
            </a:extLst>
          </p:cNvPr>
          <p:cNvCxnSpPr/>
          <p:nvPr/>
        </p:nvCxnSpPr>
        <p:spPr>
          <a:xfrm>
            <a:off x="9769378" y="3832621"/>
            <a:ext cx="0" cy="657364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Прямая соединительная линия 41">
            <a:extLst>
              <a:ext uri="{FF2B5EF4-FFF2-40B4-BE49-F238E27FC236}">
                <a16:creationId xmlns:a16="http://schemas.microsoft.com/office/drawing/2014/main" id="{82B445E5-C663-7F45-191C-6F797D97C531}"/>
              </a:ext>
            </a:extLst>
          </p:cNvPr>
          <p:cNvCxnSpPr/>
          <p:nvPr/>
        </p:nvCxnSpPr>
        <p:spPr>
          <a:xfrm>
            <a:off x="9334259" y="3832621"/>
            <a:ext cx="0" cy="657364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Прямая соединительная линия 42">
            <a:extLst>
              <a:ext uri="{FF2B5EF4-FFF2-40B4-BE49-F238E27FC236}">
                <a16:creationId xmlns:a16="http://schemas.microsoft.com/office/drawing/2014/main" id="{F41ADEA0-7F87-4EE9-B86F-91BD5C66E8E9}"/>
              </a:ext>
            </a:extLst>
          </p:cNvPr>
          <p:cNvCxnSpPr/>
          <p:nvPr/>
        </p:nvCxnSpPr>
        <p:spPr>
          <a:xfrm>
            <a:off x="8899135" y="3832621"/>
            <a:ext cx="0" cy="657364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Прямая соединительная линия 43">
            <a:extLst>
              <a:ext uri="{FF2B5EF4-FFF2-40B4-BE49-F238E27FC236}">
                <a16:creationId xmlns:a16="http://schemas.microsoft.com/office/drawing/2014/main" id="{996E74C5-519D-2AE3-6289-75374EACD93A}"/>
              </a:ext>
            </a:extLst>
          </p:cNvPr>
          <p:cNvCxnSpPr/>
          <p:nvPr/>
        </p:nvCxnSpPr>
        <p:spPr>
          <a:xfrm>
            <a:off x="8464016" y="3832621"/>
            <a:ext cx="0" cy="657364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44BB40A1-E7F2-3433-A6DE-5165C0C64F4C}"/>
              </a:ext>
            </a:extLst>
          </p:cNvPr>
          <p:cNvSpPr txBox="1"/>
          <p:nvPr/>
        </p:nvSpPr>
        <p:spPr>
          <a:xfrm>
            <a:off x="8464016" y="4120653"/>
            <a:ext cx="3477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  8                              4               2      1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1F1879D-F83C-1E6C-D3F3-17218D057709}"/>
              </a:ext>
            </a:extLst>
          </p:cNvPr>
          <p:cNvSpPr txBox="1"/>
          <p:nvPr/>
        </p:nvSpPr>
        <p:spPr>
          <a:xfrm>
            <a:off x="7382471" y="4120653"/>
            <a:ext cx="899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Байты: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DCA863C-83AB-AE5C-B9A2-AF20BFA39C81}"/>
              </a:ext>
            </a:extLst>
          </p:cNvPr>
          <p:cNvSpPr txBox="1"/>
          <p:nvPr/>
        </p:nvSpPr>
        <p:spPr>
          <a:xfrm>
            <a:off x="7382471" y="3832621"/>
            <a:ext cx="899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Биты  :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01CD19E-0824-3E0C-1A48-A40817AFD86A}"/>
              </a:ext>
            </a:extLst>
          </p:cNvPr>
          <p:cNvSpPr txBox="1"/>
          <p:nvPr/>
        </p:nvSpPr>
        <p:spPr>
          <a:xfrm>
            <a:off x="8462591" y="3832621"/>
            <a:ext cx="3477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64                             32            16     8</a:t>
            </a:r>
          </a:p>
        </p:txBody>
      </p:sp>
      <p:cxnSp>
        <p:nvCxnSpPr>
          <p:cNvPr id="49" name="Прямая соединительная линия 48">
            <a:extLst>
              <a:ext uri="{FF2B5EF4-FFF2-40B4-BE49-F238E27FC236}">
                <a16:creationId xmlns:a16="http://schemas.microsoft.com/office/drawing/2014/main" id="{4F2A414B-5B0F-91C1-EB34-C2F8D8AE123A}"/>
              </a:ext>
            </a:extLst>
          </p:cNvPr>
          <p:cNvCxnSpPr/>
          <p:nvPr/>
        </p:nvCxnSpPr>
        <p:spPr>
          <a:xfrm flipH="1">
            <a:off x="8238021" y="4161303"/>
            <a:ext cx="3715263" cy="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59E0B7C8-0239-3BAE-765D-217C718F9699}"/>
              </a:ext>
            </a:extLst>
          </p:cNvPr>
          <p:cNvSpPr txBox="1"/>
          <p:nvPr/>
        </p:nvSpPr>
        <p:spPr>
          <a:xfrm>
            <a:off x="7382471" y="2922142"/>
            <a:ext cx="45052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Структура регистров общего назначения в архитектуре </a:t>
            </a:r>
            <a:r>
              <a:rPr lang="en-US" dirty="0"/>
              <a:t>x86_64: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72213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3" grpId="0" animBg="1"/>
      <p:bldP spid="14" grpId="0" animBg="1"/>
      <p:bldP spid="15" grpId="0" animBg="1"/>
      <p:bldP spid="17" grpId="0" animBg="1"/>
      <p:bldP spid="18" grpId="0" animBg="1"/>
      <p:bldP spid="20" grpId="0" animBg="1"/>
      <p:bldP spid="21" grpId="0" animBg="1"/>
      <p:bldP spid="23" grpId="0" animBg="1"/>
      <p:bldP spid="24" grpId="0" animBg="1"/>
      <p:bldP spid="26" grpId="0" animBg="1"/>
      <p:bldP spid="12" grpId="0" animBg="1"/>
      <p:bldP spid="5" grpId="0" animBg="1"/>
      <p:bldP spid="6" grpId="0" animBg="1"/>
      <p:bldP spid="27" grpId="0" animBg="1"/>
      <p:bldP spid="28" grpId="0" animBg="1"/>
      <p:bldP spid="2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A93FCFE3-4F3C-30E7-A31F-89C313778A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5382" y="1078050"/>
            <a:ext cx="8528390" cy="1332561"/>
          </a:xfrm>
          <a:prstGeom prst="rect">
            <a:avLst/>
          </a:prstGeom>
        </p:spPr>
      </p:pic>
      <p:sp>
        <p:nvSpPr>
          <p:cNvPr id="30" name="Номер слайда 5">
            <a:extLst>
              <a:ext uri="{FF2B5EF4-FFF2-40B4-BE49-F238E27FC236}">
                <a16:creationId xmlns:a16="http://schemas.microsoft.com/office/drawing/2014/main" id="{246FE44D-8ACA-4BFD-ADB0-B05A93FDA3CF}"/>
              </a:ext>
            </a:extLst>
          </p:cNvPr>
          <p:cNvSpPr txBox="1">
            <a:spLocks/>
          </p:cNvSpPr>
          <p:nvPr/>
        </p:nvSpPr>
        <p:spPr>
          <a:xfrm>
            <a:off x="10883900" y="6610350"/>
            <a:ext cx="682625" cy="247650"/>
          </a:xfrm>
          <a:prstGeom prst="rect">
            <a:avLst/>
          </a:prstGeom>
          <a:solidFill>
            <a:srgbClr val="F3F1F9">
              <a:alpha val="89804"/>
            </a:srgbClr>
          </a:solidFill>
        </p:spPr>
        <p:txBody>
          <a:bodyPr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8CD8CDE7-E2C6-4DFC-9859-BA19C2EE985E}" type="slidenum">
              <a:rPr lang="ru-RU" sz="1000" smtClean="0">
                <a:latin typeface="Nunito Sans" pitchFamily="2" charset="77"/>
              </a:rPr>
              <a:pPr algn="ctr"/>
              <a:t>27</a:t>
            </a:fld>
            <a:endParaRPr lang="ru-RU" sz="1000" dirty="0">
              <a:latin typeface="Nunito Sans" pitchFamily="2" charset="77"/>
            </a:endParaRPr>
          </a:p>
        </p:txBody>
      </p:sp>
      <p:cxnSp>
        <p:nvCxnSpPr>
          <p:cNvPr id="119" name="Straight Connector 81">
            <a:extLst>
              <a:ext uri="{FF2B5EF4-FFF2-40B4-BE49-F238E27FC236}">
                <a16:creationId xmlns:a16="http://schemas.microsoft.com/office/drawing/2014/main" id="{FB4331D3-6E92-F510-9CBB-B5AEA25C2B23}"/>
              </a:ext>
            </a:extLst>
          </p:cNvPr>
          <p:cNvCxnSpPr>
            <a:cxnSpLocks/>
          </p:cNvCxnSpPr>
          <p:nvPr/>
        </p:nvCxnSpPr>
        <p:spPr>
          <a:xfrm>
            <a:off x="608094" y="6381750"/>
            <a:ext cx="10960019" cy="0"/>
          </a:xfrm>
          <a:prstGeom prst="line">
            <a:avLst/>
          </a:prstGeom>
          <a:ln w="12700" cap="rnd">
            <a:solidFill>
              <a:srgbClr val="283272"/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CF0C995-B686-F7E0-851C-CFE0BB33E31D}"/>
              </a:ext>
            </a:extLst>
          </p:cNvPr>
          <p:cNvSpPr txBox="1"/>
          <p:nvPr/>
        </p:nvSpPr>
        <p:spPr>
          <a:xfrm>
            <a:off x="537071" y="396484"/>
            <a:ext cx="936055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R="0" lvl="0" indent="0" defTabSz="91417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u="none" strike="noStrike" cap="none" spc="0" normalizeH="0" baseline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 Light" pitchFamily="2" charset="77"/>
              </a:defRPr>
            </a:lvl1pPr>
          </a:lstStyle>
          <a:p>
            <a:r>
              <a:rPr lang="ru-RU" sz="1100" dirty="0">
                <a:solidFill>
                  <a:srgbClr val="283272"/>
                </a:solidFill>
                <a:latin typeface="Nunito Sans Light" pitchFamily="2" charset="77"/>
              </a:rPr>
              <a:t>Основы программирования на языке Assembler под архитектуру RISC-V</a:t>
            </a:r>
            <a:endParaRPr lang="ru-RU" sz="11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F45C107-0974-9033-38A0-AE7F67E9B8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9729276" y="484607"/>
            <a:ext cx="1837249" cy="50106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42CEA1D-09FC-848D-6E67-3B919F678E69}"/>
              </a:ext>
            </a:extLst>
          </p:cNvPr>
          <p:cNvSpPr txBox="1"/>
          <p:nvPr/>
        </p:nvSpPr>
        <p:spPr>
          <a:xfrm>
            <a:off x="548065" y="605732"/>
            <a:ext cx="79159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ru-RU"/>
            </a:defPPr>
            <a:lvl1pPr marR="0" lvl="0" indent="0" defTabSz="91417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u="none" strike="noStrike" cap="none" spc="0" normalizeH="0" baseline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" pitchFamily="2" charset="77"/>
              </a:defRPr>
            </a:lvl1pPr>
          </a:lstStyle>
          <a:p>
            <a:pPr marL="0" marR="0" lvl="0" indent="0" algn="l" defTabSz="9141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1" u="none" strike="noStrike" kern="1200" cap="none" spc="0" normalizeH="0" baseline="0" noProof="0" dirty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" pitchFamily="2" charset="77"/>
              </a:rPr>
              <a:t>Кодирование машинных команд под разные архитектуры</a:t>
            </a:r>
            <a:r>
              <a:rPr kumimoji="0" lang="en-US" sz="2000" b="1" u="none" strike="noStrike" kern="1200" cap="none" spc="0" normalizeH="0" baseline="0" noProof="0" dirty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" pitchFamily="2" charset="77"/>
              </a:rPr>
              <a:t> (3)</a:t>
            </a:r>
            <a:endParaRPr kumimoji="0" lang="ru-RU" sz="2000" b="1" u="none" strike="noStrike" kern="1200" cap="none" spc="0" normalizeH="0" baseline="0" noProof="0" dirty="0">
              <a:ln>
                <a:noFill/>
              </a:ln>
              <a:solidFill>
                <a:srgbClr val="283272"/>
              </a:solidFill>
              <a:effectLst/>
              <a:uLnTx/>
              <a:uFillTx/>
              <a:latin typeface="Nunito Sans" pitchFamily="2" charset="77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59FE13BA-74B1-F621-E571-7BB14608BE25}"/>
              </a:ext>
            </a:extLst>
          </p:cNvPr>
          <p:cNvSpPr/>
          <p:nvPr/>
        </p:nvSpPr>
        <p:spPr>
          <a:xfrm>
            <a:off x="988057" y="2558949"/>
            <a:ext cx="6166887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B91AF"/>
                </a:solidFill>
                <a:latin typeface="Consolas"/>
              </a:rPr>
              <a:t>.model </a:t>
            </a:r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urier New" pitchFamily="49" charset="0"/>
              </a:rPr>
              <a:t>tiny</a:t>
            </a:r>
          </a:p>
          <a:p>
            <a:r>
              <a:rPr lang="en-US" dirty="0">
                <a:solidFill>
                  <a:srgbClr val="2B91AF"/>
                </a:solidFill>
                <a:latin typeface="Consolas"/>
              </a:rPr>
              <a:t>.code</a:t>
            </a:r>
          </a:p>
          <a:p>
            <a:r>
              <a:rPr lang="en-US" dirty="0">
                <a:solidFill>
                  <a:srgbClr val="0000FF"/>
                </a:solidFill>
                <a:latin typeface="Consolas"/>
              </a:rPr>
              <a:t>org</a:t>
            </a:r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urier New" pitchFamily="49" charset="0"/>
              </a:rPr>
              <a:t> 100h</a:t>
            </a:r>
          </a:p>
          <a:p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urier New" pitchFamily="49" charset="0"/>
              </a:rPr>
              <a:t>main:</a:t>
            </a:r>
          </a:p>
          <a:p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urier New" pitchFamily="49" charset="0"/>
              </a:rPr>
              <a:t>	</a:t>
            </a:r>
            <a:r>
              <a:rPr lang="en-US" dirty="0" err="1">
                <a:solidFill>
                  <a:srgbClr val="0000FF"/>
                </a:solidFill>
                <a:latin typeface="Consolas"/>
              </a:rPr>
              <a:t>mov</a:t>
            </a:r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urier New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/>
              </a:rPr>
              <a:t>AH</a:t>
            </a:r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urier New" pitchFamily="49" charset="0"/>
              </a:rPr>
              <a:t>, 09h</a:t>
            </a:r>
          </a:p>
          <a:p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urier New" pitchFamily="49" charset="0"/>
              </a:rPr>
              <a:t>	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lea</a:t>
            </a:r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urier New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/>
              </a:rPr>
              <a:t>DX</a:t>
            </a:r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urier New" pitchFamily="49" charset="0"/>
              </a:rPr>
              <a:t>, string</a:t>
            </a:r>
          </a:p>
          <a:p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urier New" pitchFamily="49" charset="0"/>
              </a:rPr>
              <a:t>	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int</a:t>
            </a:r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urier New" pitchFamily="49" charset="0"/>
              </a:rPr>
              <a:t> 21h</a:t>
            </a:r>
          </a:p>
          <a:p>
            <a:endParaRPr lang="en-US" dirty="0">
              <a:solidFill>
                <a:prstClr val="black"/>
              </a:solidFill>
              <a:latin typeface="Consolas" panose="020B0609020204030204" pitchFamily="49" charset="0"/>
              <a:cs typeface="Courier New" pitchFamily="49" charset="0"/>
            </a:endParaRPr>
          </a:p>
          <a:p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urier New" pitchFamily="49" charset="0"/>
              </a:rPr>
              <a:t>	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mov</a:t>
            </a:r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urier New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/>
              </a:rPr>
              <a:t>AX</a:t>
            </a:r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urier New" pitchFamily="49" charset="0"/>
              </a:rPr>
              <a:t>, 4C00h</a:t>
            </a:r>
            <a:endParaRPr lang="ru-RU" dirty="0">
              <a:solidFill>
                <a:prstClr val="black"/>
              </a:solidFill>
              <a:latin typeface="Consolas" panose="020B0609020204030204" pitchFamily="49" charset="0"/>
              <a:cs typeface="Courier New" pitchFamily="49" charset="0"/>
            </a:endParaRPr>
          </a:p>
          <a:p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urier New" pitchFamily="49" charset="0"/>
              </a:rPr>
              <a:t>	</a:t>
            </a:r>
            <a:r>
              <a:rPr lang="en-US" dirty="0" err="1">
                <a:solidFill>
                  <a:srgbClr val="0000FF"/>
                </a:solidFill>
                <a:latin typeface="Consolas"/>
              </a:rPr>
              <a:t>int</a:t>
            </a:r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urier New" pitchFamily="49" charset="0"/>
              </a:rPr>
              <a:t> 21h</a:t>
            </a:r>
          </a:p>
          <a:p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urier New" pitchFamily="49" charset="0"/>
              </a:rPr>
              <a:t>	string </a:t>
            </a:r>
            <a:r>
              <a:rPr lang="en-US" dirty="0" err="1">
                <a:solidFill>
                  <a:srgbClr val="0000FF"/>
                </a:solidFill>
                <a:latin typeface="Consolas"/>
              </a:rPr>
              <a:t>db</a:t>
            </a:r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urier New" pitchFamily="49" charset="0"/>
              </a:rPr>
              <a:t> </a:t>
            </a:r>
            <a:r>
              <a:rPr lang="en-US" dirty="0">
                <a:solidFill>
                  <a:srgbClr val="A31515"/>
                </a:solidFill>
                <a:latin typeface="Consolas"/>
              </a:rPr>
              <a:t>"Hello, world!"</a:t>
            </a:r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urier New" pitchFamily="49" charset="0"/>
              </a:rPr>
              <a:t>, 0Dh, 0Ah, </a:t>
            </a:r>
            <a:r>
              <a:rPr lang="en-US" dirty="0">
                <a:solidFill>
                  <a:srgbClr val="A31515"/>
                </a:solidFill>
                <a:latin typeface="Consolas"/>
              </a:rPr>
              <a:t>'$'</a:t>
            </a:r>
          </a:p>
          <a:p>
            <a:r>
              <a:rPr lang="en-US" dirty="0">
                <a:solidFill>
                  <a:srgbClr val="0000FF"/>
                </a:solidFill>
                <a:latin typeface="Consolas"/>
              </a:rPr>
              <a:t>end</a:t>
            </a:r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urier New" pitchFamily="49" charset="0"/>
              </a:rPr>
              <a:t> main</a:t>
            </a:r>
          </a:p>
        </p:txBody>
      </p:sp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0A8128B6-A718-63DD-DA02-0CF44DDCA6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42656" y="2495547"/>
            <a:ext cx="8563114" cy="1332555"/>
          </a:xfrm>
          <a:prstGeom prst="rect">
            <a:avLst/>
          </a:prstGeom>
        </p:spPr>
      </p:pic>
      <p:sp>
        <p:nvSpPr>
          <p:cNvPr id="32" name="Прямоугольник: скругленные углы 31">
            <a:extLst>
              <a:ext uri="{FF2B5EF4-FFF2-40B4-BE49-F238E27FC236}">
                <a16:creationId xmlns:a16="http://schemas.microsoft.com/office/drawing/2014/main" id="{BB82D72A-2B11-2FA7-45FC-51E7882E735F}"/>
              </a:ext>
            </a:extLst>
          </p:cNvPr>
          <p:cNvSpPr/>
          <p:nvPr/>
        </p:nvSpPr>
        <p:spPr>
          <a:xfrm>
            <a:off x="1857080" y="4760536"/>
            <a:ext cx="1885361" cy="377072"/>
          </a:xfrm>
          <a:prstGeom prst="round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3" name="Прямоугольник: скругленные углы 32">
            <a:extLst>
              <a:ext uri="{FF2B5EF4-FFF2-40B4-BE49-F238E27FC236}">
                <a16:creationId xmlns:a16="http://schemas.microsoft.com/office/drawing/2014/main" id="{E035BAF1-1E9E-D3C3-01D0-CB5680FFCEF5}"/>
              </a:ext>
            </a:extLst>
          </p:cNvPr>
          <p:cNvSpPr/>
          <p:nvPr/>
        </p:nvSpPr>
        <p:spPr>
          <a:xfrm>
            <a:off x="4592425" y="1593859"/>
            <a:ext cx="1503576" cy="377072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" name="Прямоугольник: скругленные углы 33">
            <a:extLst>
              <a:ext uri="{FF2B5EF4-FFF2-40B4-BE49-F238E27FC236}">
                <a16:creationId xmlns:a16="http://schemas.microsoft.com/office/drawing/2014/main" id="{32A2AF2C-ECD8-9C59-5B12-546AFCC6F0CB}"/>
              </a:ext>
            </a:extLst>
          </p:cNvPr>
          <p:cNvSpPr/>
          <p:nvPr/>
        </p:nvSpPr>
        <p:spPr>
          <a:xfrm>
            <a:off x="6960439" y="3023206"/>
            <a:ext cx="1174893" cy="377072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36" name="Прямая со стрелкой 35">
            <a:extLst>
              <a:ext uri="{FF2B5EF4-FFF2-40B4-BE49-F238E27FC236}">
                <a16:creationId xmlns:a16="http://schemas.microsoft.com/office/drawing/2014/main" id="{2A419DD7-2CEB-9B7F-8692-EBF546612209}"/>
              </a:ext>
            </a:extLst>
          </p:cNvPr>
          <p:cNvCxnSpPr/>
          <p:nvPr/>
        </p:nvCxnSpPr>
        <p:spPr>
          <a:xfrm>
            <a:off x="6108884" y="1990314"/>
            <a:ext cx="851555" cy="1017366"/>
          </a:xfrm>
          <a:prstGeom prst="straightConnector1">
            <a:avLst/>
          </a:prstGeom>
          <a:ln w="38100">
            <a:solidFill>
              <a:srgbClr val="FFC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34581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Номер слайда 5">
            <a:extLst>
              <a:ext uri="{FF2B5EF4-FFF2-40B4-BE49-F238E27FC236}">
                <a16:creationId xmlns:a16="http://schemas.microsoft.com/office/drawing/2014/main" id="{246FE44D-8ACA-4BFD-ADB0-B05A93FDA3CF}"/>
              </a:ext>
            </a:extLst>
          </p:cNvPr>
          <p:cNvSpPr txBox="1">
            <a:spLocks/>
          </p:cNvSpPr>
          <p:nvPr/>
        </p:nvSpPr>
        <p:spPr>
          <a:xfrm>
            <a:off x="10883900" y="6610350"/>
            <a:ext cx="682625" cy="247650"/>
          </a:xfrm>
          <a:prstGeom prst="rect">
            <a:avLst/>
          </a:prstGeom>
          <a:solidFill>
            <a:srgbClr val="F3F1F9">
              <a:alpha val="89804"/>
            </a:srgbClr>
          </a:solidFill>
        </p:spPr>
        <p:txBody>
          <a:bodyPr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8CD8CDE7-E2C6-4DFC-9859-BA19C2EE985E}" type="slidenum">
              <a:rPr lang="ru-RU" sz="1000" smtClean="0">
                <a:latin typeface="Nunito Sans" pitchFamily="2" charset="77"/>
              </a:rPr>
              <a:pPr algn="ctr"/>
              <a:t>28</a:t>
            </a:fld>
            <a:endParaRPr lang="ru-RU" sz="1000" dirty="0">
              <a:latin typeface="Nunito Sans" pitchFamily="2" charset="77"/>
            </a:endParaRPr>
          </a:p>
        </p:txBody>
      </p:sp>
      <p:cxnSp>
        <p:nvCxnSpPr>
          <p:cNvPr id="119" name="Straight Connector 81">
            <a:extLst>
              <a:ext uri="{FF2B5EF4-FFF2-40B4-BE49-F238E27FC236}">
                <a16:creationId xmlns:a16="http://schemas.microsoft.com/office/drawing/2014/main" id="{FB4331D3-6E92-F510-9CBB-B5AEA25C2B23}"/>
              </a:ext>
            </a:extLst>
          </p:cNvPr>
          <p:cNvCxnSpPr>
            <a:cxnSpLocks/>
          </p:cNvCxnSpPr>
          <p:nvPr/>
        </p:nvCxnSpPr>
        <p:spPr>
          <a:xfrm>
            <a:off x="608094" y="6381750"/>
            <a:ext cx="10960019" cy="0"/>
          </a:xfrm>
          <a:prstGeom prst="line">
            <a:avLst/>
          </a:prstGeom>
          <a:ln w="12700" cap="rnd">
            <a:solidFill>
              <a:srgbClr val="283272"/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CF0C995-B686-F7E0-851C-CFE0BB33E31D}"/>
              </a:ext>
            </a:extLst>
          </p:cNvPr>
          <p:cNvSpPr txBox="1"/>
          <p:nvPr/>
        </p:nvSpPr>
        <p:spPr>
          <a:xfrm>
            <a:off x="537071" y="396484"/>
            <a:ext cx="936055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R="0" lvl="0" indent="0" defTabSz="91417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u="none" strike="noStrike" cap="none" spc="0" normalizeH="0" baseline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 Light" pitchFamily="2" charset="77"/>
              </a:defRPr>
            </a:lvl1pPr>
          </a:lstStyle>
          <a:p>
            <a:r>
              <a:rPr lang="ru-RU" sz="1100" dirty="0">
                <a:solidFill>
                  <a:srgbClr val="283272"/>
                </a:solidFill>
                <a:latin typeface="Nunito Sans Light" pitchFamily="2" charset="77"/>
              </a:rPr>
              <a:t>Основы программирования на языке Assembler под архитектуру RISC-V</a:t>
            </a:r>
            <a:endParaRPr lang="ru-RU" sz="11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F45C107-0974-9033-38A0-AE7F67E9B8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9729276" y="484607"/>
            <a:ext cx="1837249" cy="50106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42CEA1D-09FC-848D-6E67-3B919F678E69}"/>
              </a:ext>
            </a:extLst>
          </p:cNvPr>
          <p:cNvSpPr txBox="1"/>
          <p:nvPr/>
        </p:nvSpPr>
        <p:spPr>
          <a:xfrm>
            <a:off x="548065" y="605732"/>
            <a:ext cx="70729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ru-RU"/>
            </a:defPPr>
            <a:lvl1pPr marR="0" lvl="0" indent="0" defTabSz="91417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u="none" strike="noStrike" cap="none" spc="0" normalizeH="0" baseline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" pitchFamily="2" charset="77"/>
              </a:defRPr>
            </a:lvl1pPr>
          </a:lstStyle>
          <a:p>
            <a:pPr marL="0" marR="0" lvl="0" indent="0" algn="l" defTabSz="9141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1" u="none" strike="noStrike" kern="1200" cap="none" spc="0" normalizeH="0" baseline="0" noProof="0" dirty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" pitchFamily="2" charset="77"/>
              </a:rPr>
              <a:t>Кодирование машинных команд под разные архитектуры</a:t>
            </a:r>
            <a:r>
              <a:rPr kumimoji="0" lang="en-US" sz="2000" b="1" u="none" strike="noStrike" kern="1200" cap="none" spc="0" normalizeH="0" baseline="0" noProof="0" dirty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" pitchFamily="2" charset="77"/>
              </a:rPr>
              <a:t> (3)</a:t>
            </a:r>
            <a:endParaRPr kumimoji="0" lang="ru-RU" sz="2000" b="1" u="none" strike="noStrike" kern="1200" cap="none" spc="0" normalizeH="0" baseline="0" noProof="0" dirty="0">
              <a:ln>
                <a:noFill/>
              </a:ln>
              <a:solidFill>
                <a:srgbClr val="283272"/>
              </a:solidFill>
              <a:effectLst/>
              <a:uLnTx/>
              <a:uFillTx/>
              <a:latin typeface="Nunito Sans" pitchFamily="2" charset="77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B45479C2-2D35-5DDA-33C8-04DEAB5F3F79}"/>
              </a:ext>
            </a:extLst>
          </p:cNvPr>
          <p:cNvSpPr/>
          <p:nvPr/>
        </p:nvSpPr>
        <p:spPr>
          <a:xfrm>
            <a:off x="537071" y="1268886"/>
            <a:ext cx="4529451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2B91AF"/>
                </a:solidFill>
                <a:latin typeface="Consolas"/>
              </a:rPr>
              <a:t>.model 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  <a:cs typeface="Courier New" pitchFamily="49" charset="0"/>
              </a:rPr>
              <a:t>tiny</a:t>
            </a:r>
          </a:p>
          <a:p>
            <a:r>
              <a:rPr lang="en-US" sz="1400" dirty="0">
                <a:solidFill>
                  <a:srgbClr val="2B91AF"/>
                </a:solidFill>
                <a:latin typeface="Consolas"/>
              </a:rPr>
              <a:t>.code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/>
              </a:rPr>
              <a:t>org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  <a:cs typeface="Courier New" pitchFamily="49" charset="0"/>
              </a:rPr>
              <a:t> 100h</a:t>
            </a:r>
          </a:p>
          <a:p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  <a:cs typeface="Courier New" pitchFamily="49" charset="0"/>
              </a:rPr>
              <a:t>main: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/>
              </a:rPr>
              <a:t>    mov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  <a:cs typeface="Courier New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/>
              </a:rPr>
              <a:t>AH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  <a:cs typeface="Courier New" pitchFamily="49" charset="0"/>
              </a:rPr>
              <a:t>, 09h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/>
              </a:rPr>
              <a:t>    lea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  <a:cs typeface="Courier New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/>
              </a:rPr>
              <a:t>DX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  <a:cs typeface="Courier New" pitchFamily="49" charset="0"/>
              </a:rPr>
              <a:t>, string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/>
              </a:rPr>
              <a:t>    int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  <a:cs typeface="Courier New" pitchFamily="49" charset="0"/>
              </a:rPr>
              <a:t> 21h</a:t>
            </a:r>
          </a:p>
          <a:p>
            <a:endParaRPr lang="en-US" sz="1400" dirty="0">
              <a:solidFill>
                <a:prstClr val="black"/>
              </a:solidFill>
              <a:latin typeface="Consolas" panose="020B0609020204030204" pitchFamily="49" charset="0"/>
              <a:cs typeface="Courier New" pitchFamily="49" charset="0"/>
            </a:endParaRPr>
          </a:p>
          <a:p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  <a:cs typeface="Courier New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latin typeface="Consolas"/>
              </a:rPr>
              <a:t>mov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  <a:cs typeface="Courier New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/>
              </a:rPr>
              <a:t>AH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  <a:cs typeface="Courier New" pitchFamily="49" charset="0"/>
              </a:rPr>
              <a:t>, 4Ch</a:t>
            </a:r>
            <a:endParaRPr lang="ru-RU" sz="1400" dirty="0">
              <a:solidFill>
                <a:prstClr val="black"/>
              </a:solidFill>
              <a:latin typeface="Consolas" panose="020B0609020204030204" pitchFamily="49" charset="0"/>
              <a:cs typeface="Courier New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/>
              </a:rPr>
              <a:t>    mov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  <a:cs typeface="Courier New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/>
              </a:rPr>
              <a:t>AL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  <a:cs typeface="Courier New" pitchFamily="49" charset="0"/>
              </a:rPr>
              <a:t>, 00h</a:t>
            </a:r>
            <a:endParaRPr lang="ru-RU" sz="1400" dirty="0">
              <a:solidFill>
                <a:prstClr val="black"/>
              </a:solidFill>
              <a:latin typeface="Consolas" panose="020B0609020204030204" pitchFamily="49" charset="0"/>
              <a:cs typeface="Courier New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/>
              </a:rPr>
              <a:t>    int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  <a:cs typeface="Courier New" pitchFamily="49" charset="0"/>
              </a:rPr>
              <a:t> 21h</a:t>
            </a:r>
          </a:p>
          <a:p>
            <a:endParaRPr lang="en-US" sz="1400" dirty="0">
              <a:solidFill>
                <a:prstClr val="black"/>
              </a:solidFill>
              <a:latin typeface="Consolas" panose="020B0609020204030204" pitchFamily="49" charset="0"/>
              <a:cs typeface="Courier New" pitchFamily="49" charset="0"/>
            </a:endParaRPr>
          </a:p>
          <a:p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  <a:cs typeface="Courier New" pitchFamily="49" charset="0"/>
              </a:rPr>
              <a:t>    string </a:t>
            </a:r>
            <a:r>
              <a:rPr lang="en-US" sz="1400" dirty="0" err="1">
                <a:solidFill>
                  <a:srgbClr val="0000FF"/>
                </a:solidFill>
                <a:latin typeface="Consolas"/>
              </a:rPr>
              <a:t>db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  <a:cs typeface="Courier New" pitchFamily="49" charset="0"/>
              </a:rPr>
              <a:t> </a:t>
            </a:r>
            <a:r>
              <a:rPr lang="en-US" sz="1400" dirty="0">
                <a:solidFill>
                  <a:srgbClr val="A31515"/>
                </a:solidFill>
                <a:latin typeface="Consolas"/>
              </a:rPr>
              <a:t>"Hello, world!"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  <a:cs typeface="Courier New" pitchFamily="49" charset="0"/>
              </a:rPr>
              <a:t>, 0Dh, 0Ah, </a:t>
            </a:r>
            <a:r>
              <a:rPr lang="en-US" sz="1400" dirty="0">
                <a:solidFill>
                  <a:srgbClr val="A31515"/>
                </a:solidFill>
                <a:latin typeface="Consolas"/>
              </a:rPr>
              <a:t>'$'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/>
              </a:rPr>
              <a:t>end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  <a:cs typeface="Courier New" pitchFamily="49" charset="0"/>
              </a:rPr>
              <a:t> main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B9D1498D-CBF2-45B9-81C6-FEA99FF58BB9}"/>
              </a:ext>
            </a:extLst>
          </p:cNvPr>
          <p:cNvSpPr/>
          <p:nvPr/>
        </p:nvSpPr>
        <p:spPr>
          <a:xfrm>
            <a:off x="537071" y="4336579"/>
            <a:ext cx="178460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</a:rPr>
              <a:t>B4 09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BA 0B 01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CD 21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B4 4C</a:t>
            </a:r>
            <a:endParaRPr lang="ru-RU" sz="1400" dirty="0">
              <a:latin typeface="Consolas" panose="020B0609020204030204" pitchFamily="49" charset="0"/>
            </a:endParaRPr>
          </a:p>
          <a:p>
            <a:r>
              <a:rPr lang="en-US" sz="1400" dirty="0">
                <a:latin typeface="Consolas" panose="020B0609020204030204" pitchFamily="49" charset="0"/>
              </a:rPr>
              <a:t>B0 00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CD 21</a:t>
            </a:r>
            <a:endParaRPr lang="ru-RU" sz="1400" dirty="0">
              <a:latin typeface="Consolas" panose="020B0609020204030204" pitchFamily="49" charset="0"/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E8420530-2B0E-40AF-B838-1AD6D821331B}"/>
              </a:ext>
            </a:extLst>
          </p:cNvPr>
          <p:cNvSpPr/>
          <p:nvPr/>
        </p:nvSpPr>
        <p:spPr>
          <a:xfrm>
            <a:off x="6354449" y="1265467"/>
            <a:ext cx="4529451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2B91AF"/>
                </a:solidFill>
                <a:latin typeface="Consolas"/>
              </a:rPr>
              <a:t>.model 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  <a:cs typeface="Courier New" pitchFamily="49" charset="0"/>
              </a:rPr>
              <a:t>tiny</a:t>
            </a:r>
          </a:p>
          <a:p>
            <a:r>
              <a:rPr lang="en-US" sz="1400" dirty="0">
                <a:solidFill>
                  <a:srgbClr val="2B91AF"/>
                </a:solidFill>
                <a:latin typeface="Consolas"/>
              </a:rPr>
              <a:t>.code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/>
              </a:rPr>
              <a:t>org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  <a:cs typeface="Courier New" pitchFamily="49" charset="0"/>
              </a:rPr>
              <a:t> 100h</a:t>
            </a:r>
          </a:p>
          <a:p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  <a:cs typeface="Courier New" pitchFamily="49" charset="0"/>
              </a:rPr>
              <a:t>main: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/>
              </a:rPr>
              <a:t>    mov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  <a:cs typeface="Courier New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/>
              </a:rPr>
              <a:t>AH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  <a:cs typeface="Courier New" pitchFamily="49" charset="0"/>
              </a:rPr>
              <a:t>, 09h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/>
              </a:rPr>
              <a:t>    lea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  <a:cs typeface="Courier New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/>
              </a:rPr>
              <a:t>DX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  <a:cs typeface="Courier New" pitchFamily="49" charset="0"/>
              </a:rPr>
              <a:t>, string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/>
              </a:rPr>
              <a:t>    int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  <a:cs typeface="Courier New" pitchFamily="49" charset="0"/>
              </a:rPr>
              <a:t> 21h</a:t>
            </a:r>
          </a:p>
          <a:p>
            <a:endParaRPr lang="en-US" sz="1400" dirty="0">
              <a:solidFill>
                <a:prstClr val="black"/>
              </a:solidFill>
              <a:latin typeface="Consolas" panose="020B0609020204030204" pitchFamily="49" charset="0"/>
              <a:cs typeface="Courier New" pitchFamily="49" charset="0"/>
            </a:endParaRPr>
          </a:p>
          <a:p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  <a:cs typeface="Courier New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latin typeface="Consolas"/>
              </a:rPr>
              <a:t>mov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  <a:cs typeface="Courier New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/>
              </a:rPr>
              <a:t>AX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  <a:cs typeface="Courier New" pitchFamily="49" charset="0"/>
              </a:rPr>
              <a:t>, 4C00h</a:t>
            </a:r>
            <a:endParaRPr lang="ru-RU" sz="1400" dirty="0">
              <a:solidFill>
                <a:prstClr val="black"/>
              </a:solidFill>
              <a:latin typeface="Consolas" panose="020B0609020204030204" pitchFamily="49" charset="0"/>
              <a:cs typeface="Courier New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/>
              </a:rPr>
              <a:t>    int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  <a:cs typeface="Courier New" pitchFamily="49" charset="0"/>
              </a:rPr>
              <a:t> 21h</a:t>
            </a:r>
          </a:p>
          <a:p>
            <a:endParaRPr lang="en-US" sz="1400" dirty="0">
              <a:solidFill>
                <a:prstClr val="black"/>
              </a:solidFill>
              <a:latin typeface="Consolas" panose="020B0609020204030204" pitchFamily="49" charset="0"/>
              <a:cs typeface="Courier New" pitchFamily="49" charset="0"/>
            </a:endParaRPr>
          </a:p>
          <a:p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  <a:cs typeface="Courier New" pitchFamily="49" charset="0"/>
              </a:rPr>
              <a:t>    string </a:t>
            </a:r>
            <a:r>
              <a:rPr lang="en-US" sz="1400" dirty="0" err="1">
                <a:solidFill>
                  <a:srgbClr val="0000FF"/>
                </a:solidFill>
                <a:latin typeface="Consolas"/>
              </a:rPr>
              <a:t>db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  <a:cs typeface="Courier New" pitchFamily="49" charset="0"/>
              </a:rPr>
              <a:t> </a:t>
            </a:r>
            <a:r>
              <a:rPr lang="en-US" sz="1400" dirty="0">
                <a:solidFill>
                  <a:srgbClr val="A31515"/>
                </a:solidFill>
                <a:latin typeface="Consolas"/>
              </a:rPr>
              <a:t>"Hello, world!"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  <a:cs typeface="Courier New" pitchFamily="49" charset="0"/>
              </a:rPr>
              <a:t>, 0Dh, 0Ah, </a:t>
            </a:r>
            <a:r>
              <a:rPr lang="en-US" sz="1400" dirty="0">
                <a:solidFill>
                  <a:srgbClr val="A31515"/>
                </a:solidFill>
                <a:latin typeface="Consolas"/>
              </a:rPr>
              <a:t>'$'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/>
              </a:rPr>
              <a:t>end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  <a:cs typeface="Courier New" pitchFamily="49" charset="0"/>
              </a:rPr>
              <a:t> main</a:t>
            </a: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1D2F4634-80A2-4B51-A302-DCDEB9EB037E}"/>
              </a:ext>
            </a:extLst>
          </p:cNvPr>
          <p:cNvSpPr/>
          <p:nvPr/>
        </p:nvSpPr>
        <p:spPr>
          <a:xfrm>
            <a:off x="6354449" y="4333160"/>
            <a:ext cx="1784604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</a:rPr>
              <a:t>B4 09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BA 0B 01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CD 21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B</a:t>
            </a:r>
            <a:r>
              <a:rPr lang="ru-RU" sz="1400" dirty="0">
                <a:latin typeface="Consolas" panose="020B0609020204030204" pitchFamily="49" charset="0"/>
              </a:rPr>
              <a:t>8</a:t>
            </a:r>
            <a:r>
              <a:rPr lang="en-US" sz="1400" dirty="0">
                <a:latin typeface="Consolas" panose="020B0609020204030204" pitchFamily="49" charset="0"/>
              </a:rPr>
              <a:t> </a:t>
            </a:r>
            <a:r>
              <a:rPr lang="ru-RU" sz="1400" dirty="0">
                <a:latin typeface="Consolas" panose="020B0609020204030204" pitchFamily="49" charset="0"/>
              </a:rPr>
              <a:t>00 4С</a:t>
            </a:r>
            <a:endParaRPr lang="en-US" sz="1400" dirty="0">
              <a:latin typeface="Consolas" panose="020B0609020204030204" pitchFamily="49" charset="0"/>
            </a:endParaRPr>
          </a:p>
          <a:p>
            <a:r>
              <a:rPr lang="en-US" sz="1400" dirty="0">
                <a:latin typeface="Consolas" panose="020B0609020204030204" pitchFamily="49" charset="0"/>
              </a:rPr>
              <a:t>CD 21</a:t>
            </a:r>
            <a:endParaRPr lang="ru-RU" sz="1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45872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Номер слайда 5">
            <a:extLst>
              <a:ext uri="{FF2B5EF4-FFF2-40B4-BE49-F238E27FC236}">
                <a16:creationId xmlns:a16="http://schemas.microsoft.com/office/drawing/2014/main" id="{246FE44D-8ACA-4BFD-ADB0-B05A93FDA3CF}"/>
              </a:ext>
            </a:extLst>
          </p:cNvPr>
          <p:cNvSpPr txBox="1">
            <a:spLocks/>
          </p:cNvSpPr>
          <p:nvPr/>
        </p:nvSpPr>
        <p:spPr>
          <a:xfrm>
            <a:off x="10883900" y="6610350"/>
            <a:ext cx="682625" cy="247650"/>
          </a:xfrm>
          <a:prstGeom prst="rect">
            <a:avLst/>
          </a:prstGeom>
          <a:solidFill>
            <a:srgbClr val="F3F1F9">
              <a:alpha val="89804"/>
            </a:srgbClr>
          </a:solidFill>
        </p:spPr>
        <p:txBody>
          <a:bodyPr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8CD8CDE7-E2C6-4DFC-9859-BA19C2EE985E}" type="slidenum">
              <a:rPr lang="ru-RU" sz="1000" smtClean="0">
                <a:latin typeface="Nunito Sans" pitchFamily="2" charset="77"/>
              </a:rPr>
              <a:pPr algn="ctr"/>
              <a:t>29</a:t>
            </a:fld>
            <a:endParaRPr lang="ru-RU" sz="1000" dirty="0">
              <a:latin typeface="Nunito Sans" pitchFamily="2" charset="77"/>
            </a:endParaRPr>
          </a:p>
        </p:txBody>
      </p:sp>
      <p:cxnSp>
        <p:nvCxnSpPr>
          <p:cNvPr id="119" name="Straight Connector 81">
            <a:extLst>
              <a:ext uri="{FF2B5EF4-FFF2-40B4-BE49-F238E27FC236}">
                <a16:creationId xmlns:a16="http://schemas.microsoft.com/office/drawing/2014/main" id="{FB4331D3-6E92-F510-9CBB-B5AEA25C2B23}"/>
              </a:ext>
            </a:extLst>
          </p:cNvPr>
          <p:cNvCxnSpPr>
            <a:cxnSpLocks/>
          </p:cNvCxnSpPr>
          <p:nvPr/>
        </p:nvCxnSpPr>
        <p:spPr>
          <a:xfrm>
            <a:off x="608094" y="6381750"/>
            <a:ext cx="10960019" cy="0"/>
          </a:xfrm>
          <a:prstGeom prst="line">
            <a:avLst/>
          </a:prstGeom>
          <a:ln w="12700" cap="rnd">
            <a:solidFill>
              <a:srgbClr val="283272"/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CF0C995-B686-F7E0-851C-CFE0BB33E31D}"/>
              </a:ext>
            </a:extLst>
          </p:cNvPr>
          <p:cNvSpPr txBox="1"/>
          <p:nvPr/>
        </p:nvSpPr>
        <p:spPr>
          <a:xfrm>
            <a:off x="537071" y="396484"/>
            <a:ext cx="936055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R="0" lvl="0" indent="0" defTabSz="91417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u="none" strike="noStrike" cap="none" spc="0" normalizeH="0" baseline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 Light" pitchFamily="2" charset="77"/>
              </a:defRPr>
            </a:lvl1pPr>
          </a:lstStyle>
          <a:p>
            <a:r>
              <a:rPr lang="ru-RU" sz="1100" dirty="0">
                <a:solidFill>
                  <a:srgbClr val="283272"/>
                </a:solidFill>
                <a:latin typeface="Nunito Sans Light" pitchFamily="2" charset="77"/>
              </a:rPr>
              <a:t>Основы программирования на языке Assembler под архитектуру RISC-V</a:t>
            </a:r>
            <a:endParaRPr lang="ru-RU" sz="11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F45C107-0974-9033-38A0-AE7F67E9B8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9729276" y="484607"/>
            <a:ext cx="1837249" cy="50106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42CEA1D-09FC-848D-6E67-3B919F678E69}"/>
              </a:ext>
            </a:extLst>
          </p:cNvPr>
          <p:cNvSpPr txBox="1"/>
          <p:nvPr/>
        </p:nvSpPr>
        <p:spPr>
          <a:xfrm>
            <a:off x="548065" y="605732"/>
            <a:ext cx="24080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ru-RU"/>
            </a:defPPr>
            <a:lvl1pPr marR="0" lvl="0" indent="0" defTabSz="91417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u="none" strike="noStrike" cap="none" spc="0" normalizeH="0" baseline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" pitchFamily="2" charset="77"/>
              </a:defRPr>
            </a:lvl1pPr>
          </a:lstStyle>
          <a:p>
            <a:pPr marL="0" marR="0" lvl="0" indent="0" algn="l" defTabSz="9141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1" u="none" strike="noStrike" kern="1200" cap="none" spc="0" normalizeH="0" baseline="0" noProof="0" dirty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" pitchFamily="2" charset="77"/>
              </a:rPr>
              <a:t>Сборка программ</a:t>
            </a:r>
          </a:p>
        </p:txBody>
      </p:sp>
      <p:pic>
        <p:nvPicPr>
          <p:cNvPr id="2050" name="Picture 2" descr="https://www3.ntu.edu.sg/home/ehchua/programming/cpp/images/GCC_CompilationProcess.png">
            <a:extLst>
              <a:ext uri="{FF2B5EF4-FFF2-40B4-BE49-F238E27FC236}">
                <a16:creationId xmlns:a16="http://schemas.microsoft.com/office/drawing/2014/main" id="{3DF0B46B-7936-451A-A108-D4E8243688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610" y="2228851"/>
            <a:ext cx="5857875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EE04FCC0-AACB-4B01-B06B-763143F7EE96}"/>
              </a:ext>
            </a:extLst>
          </p:cNvPr>
          <p:cNvSpPr/>
          <p:nvPr/>
        </p:nvSpPr>
        <p:spPr>
          <a:xfrm>
            <a:off x="7031545" y="2596634"/>
            <a:ext cx="231666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600" dirty="0" err="1">
                <a:latin typeface="Consolas" panose="020B0609020204030204" pitchFamily="49" charset="0"/>
              </a:rPr>
              <a:t>cpp</a:t>
            </a:r>
            <a:r>
              <a:rPr lang="ru-RU" sz="1600" dirty="0">
                <a:latin typeface="Consolas" panose="020B0609020204030204" pitchFamily="49" charset="0"/>
              </a:rPr>
              <a:t> </a:t>
            </a:r>
            <a:r>
              <a:rPr lang="en-US" sz="1600" dirty="0">
                <a:latin typeface="Consolas" panose="020B0609020204030204" pitchFamily="49" charset="0"/>
              </a:rPr>
              <a:t>main</a:t>
            </a:r>
            <a:r>
              <a:rPr lang="ru-RU" sz="1600" dirty="0">
                <a:latin typeface="Consolas" panose="020B0609020204030204" pitchFamily="49" charset="0"/>
              </a:rPr>
              <a:t>.c &gt; </a:t>
            </a:r>
            <a:r>
              <a:rPr lang="en-US" sz="1600" dirty="0">
                <a:latin typeface="Consolas" panose="020B0609020204030204" pitchFamily="49" charset="0"/>
              </a:rPr>
              <a:t>main</a:t>
            </a:r>
            <a:r>
              <a:rPr lang="ru-RU" sz="1600" dirty="0">
                <a:latin typeface="Consolas" panose="020B0609020204030204" pitchFamily="49" charset="0"/>
              </a:rPr>
              <a:t>.i</a:t>
            </a: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BAF14058-FCC2-4A15-8B36-95E5130238E4}"/>
              </a:ext>
            </a:extLst>
          </p:cNvPr>
          <p:cNvSpPr/>
          <p:nvPr/>
        </p:nvSpPr>
        <p:spPr>
          <a:xfrm>
            <a:off x="7031545" y="3175085"/>
            <a:ext cx="164339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err="1">
                <a:latin typeface="Consolas" panose="020B0609020204030204" pitchFamily="49" charset="0"/>
              </a:rPr>
              <a:t>gcc</a:t>
            </a:r>
            <a:r>
              <a:rPr lang="en-US" sz="1600" dirty="0">
                <a:latin typeface="Consolas" panose="020B0609020204030204" pitchFamily="49" charset="0"/>
              </a:rPr>
              <a:t> -S </a:t>
            </a:r>
            <a:r>
              <a:rPr lang="en-US" sz="1600" dirty="0" err="1">
                <a:latin typeface="Consolas" panose="020B0609020204030204" pitchFamily="49" charset="0"/>
              </a:rPr>
              <a:t>main.i</a:t>
            </a:r>
            <a:endParaRPr lang="ru-RU" sz="1600" dirty="0">
              <a:latin typeface="Consolas" panose="020B0609020204030204" pitchFamily="49" charset="0"/>
            </a:endParaRP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9FF183A8-1084-4072-8370-6072D61ADE7F}"/>
              </a:ext>
            </a:extLst>
          </p:cNvPr>
          <p:cNvSpPr/>
          <p:nvPr/>
        </p:nvSpPr>
        <p:spPr>
          <a:xfrm>
            <a:off x="7031545" y="3753536"/>
            <a:ext cx="231666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600" dirty="0">
                <a:latin typeface="Consolas" panose="020B0609020204030204" pitchFamily="49" charset="0"/>
              </a:rPr>
              <a:t>as -o main.o main.s</a:t>
            </a:r>
            <a:endParaRPr lang="ru-RU" sz="1600" dirty="0">
              <a:latin typeface="Consolas" panose="020B0609020204030204" pitchFamily="49" charset="0"/>
            </a:endParaRP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FF95C32A-B129-4E10-8F42-D696DC4CBDC5}"/>
              </a:ext>
            </a:extLst>
          </p:cNvPr>
          <p:cNvSpPr/>
          <p:nvPr/>
        </p:nvSpPr>
        <p:spPr>
          <a:xfrm>
            <a:off x="7031545" y="4224665"/>
            <a:ext cx="38876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600" dirty="0">
                <a:latin typeface="Consolas" panose="020B0609020204030204" pitchFamily="49" charset="0"/>
              </a:rPr>
              <a:t>ld -o main main.o ...libraries...</a:t>
            </a:r>
            <a:endParaRPr lang="ru-RU" sz="16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86623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Номер слайда 5">
            <a:extLst>
              <a:ext uri="{FF2B5EF4-FFF2-40B4-BE49-F238E27FC236}">
                <a16:creationId xmlns:a16="http://schemas.microsoft.com/office/drawing/2014/main" id="{246FE44D-8ACA-4BFD-ADB0-B05A93FDA3CF}"/>
              </a:ext>
            </a:extLst>
          </p:cNvPr>
          <p:cNvSpPr txBox="1">
            <a:spLocks/>
          </p:cNvSpPr>
          <p:nvPr/>
        </p:nvSpPr>
        <p:spPr>
          <a:xfrm>
            <a:off x="10883900" y="6610350"/>
            <a:ext cx="682625" cy="247650"/>
          </a:xfrm>
          <a:prstGeom prst="rect">
            <a:avLst/>
          </a:prstGeom>
          <a:solidFill>
            <a:srgbClr val="F3F1F9">
              <a:alpha val="89804"/>
            </a:srgbClr>
          </a:solidFill>
        </p:spPr>
        <p:txBody>
          <a:bodyPr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8CD8CDE7-E2C6-4DFC-9859-BA19C2EE985E}" type="slidenum">
              <a:rPr lang="ru-RU" sz="1000" smtClean="0">
                <a:latin typeface="Nunito Sans" pitchFamily="2" charset="77"/>
              </a:rPr>
              <a:pPr algn="ctr"/>
              <a:t>3</a:t>
            </a:fld>
            <a:endParaRPr lang="ru-RU" sz="1000" dirty="0">
              <a:latin typeface="Nunito Sans" pitchFamily="2" charset="77"/>
            </a:endParaRPr>
          </a:p>
        </p:txBody>
      </p:sp>
      <p:cxnSp>
        <p:nvCxnSpPr>
          <p:cNvPr id="119" name="Straight Connector 81">
            <a:extLst>
              <a:ext uri="{FF2B5EF4-FFF2-40B4-BE49-F238E27FC236}">
                <a16:creationId xmlns:a16="http://schemas.microsoft.com/office/drawing/2014/main" id="{FB4331D3-6E92-F510-9CBB-B5AEA25C2B23}"/>
              </a:ext>
            </a:extLst>
          </p:cNvPr>
          <p:cNvCxnSpPr>
            <a:cxnSpLocks/>
          </p:cNvCxnSpPr>
          <p:nvPr/>
        </p:nvCxnSpPr>
        <p:spPr>
          <a:xfrm>
            <a:off x="608094" y="6381750"/>
            <a:ext cx="10960019" cy="0"/>
          </a:xfrm>
          <a:prstGeom prst="line">
            <a:avLst/>
          </a:prstGeom>
          <a:ln w="12700" cap="rnd">
            <a:solidFill>
              <a:srgbClr val="283272"/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CF0C995-B686-F7E0-851C-CFE0BB33E31D}"/>
              </a:ext>
            </a:extLst>
          </p:cNvPr>
          <p:cNvSpPr txBox="1"/>
          <p:nvPr/>
        </p:nvSpPr>
        <p:spPr>
          <a:xfrm>
            <a:off x="537071" y="396484"/>
            <a:ext cx="936055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R="0" lvl="0" indent="0" defTabSz="91417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u="none" strike="noStrike" cap="none" spc="0" normalizeH="0" baseline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 Light" pitchFamily="2" charset="77"/>
              </a:defRPr>
            </a:lvl1pPr>
          </a:lstStyle>
          <a:p>
            <a:r>
              <a:rPr lang="ru-RU" sz="1100" dirty="0">
                <a:solidFill>
                  <a:srgbClr val="283272"/>
                </a:solidFill>
                <a:latin typeface="Nunito Sans Light" pitchFamily="2" charset="77"/>
              </a:rPr>
              <a:t>Основы программирования на языке Assembler под архитектуру RISC-V</a:t>
            </a:r>
            <a:endParaRPr lang="ru-RU" sz="11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F45C107-0974-9033-38A0-AE7F67E9B8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9729276" y="484607"/>
            <a:ext cx="1837249" cy="50106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42CEA1D-09FC-848D-6E67-3B919F678E69}"/>
              </a:ext>
            </a:extLst>
          </p:cNvPr>
          <p:cNvSpPr txBox="1"/>
          <p:nvPr/>
        </p:nvSpPr>
        <p:spPr>
          <a:xfrm>
            <a:off x="548065" y="605732"/>
            <a:ext cx="34754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ru-RU"/>
            </a:defPPr>
            <a:lvl1pPr marR="0" lvl="0" indent="0" defTabSz="91417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u="none" strike="noStrike" cap="none" spc="0" normalizeH="0" baseline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" pitchFamily="2" charset="77"/>
              </a:defRPr>
            </a:lvl1pPr>
          </a:lstStyle>
          <a:p>
            <a:pPr marL="0" marR="0" lvl="0" indent="0" algn="l" defTabSz="9141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1" u="none" strike="noStrike" kern="1200" cap="none" spc="0" normalizeH="0" baseline="0" noProof="0" dirty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" pitchFamily="2" charset="77"/>
              </a:rPr>
              <a:t>Архитектуры процессоров</a:t>
            </a:r>
            <a:r>
              <a:rPr kumimoji="0" lang="en-US" sz="2000" b="1" u="none" strike="noStrike" kern="1200" cap="none" spc="0" normalizeH="0" baseline="0" noProof="0" dirty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" pitchFamily="2" charset="77"/>
              </a:rPr>
              <a:t> (1)</a:t>
            </a:r>
            <a:endParaRPr kumimoji="0" lang="ru-RU" sz="2000" b="1" u="none" strike="noStrike" kern="1200" cap="none" spc="0" normalizeH="0" baseline="0" noProof="0" dirty="0">
              <a:ln>
                <a:noFill/>
              </a:ln>
              <a:solidFill>
                <a:srgbClr val="283272"/>
              </a:solidFill>
              <a:effectLst/>
              <a:uLnTx/>
              <a:uFillTx/>
              <a:latin typeface="Nunito Sans" pitchFamily="2" charset="7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7568BE-7F30-4F30-AC0E-F0E01EF264C9}"/>
              </a:ext>
            </a:extLst>
          </p:cNvPr>
          <p:cNvSpPr txBox="1"/>
          <p:nvPr/>
        </p:nvSpPr>
        <p:spPr>
          <a:xfrm>
            <a:off x="608094" y="1278383"/>
            <a:ext cx="36125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Nunito Sans"/>
              </a:rPr>
              <a:t>CISC</a:t>
            </a:r>
          </a:p>
          <a:p>
            <a:r>
              <a:rPr lang="en-US" dirty="0">
                <a:latin typeface="Nunito Sans"/>
              </a:rPr>
              <a:t>(Complex Instruction Set Computer)</a:t>
            </a:r>
            <a:endParaRPr lang="ru-RU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AAEDEB-741F-4E30-B2CD-DE8189B8DDF3}"/>
              </a:ext>
            </a:extLst>
          </p:cNvPr>
          <p:cNvSpPr txBox="1"/>
          <p:nvPr/>
        </p:nvSpPr>
        <p:spPr>
          <a:xfrm>
            <a:off x="6096000" y="1278384"/>
            <a:ext cx="35566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Nunito Sans"/>
              </a:rPr>
              <a:t>RISC</a:t>
            </a:r>
          </a:p>
          <a:p>
            <a:r>
              <a:rPr lang="en-US" dirty="0">
                <a:latin typeface="Nunito Sans"/>
              </a:rPr>
              <a:t>(Reduced Instruction Set Computer)</a:t>
            </a:r>
            <a:endParaRPr lang="ru-R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B29E07-6A84-4BC2-8CBB-CD96D765D2D1}"/>
              </a:ext>
            </a:extLst>
          </p:cNvPr>
          <p:cNvSpPr txBox="1"/>
          <p:nvPr/>
        </p:nvSpPr>
        <p:spPr>
          <a:xfrm>
            <a:off x="608094" y="2332613"/>
            <a:ext cx="5046982" cy="3373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/>
              <a:t>Основной упор – на аппаратное обеспечение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/>
              <a:t>Различные по длине инструкции</a:t>
            </a:r>
            <a:endParaRPr lang="en-US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/>
              <a:t>Разные инструкции выполняются за разное число тактов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/>
              <a:t>Малое число регистров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/>
              <a:t>Большое число моделей адресации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/>
              <a:t>Размер исходного кода меньше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/>
              <a:t>Сложная конвейеризация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5A97C2E-5053-4D76-AA06-F7321305117C}"/>
              </a:ext>
            </a:extLst>
          </p:cNvPr>
          <p:cNvSpPr txBox="1"/>
          <p:nvPr/>
        </p:nvSpPr>
        <p:spPr>
          <a:xfrm>
            <a:off x="6095999" y="2332613"/>
            <a:ext cx="5178641" cy="3373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/>
              <a:t>Основной упор – на программное обеспечение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/>
              <a:t>Инструкции одной длины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/>
              <a:t>Все инструкции выполняются за одинаковое число тактов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/>
              <a:t>Большое число регистров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/>
              <a:t>Малое число моделей адресации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/>
              <a:t>Размер исходного кода больше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/>
              <a:t>Простая конвейеризация</a:t>
            </a:r>
          </a:p>
        </p:txBody>
      </p:sp>
    </p:spTree>
    <p:extLst>
      <p:ext uri="{BB962C8B-B14F-4D97-AF65-F5344CB8AC3E}">
        <p14:creationId xmlns:p14="http://schemas.microsoft.com/office/powerpoint/2010/main" val="3010610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Номер слайда 5">
            <a:extLst>
              <a:ext uri="{FF2B5EF4-FFF2-40B4-BE49-F238E27FC236}">
                <a16:creationId xmlns:a16="http://schemas.microsoft.com/office/drawing/2014/main" id="{246FE44D-8ACA-4BFD-ADB0-B05A93FDA3CF}"/>
              </a:ext>
            </a:extLst>
          </p:cNvPr>
          <p:cNvSpPr txBox="1">
            <a:spLocks/>
          </p:cNvSpPr>
          <p:nvPr/>
        </p:nvSpPr>
        <p:spPr>
          <a:xfrm>
            <a:off x="10883900" y="6610350"/>
            <a:ext cx="682625" cy="247650"/>
          </a:xfrm>
          <a:prstGeom prst="rect">
            <a:avLst/>
          </a:prstGeom>
          <a:solidFill>
            <a:srgbClr val="F3F1F9">
              <a:alpha val="89804"/>
            </a:srgbClr>
          </a:solidFill>
        </p:spPr>
        <p:txBody>
          <a:bodyPr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8CD8CDE7-E2C6-4DFC-9859-BA19C2EE985E}" type="slidenum">
              <a:rPr lang="ru-RU" sz="1000" smtClean="0">
                <a:latin typeface="Nunito Sans" pitchFamily="2" charset="77"/>
              </a:rPr>
              <a:pPr algn="ctr"/>
              <a:t>30</a:t>
            </a:fld>
            <a:endParaRPr lang="ru-RU" sz="1000" dirty="0">
              <a:latin typeface="Nunito Sans" pitchFamily="2" charset="77"/>
            </a:endParaRPr>
          </a:p>
        </p:txBody>
      </p:sp>
      <p:cxnSp>
        <p:nvCxnSpPr>
          <p:cNvPr id="119" name="Straight Connector 81">
            <a:extLst>
              <a:ext uri="{FF2B5EF4-FFF2-40B4-BE49-F238E27FC236}">
                <a16:creationId xmlns:a16="http://schemas.microsoft.com/office/drawing/2014/main" id="{FB4331D3-6E92-F510-9CBB-B5AEA25C2B23}"/>
              </a:ext>
            </a:extLst>
          </p:cNvPr>
          <p:cNvCxnSpPr>
            <a:cxnSpLocks/>
          </p:cNvCxnSpPr>
          <p:nvPr/>
        </p:nvCxnSpPr>
        <p:spPr>
          <a:xfrm>
            <a:off x="608094" y="6381750"/>
            <a:ext cx="10960019" cy="0"/>
          </a:xfrm>
          <a:prstGeom prst="line">
            <a:avLst/>
          </a:prstGeom>
          <a:ln w="12700" cap="rnd">
            <a:solidFill>
              <a:srgbClr val="283272"/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CF0C995-B686-F7E0-851C-CFE0BB33E31D}"/>
              </a:ext>
            </a:extLst>
          </p:cNvPr>
          <p:cNvSpPr txBox="1"/>
          <p:nvPr/>
        </p:nvSpPr>
        <p:spPr>
          <a:xfrm>
            <a:off x="537071" y="396484"/>
            <a:ext cx="936055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R="0" lvl="0" indent="0" defTabSz="91417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u="none" strike="noStrike" cap="none" spc="0" normalizeH="0" baseline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 Light" pitchFamily="2" charset="77"/>
              </a:defRPr>
            </a:lvl1pPr>
          </a:lstStyle>
          <a:p>
            <a:r>
              <a:rPr lang="ru-RU" sz="1100" dirty="0">
                <a:solidFill>
                  <a:srgbClr val="283272"/>
                </a:solidFill>
                <a:latin typeface="Nunito Sans Light" pitchFamily="2" charset="77"/>
              </a:rPr>
              <a:t>Основы программирования на языке Assembler под архитектуру RISC-V</a:t>
            </a:r>
            <a:endParaRPr lang="ru-RU" sz="11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F45C107-0974-9033-38A0-AE7F67E9B8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9729276" y="484607"/>
            <a:ext cx="1837249" cy="50106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42CEA1D-09FC-848D-6E67-3B919F678E69}"/>
              </a:ext>
            </a:extLst>
          </p:cNvPr>
          <p:cNvSpPr txBox="1"/>
          <p:nvPr/>
        </p:nvSpPr>
        <p:spPr>
          <a:xfrm>
            <a:off x="548065" y="605732"/>
            <a:ext cx="59787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ru-RU"/>
            </a:defPPr>
            <a:lvl1pPr marR="0" lvl="0" indent="0" defTabSz="91417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u="none" strike="noStrike" cap="none" spc="0" normalizeH="0" baseline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" pitchFamily="2" charset="77"/>
              </a:defRPr>
            </a:lvl1pPr>
          </a:lstStyle>
          <a:p>
            <a:pPr marL="0" marR="0" lvl="0" indent="0" algn="l" defTabSz="9141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1" u="none" strike="noStrike" kern="1200" cap="none" spc="0" normalizeH="0" baseline="0" noProof="0" dirty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" pitchFamily="2" charset="77"/>
              </a:rPr>
              <a:t>Инструменты разработчика</a:t>
            </a:r>
            <a:r>
              <a:rPr kumimoji="0" lang="en-US" sz="2000" b="1" u="none" strike="noStrike" kern="1200" cap="none" spc="0" normalizeH="0" baseline="0" noProof="0" dirty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" pitchFamily="2" charset="77"/>
              </a:rPr>
              <a:t>: </a:t>
            </a:r>
            <a:r>
              <a:rPr kumimoji="0" lang="ru-RU" sz="2000" b="1" u="none" strike="noStrike" kern="1200" cap="none" spc="0" normalizeH="0" baseline="0" noProof="0" dirty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" pitchFamily="2" charset="77"/>
              </a:rPr>
              <a:t>операционная система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64BAF56-4558-47D1-A962-8FECA36512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071" y="1446978"/>
            <a:ext cx="4917632" cy="424145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D26747A-BFF4-4CF2-64B8-F743927CD5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99720" y="1461923"/>
            <a:ext cx="6117976" cy="422650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00692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Номер слайда 5">
            <a:extLst>
              <a:ext uri="{FF2B5EF4-FFF2-40B4-BE49-F238E27FC236}">
                <a16:creationId xmlns:a16="http://schemas.microsoft.com/office/drawing/2014/main" id="{246FE44D-8ACA-4BFD-ADB0-B05A93FDA3CF}"/>
              </a:ext>
            </a:extLst>
          </p:cNvPr>
          <p:cNvSpPr txBox="1">
            <a:spLocks/>
          </p:cNvSpPr>
          <p:nvPr/>
        </p:nvSpPr>
        <p:spPr>
          <a:xfrm>
            <a:off x="10883900" y="6610350"/>
            <a:ext cx="682625" cy="247650"/>
          </a:xfrm>
          <a:prstGeom prst="rect">
            <a:avLst/>
          </a:prstGeom>
          <a:solidFill>
            <a:srgbClr val="F3F1F9">
              <a:alpha val="89804"/>
            </a:srgbClr>
          </a:solidFill>
        </p:spPr>
        <p:txBody>
          <a:bodyPr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8CD8CDE7-E2C6-4DFC-9859-BA19C2EE985E}" type="slidenum">
              <a:rPr lang="ru-RU" sz="1000" smtClean="0">
                <a:latin typeface="Nunito Sans" pitchFamily="2" charset="77"/>
              </a:rPr>
              <a:pPr algn="ctr"/>
              <a:t>31</a:t>
            </a:fld>
            <a:endParaRPr lang="ru-RU" sz="1000" dirty="0">
              <a:latin typeface="Nunito Sans" pitchFamily="2" charset="77"/>
            </a:endParaRPr>
          </a:p>
        </p:txBody>
      </p:sp>
      <p:cxnSp>
        <p:nvCxnSpPr>
          <p:cNvPr id="119" name="Straight Connector 81">
            <a:extLst>
              <a:ext uri="{FF2B5EF4-FFF2-40B4-BE49-F238E27FC236}">
                <a16:creationId xmlns:a16="http://schemas.microsoft.com/office/drawing/2014/main" id="{FB4331D3-6E92-F510-9CBB-B5AEA25C2B23}"/>
              </a:ext>
            </a:extLst>
          </p:cNvPr>
          <p:cNvCxnSpPr>
            <a:cxnSpLocks/>
          </p:cNvCxnSpPr>
          <p:nvPr/>
        </p:nvCxnSpPr>
        <p:spPr>
          <a:xfrm>
            <a:off x="608094" y="6381750"/>
            <a:ext cx="10960019" cy="0"/>
          </a:xfrm>
          <a:prstGeom prst="line">
            <a:avLst/>
          </a:prstGeom>
          <a:ln w="12700" cap="rnd">
            <a:solidFill>
              <a:srgbClr val="283272"/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CF0C995-B686-F7E0-851C-CFE0BB33E31D}"/>
              </a:ext>
            </a:extLst>
          </p:cNvPr>
          <p:cNvSpPr txBox="1"/>
          <p:nvPr/>
        </p:nvSpPr>
        <p:spPr>
          <a:xfrm>
            <a:off x="537071" y="396484"/>
            <a:ext cx="936055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R="0" lvl="0" indent="0" defTabSz="91417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u="none" strike="noStrike" cap="none" spc="0" normalizeH="0" baseline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 Light" pitchFamily="2" charset="77"/>
              </a:defRPr>
            </a:lvl1pPr>
          </a:lstStyle>
          <a:p>
            <a:r>
              <a:rPr lang="ru-RU" sz="1100" dirty="0">
                <a:solidFill>
                  <a:srgbClr val="283272"/>
                </a:solidFill>
                <a:latin typeface="Nunito Sans Light" pitchFamily="2" charset="77"/>
              </a:rPr>
              <a:t>Основы программирования на языке Assembler под архитектуру RISC-V</a:t>
            </a:r>
            <a:endParaRPr lang="ru-RU" sz="11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F45C107-0974-9033-38A0-AE7F67E9B8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9729276" y="484607"/>
            <a:ext cx="1837249" cy="50106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42CEA1D-09FC-848D-6E67-3B919F678E69}"/>
              </a:ext>
            </a:extLst>
          </p:cNvPr>
          <p:cNvSpPr txBox="1"/>
          <p:nvPr/>
        </p:nvSpPr>
        <p:spPr>
          <a:xfrm>
            <a:off x="548065" y="605732"/>
            <a:ext cx="57534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ru-RU"/>
            </a:defPPr>
            <a:lvl1pPr marR="0" lvl="0" indent="0" defTabSz="91417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u="none" strike="noStrike" cap="none" spc="0" normalizeH="0" baseline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" pitchFamily="2" charset="77"/>
              </a:defRPr>
            </a:lvl1pPr>
          </a:lstStyle>
          <a:p>
            <a:pPr marL="0" marR="0" lvl="0" indent="0" algn="l" defTabSz="9141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1" u="none" strike="noStrike" kern="1200" cap="none" spc="0" normalizeH="0" baseline="0" noProof="0" dirty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" pitchFamily="2" charset="77"/>
              </a:rPr>
              <a:t>Примеры одноплатных устройств на </a:t>
            </a:r>
            <a:r>
              <a:rPr kumimoji="0" lang="en-US" sz="2000" b="1" u="none" strike="noStrike" kern="1200" cap="none" spc="0" normalizeH="0" baseline="0" noProof="0" dirty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" pitchFamily="2" charset="77"/>
              </a:rPr>
              <a:t>RISC-V</a:t>
            </a:r>
            <a:endParaRPr kumimoji="0" lang="ru-RU" sz="2000" b="1" u="none" strike="noStrike" kern="1200" cap="none" spc="0" normalizeH="0" baseline="0" noProof="0" dirty="0">
              <a:ln>
                <a:noFill/>
              </a:ln>
              <a:solidFill>
                <a:srgbClr val="283272"/>
              </a:solidFill>
              <a:effectLst/>
              <a:uLnTx/>
              <a:uFillTx/>
              <a:latin typeface="Nunito Sans" pitchFamily="2" charset="77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773AC93-58BB-426B-8D24-C951E40010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071" y="1476700"/>
            <a:ext cx="4272749" cy="336624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99C89DF-A3A9-8057-7CD4-B5B73D51C4B6}"/>
              </a:ext>
            </a:extLst>
          </p:cNvPr>
          <p:cNvSpPr txBox="1"/>
          <p:nvPr/>
        </p:nvSpPr>
        <p:spPr>
          <a:xfrm>
            <a:off x="619088" y="1215090"/>
            <a:ext cx="181011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err="1">
                <a:latin typeface="Nunito Sans" pitchFamily="2" charset="-52"/>
              </a:rPr>
              <a:t>StarFive</a:t>
            </a:r>
            <a:r>
              <a:rPr lang="en-US" sz="900" dirty="0">
                <a:latin typeface="Nunito Sans" pitchFamily="2" charset="-52"/>
              </a:rPr>
              <a:t> </a:t>
            </a:r>
            <a:r>
              <a:rPr lang="en-US" sz="900" dirty="0" err="1">
                <a:latin typeface="Nunito Sans" pitchFamily="2" charset="-52"/>
              </a:rPr>
              <a:t>VisionFive</a:t>
            </a:r>
            <a:r>
              <a:rPr lang="en-US" sz="900" dirty="0">
                <a:latin typeface="Nunito Sans" pitchFamily="2" charset="-52"/>
              </a:rPr>
              <a:t> V1 JH7100</a:t>
            </a:r>
            <a:endParaRPr lang="ru-RU" sz="900" dirty="0">
              <a:latin typeface="Nunito Sans" pitchFamily="2" charset="-52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7777B2D-5871-48DD-B3E3-A7B9777EA11C}"/>
              </a:ext>
            </a:extLst>
          </p:cNvPr>
          <p:cNvSpPr txBox="1"/>
          <p:nvPr/>
        </p:nvSpPr>
        <p:spPr>
          <a:xfrm>
            <a:off x="537071" y="5082967"/>
            <a:ext cx="4621778" cy="13388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dirty="0">
                <a:latin typeface="Nunito Sans" pitchFamily="2" charset="-52"/>
              </a:rPr>
              <a:t>Dual-core </a:t>
            </a:r>
            <a:r>
              <a:rPr lang="en-US" sz="900" dirty="0" err="1">
                <a:latin typeface="Nunito Sans" pitchFamily="2" charset="-52"/>
              </a:rPr>
              <a:t>Sifive</a:t>
            </a:r>
            <a:r>
              <a:rPr lang="en-US" sz="900" dirty="0">
                <a:latin typeface="Nunito Sans" pitchFamily="2" charset="-52"/>
              </a:rPr>
              <a:t> U74 RISC-V processor @ 1.5 GHz with 2MB L2 cache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dirty="0">
                <a:latin typeface="Nunito Sans" pitchFamily="2" charset="-52"/>
              </a:rPr>
              <a:t>System Memory – 8GB LPDDR4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dirty="0">
                <a:latin typeface="Nunito Sans" pitchFamily="2" charset="-52"/>
              </a:rPr>
              <a:t>Storage – MicroSD card slot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dirty="0">
                <a:latin typeface="Nunito Sans" pitchFamily="2" charset="-52"/>
              </a:rPr>
              <a:t>Vision DSP Tensilica-VP6 for computing vision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dirty="0">
                <a:latin typeface="Nunito Sans" pitchFamily="2" charset="-52"/>
              </a:rPr>
              <a:t>Audio Processing DSP and sub-system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dirty="0">
                <a:latin typeface="Nunito Sans" pitchFamily="2" charset="-52"/>
              </a:rPr>
              <a:t>1x HDMI 1.4 port up to 1080p60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dirty="0">
                <a:latin typeface="Nunito Sans" pitchFamily="2" charset="-52"/>
              </a:rPr>
              <a:t>USB – 4x USB 3.0 Ports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dirty="0">
                <a:latin typeface="Nunito Sans" pitchFamily="2" charset="-52"/>
              </a:rPr>
              <a:t>Connectivity – 1x Gigabit Ethernet, 2.4 GHz 802.11b/g/n </a:t>
            </a:r>
            <a:r>
              <a:rPr lang="en-US" sz="900" dirty="0" err="1">
                <a:latin typeface="Nunito Sans" pitchFamily="2" charset="-52"/>
              </a:rPr>
              <a:t>WiFi</a:t>
            </a:r>
            <a:r>
              <a:rPr lang="en-US" sz="900" dirty="0">
                <a:latin typeface="Nunito Sans" pitchFamily="2" charset="-52"/>
              </a:rPr>
              <a:t> 4, and Bluetooth 4.2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900" dirty="0">
                <a:latin typeface="Nunito Sans" pitchFamily="2" charset="-52"/>
              </a:rPr>
              <a:t>Dimensions – 100 x 72 mm</a:t>
            </a:r>
            <a:endParaRPr lang="ru-RU" sz="900" dirty="0">
              <a:latin typeface="Nunito Sans" pitchFamily="2" charset="-52"/>
            </a:endParaRPr>
          </a:p>
        </p:txBody>
      </p:sp>
      <p:pic>
        <p:nvPicPr>
          <p:cNvPr id="1028" name="Picture 4" descr="HiFive Unmatched | Crowd Supply">
            <a:extLst>
              <a:ext uri="{FF2B5EF4-FFF2-40B4-BE49-F238E27FC236}">
                <a16:creationId xmlns:a16="http://schemas.microsoft.com/office/drawing/2014/main" id="{54C350E0-52CC-FCD5-487A-60D3E8397D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815" y="1476701"/>
            <a:ext cx="3332734" cy="3366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5A6E3F3-F32C-4BA5-C6A5-0423752699DA}"/>
              </a:ext>
            </a:extLst>
          </p:cNvPr>
          <p:cNvSpPr txBox="1"/>
          <p:nvPr/>
        </p:nvSpPr>
        <p:spPr>
          <a:xfrm>
            <a:off x="5715815" y="1215090"/>
            <a:ext cx="134524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0" i="0" dirty="0" err="1">
                <a:solidFill>
                  <a:srgbClr val="333333"/>
                </a:solidFill>
                <a:effectLst/>
                <a:latin typeface="-apple-system"/>
              </a:rPr>
              <a:t>SiFive</a:t>
            </a:r>
            <a:r>
              <a:rPr lang="en-US" sz="900" b="0" i="0" dirty="0">
                <a:solidFill>
                  <a:srgbClr val="333333"/>
                </a:solidFill>
                <a:effectLst/>
                <a:latin typeface="-apple-system"/>
              </a:rPr>
              <a:t> </a:t>
            </a:r>
            <a:r>
              <a:rPr lang="en-US" sz="900" b="0" i="0" dirty="0" err="1">
                <a:solidFill>
                  <a:srgbClr val="333333"/>
                </a:solidFill>
                <a:effectLst/>
                <a:latin typeface="-apple-system"/>
              </a:rPr>
              <a:t>HiFive</a:t>
            </a:r>
            <a:r>
              <a:rPr lang="en-US" sz="900" b="0" i="0" dirty="0">
                <a:solidFill>
                  <a:srgbClr val="333333"/>
                </a:solidFill>
                <a:effectLst/>
                <a:latin typeface="-apple-system"/>
              </a:rPr>
              <a:t> Unmatched</a:t>
            </a:r>
            <a:endParaRPr lang="ru-RU" sz="900" dirty="0">
              <a:latin typeface="Nunito Sans" pitchFamily="2" charset="-52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773DD27-5DB8-FAD1-92FA-C9392B009613}"/>
              </a:ext>
            </a:extLst>
          </p:cNvPr>
          <p:cNvSpPr txBox="1"/>
          <p:nvPr/>
        </p:nvSpPr>
        <p:spPr>
          <a:xfrm>
            <a:off x="5715815" y="5082967"/>
            <a:ext cx="212269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dirty="0" err="1">
                <a:latin typeface="Nunito Sans" pitchFamily="2" charset="-52"/>
              </a:rPr>
              <a:t>SiFive</a:t>
            </a:r>
            <a:r>
              <a:rPr lang="en-US" sz="900" dirty="0">
                <a:latin typeface="Nunito Sans" pitchFamily="2" charset="-52"/>
              </a:rPr>
              <a:t> Freedom U740 SoC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dirty="0">
                <a:latin typeface="Nunito Sans" pitchFamily="2" charset="-52"/>
              </a:rPr>
              <a:t>System Memory – 16GB DDR4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dirty="0">
                <a:latin typeface="Nunito Sans" pitchFamily="2" charset="-52"/>
              </a:rPr>
              <a:t>Storage – MicroSD card slot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dirty="0">
                <a:latin typeface="Nunito Sans" pitchFamily="2" charset="-52"/>
              </a:rPr>
              <a:t>USB – 4x USB 3.</a:t>
            </a:r>
            <a:r>
              <a:rPr lang="ru-RU" sz="900" dirty="0">
                <a:latin typeface="Nunito Sans" pitchFamily="2" charset="-52"/>
              </a:rPr>
              <a:t>2</a:t>
            </a:r>
            <a:r>
              <a:rPr lang="en-US" sz="900" dirty="0">
                <a:latin typeface="Nunito Sans" pitchFamily="2" charset="-52"/>
              </a:rPr>
              <a:t> Ports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dirty="0">
                <a:latin typeface="Nunito Sans" pitchFamily="2" charset="-52"/>
              </a:rPr>
              <a:t>Connectivity – 1x Gigabit Ethernet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900" dirty="0">
                <a:latin typeface="Nunito Sans" pitchFamily="2" charset="-52"/>
              </a:rPr>
              <a:t>Dimensions – 1</a:t>
            </a:r>
            <a:r>
              <a:rPr lang="ru-RU" sz="900" dirty="0">
                <a:latin typeface="Nunito Sans" pitchFamily="2" charset="-52"/>
              </a:rPr>
              <a:t>7</a:t>
            </a:r>
            <a:r>
              <a:rPr lang="fr-FR" sz="900" dirty="0">
                <a:latin typeface="Nunito Sans" pitchFamily="2" charset="-52"/>
              </a:rPr>
              <a:t>0 x </a:t>
            </a:r>
            <a:r>
              <a:rPr lang="ru-RU" sz="900" dirty="0">
                <a:latin typeface="Nunito Sans" pitchFamily="2" charset="-52"/>
              </a:rPr>
              <a:t>1</a:t>
            </a:r>
            <a:r>
              <a:rPr lang="fr-FR" sz="900" dirty="0">
                <a:latin typeface="Nunito Sans" pitchFamily="2" charset="-52"/>
              </a:rPr>
              <a:t>7</a:t>
            </a:r>
            <a:r>
              <a:rPr lang="ru-RU" sz="900" dirty="0">
                <a:latin typeface="Nunito Sans" pitchFamily="2" charset="-52"/>
              </a:rPr>
              <a:t>0</a:t>
            </a:r>
            <a:r>
              <a:rPr lang="fr-FR" sz="900" dirty="0">
                <a:latin typeface="Nunito Sans" pitchFamily="2" charset="-52"/>
              </a:rPr>
              <a:t> mm</a:t>
            </a:r>
            <a:endParaRPr lang="ru-RU" sz="900" dirty="0">
              <a:latin typeface="Nunito Sans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20899364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Номер слайда 5">
            <a:extLst>
              <a:ext uri="{FF2B5EF4-FFF2-40B4-BE49-F238E27FC236}">
                <a16:creationId xmlns:a16="http://schemas.microsoft.com/office/drawing/2014/main" id="{246FE44D-8ACA-4BFD-ADB0-B05A93FDA3CF}"/>
              </a:ext>
            </a:extLst>
          </p:cNvPr>
          <p:cNvSpPr txBox="1">
            <a:spLocks/>
          </p:cNvSpPr>
          <p:nvPr/>
        </p:nvSpPr>
        <p:spPr>
          <a:xfrm>
            <a:off x="10883900" y="6610350"/>
            <a:ext cx="682625" cy="247650"/>
          </a:xfrm>
          <a:prstGeom prst="rect">
            <a:avLst/>
          </a:prstGeom>
          <a:solidFill>
            <a:srgbClr val="F3F1F9">
              <a:alpha val="89804"/>
            </a:srgbClr>
          </a:solidFill>
        </p:spPr>
        <p:txBody>
          <a:bodyPr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8CD8CDE7-E2C6-4DFC-9859-BA19C2EE985E}" type="slidenum">
              <a:rPr lang="ru-RU" sz="1000" smtClean="0">
                <a:latin typeface="Nunito Sans" pitchFamily="2" charset="77"/>
              </a:rPr>
              <a:pPr algn="ctr"/>
              <a:t>32</a:t>
            </a:fld>
            <a:endParaRPr lang="ru-RU" sz="1000" dirty="0">
              <a:latin typeface="Nunito Sans" pitchFamily="2" charset="77"/>
            </a:endParaRPr>
          </a:p>
        </p:txBody>
      </p:sp>
      <p:cxnSp>
        <p:nvCxnSpPr>
          <p:cNvPr id="119" name="Straight Connector 81">
            <a:extLst>
              <a:ext uri="{FF2B5EF4-FFF2-40B4-BE49-F238E27FC236}">
                <a16:creationId xmlns:a16="http://schemas.microsoft.com/office/drawing/2014/main" id="{FB4331D3-6E92-F510-9CBB-B5AEA25C2B23}"/>
              </a:ext>
            </a:extLst>
          </p:cNvPr>
          <p:cNvCxnSpPr>
            <a:cxnSpLocks/>
          </p:cNvCxnSpPr>
          <p:nvPr/>
        </p:nvCxnSpPr>
        <p:spPr>
          <a:xfrm>
            <a:off x="608094" y="6381750"/>
            <a:ext cx="10960019" cy="0"/>
          </a:xfrm>
          <a:prstGeom prst="line">
            <a:avLst/>
          </a:prstGeom>
          <a:ln w="12700" cap="rnd">
            <a:solidFill>
              <a:srgbClr val="283272"/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CF0C995-B686-F7E0-851C-CFE0BB33E31D}"/>
              </a:ext>
            </a:extLst>
          </p:cNvPr>
          <p:cNvSpPr txBox="1"/>
          <p:nvPr/>
        </p:nvSpPr>
        <p:spPr>
          <a:xfrm>
            <a:off x="537071" y="396484"/>
            <a:ext cx="936055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R="0" lvl="0" indent="0" defTabSz="91417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u="none" strike="noStrike" cap="none" spc="0" normalizeH="0" baseline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 Light" pitchFamily="2" charset="77"/>
              </a:defRPr>
            </a:lvl1pPr>
          </a:lstStyle>
          <a:p>
            <a:r>
              <a:rPr lang="ru-RU" sz="1100" dirty="0">
                <a:solidFill>
                  <a:srgbClr val="283272"/>
                </a:solidFill>
                <a:latin typeface="Nunito Sans Light" pitchFamily="2" charset="77"/>
              </a:rPr>
              <a:t>Основы программирования на языке Assembler под архитектуру RISC-V</a:t>
            </a:r>
            <a:endParaRPr lang="ru-RU" sz="11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F45C107-0974-9033-38A0-AE7F67E9B8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9729276" y="484607"/>
            <a:ext cx="1837249" cy="50106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42CEA1D-09FC-848D-6E67-3B919F678E69}"/>
              </a:ext>
            </a:extLst>
          </p:cNvPr>
          <p:cNvSpPr txBox="1"/>
          <p:nvPr/>
        </p:nvSpPr>
        <p:spPr>
          <a:xfrm>
            <a:off x="548065" y="605732"/>
            <a:ext cx="73943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ru-RU"/>
            </a:defPPr>
            <a:lvl1pPr marR="0" lvl="0" indent="0" defTabSz="91417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u="none" strike="noStrike" cap="none" spc="0" normalizeH="0" baseline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" pitchFamily="2" charset="77"/>
              </a:defRPr>
            </a:lvl1pPr>
          </a:lstStyle>
          <a:p>
            <a:pPr marL="0" marR="0" lvl="0" indent="0" algn="l" defTabSz="9141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1" u="none" strike="noStrike" kern="1200" cap="none" spc="0" normalizeH="0" baseline="0" noProof="0" dirty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" pitchFamily="2" charset="77"/>
              </a:rPr>
              <a:t>Инструменты разработчика: эмулятор</a:t>
            </a:r>
            <a:r>
              <a:rPr kumimoji="0" lang="en-US" sz="2000" b="1" u="none" strike="noStrike" kern="1200" cap="none" spc="0" normalizeH="0" baseline="0" noProof="0" dirty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" pitchFamily="2" charset="77"/>
              </a:rPr>
              <a:t> </a:t>
            </a:r>
            <a:r>
              <a:rPr kumimoji="0" lang="ru-RU" sz="2000" b="1" u="none" strike="noStrike" kern="1200" cap="none" spc="0" normalizeH="0" baseline="0" noProof="0" dirty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" pitchFamily="2" charset="77"/>
              </a:rPr>
              <a:t>аппаратного обеспечения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6AEF47-B97C-4C6B-BB1F-043D43AEE9AF}"/>
              </a:ext>
            </a:extLst>
          </p:cNvPr>
          <p:cNvSpPr txBox="1"/>
          <p:nvPr/>
        </p:nvSpPr>
        <p:spPr>
          <a:xfrm>
            <a:off x="681135" y="1268963"/>
            <a:ext cx="90300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rgbClr val="0070C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sudo</a:t>
            </a:r>
            <a:r>
              <a:rPr lang="en-US" sz="1400" dirty="0">
                <a:solidFill>
                  <a:srgbClr val="0070C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apt-get install </a:t>
            </a:r>
            <a:r>
              <a:rPr lang="en-US" sz="1400" dirty="0" err="1">
                <a:solidFill>
                  <a:srgbClr val="0070C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qemu</a:t>
            </a:r>
            <a:r>
              <a:rPr lang="en-US" sz="1400" dirty="0">
                <a:solidFill>
                  <a:srgbClr val="0070C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-system-</a:t>
            </a:r>
            <a:r>
              <a:rPr lang="en-US" sz="1400" dirty="0" err="1">
                <a:solidFill>
                  <a:srgbClr val="0070C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misc</a:t>
            </a:r>
            <a:r>
              <a:rPr lang="en-US" sz="1400" dirty="0">
                <a:solidFill>
                  <a:srgbClr val="0070C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0070C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qemu</a:t>
            </a:r>
            <a:r>
              <a:rPr lang="en-US" sz="1400" dirty="0">
                <a:solidFill>
                  <a:srgbClr val="0070C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-user-static </a:t>
            </a:r>
            <a:r>
              <a:rPr lang="en-US" sz="1400" dirty="0" err="1">
                <a:solidFill>
                  <a:srgbClr val="0070C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binfmt</a:t>
            </a:r>
            <a:r>
              <a:rPr lang="en-US" sz="1400" dirty="0">
                <a:solidFill>
                  <a:srgbClr val="0070C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-support </a:t>
            </a:r>
            <a:r>
              <a:rPr lang="en-US" sz="1400" dirty="0" err="1">
                <a:solidFill>
                  <a:srgbClr val="0070C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opensbi</a:t>
            </a:r>
            <a:r>
              <a:rPr lang="en-US" sz="1400" dirty="0">
                <a:solidFill>
                  <a:srgbClr val="0070C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u-boot-</a:t>
            </a:r>
            <a:r>
              <a:rPr lang="en-US" sz="1400" dirty="0" err="1">
                <a:solidFill>
                  <a:srgbClr val="0070C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qemu</a:t>
            </a:r>
            <a:endParaRPr lang="ru-RU" sz="1400" dirty="0"/>
          </a:p>
        </p:txBody>
      </p:sp>
      <p:sp>
        <p:nvSpPr>
          <p:cNvPr id="9" name="Левая фигурная скобка 8">
            <a:extLst>
              <a:ext uri="{FF2B5EF4-FFF2-40B4-BE49-F238E27FC236}">
                <a16:creationId xmlns:a16="http://schemas.microsoft.com/office/drawing/2014/main" id="{B76D7BB8-4314-4987-AA6B-DC0A7A0B744B}"/>
              </a:ext>
            </a:extLst>
          </p:cNvPr>
          <p:cNvSpPr/>
          <p:nvPr/>
        </p:nvSpPr>
        <p:spPr>
          <a:xfrm rot="16200000">
            <a:off x="3569617" y="874186"/>
            <a:ext cx="101493" cy="161745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EB86C95-081A-4825-8149-F388768E340A}"/>
              </a:ext>
            </a:extLst>
          </p:cNvPr>
          <p:cNvSpPr txBox="1"/>
          <p:nvPr/>
        </p:nvSpPr>
        <p:spPr>
          <a:xfrm>
            <a:off x="1018095" y="2202849"/>
            <a:ext cx="26106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fontAlgn="base"/>
            <a:r>
              <a:rPr lang="ru-RU" sz="1000" b="0" i="0" dirty="0">
                <a:solidFill>
                  <a:srgbClr val="000000"/>
                </a:solidFill>
                <a:effectLst/>
                <a:latin typeface="Nunito Sans" pitchFamily="2" charset="-52"/>
              </a:rPr>
              <a:t>Исполняемые файлы эмулятора </a:t>
            </a:r>
            <a:r>
              <a:rPr lang="en-US" sz="1000" b="0" i="0" dirty="0">
                <a:solidFill>
                  <a:srgbClr val="000000"/>
                </a:solidFill>
                <a:effectLst/>
                <a:latin typeface="Nunito Sans" pitchFamily="2" charset="-52"/>
              </a:rPr>
              <a:t>QEMU</a:t>
            </a:r>
          </a:p>
        </p:txBody>
      </p: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A66AD49C-0AC1-453F-96A7-CAE7490BEE5C}"/>
              </a:ext>
            </a:extLst>
          </p:cNvPr>
          <p:cNvCxnSpPr>
            <a:cxnSpLocks/>
            <a:stCxn id="9" idx="1"/>
          </p:cNvCxnSpPr>
          <p:nvPr/>
        </p:nvCxnSpPr>
        <p:spPr>
          <a:xfrm>
            <a:off x="3620364" y="1733661"/>
            <a:ext cx="0" cy="6721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2AC09EF0-B608-465E-A71C-CA13F38D893B}"/>
              </a:ext>
            </a:extLst>
          </p:cNvPr>
          <p:cNvCxnSpPr>
            <a:cxnSpLocks/>
          </p:cNvCxnSpPr>
          <p:nvPr/>
        </p:nvCxnSpPr>
        <p:spPr>
          <a:xfrm flipH="1">
            <a:off x="1415037" y="2398517"/>
            <a:ext cx="219775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Левая фигурная скобка 12">
            <a:extLst>
              <a:ext uri="{FF2B5EF4-FFF2-40B4-BE49-F238E27FC236}">
                <a16:creationId xmlns:a16="http://schemas.microsoft.com/office/drawing/2014/main" id="{5A2302D4-6200-4DCD-AE82-8B0E71222B3B}"/>
              </a:ext>
            </a:extLst>
          </p:cNvPr>
          <p:cNvSpPr/>
          <p:nvPr/>
        </p:nvSpPr>
        <p:spPr>
          <a:xfrm rot="16200000">
            <a:off x="5270694" y="898402"/>
            <a:ext cx="144298" cy="159906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4D54BD48-A9F2-453D-83A0-FBEDE924EFD5}"/>
              </a:ext>
            </a:extLst>
          </p:cNvPr>
          <p:cNvCxnSpPr>
            <a:cxnSpLocks/>
            <a:stCxn id="13" idx="1"/>
          </p:cNvCxnSpPr>
          <p:nvPr/>
        </p:nvCxnSpPr>
        <p:spPr>
          <a:xfrm>
            <a:off x="5342844" y="1770086"/>
            <a:ext cx="0" cy="14064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965446E5-B9C8-448E-8813-ABC638CF425F}"/>
              </a:ext>
            </a:extLst>
          </p:cNvPr>
          <p:cNvCxnSpPr>
            <a:cxnSpLocks/>
          </p:cNvCxnSpPr>
          <p:nvPr/>
        </p:nvCxnSpPr>
        <p:spPr>
          <a:xfrm flipH="1">
            <a:off x="2124573" y="3186005"/>
            <a:ext cx="322177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A566CB8-84AB-48CE-AC48-445F52D48765}"/>
              </a:ext>
            </a:extLst>
          </p:cNvPr>
          <p:cNvSpPr txBox="1"/>
          <p:nvPr/>
        </p:nvSpPr>
        <p:spPr>
          <a:xfrm>
            <a:off x="1753387" y="2541186"/>
            <a:ext cx="358290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ru-RU" sz="1000" dirty="0">
                <a:solidFill>
                  <a:srgbClr val="000000"/>
                </a:solidFill>
                <a:latin typeface="Nunito Sans" pitchFamily="2" charset="-52"/>
              </a:rPr>
              <a:t>Регистрирует форматы</a:t>
            </a:r>
            <a:r>
              <a:rPr lang="en-US" sz="1000" dirty="0">
                <a:solidFill>
                  <a:srgbClr val="000000"/>
                </a:solidFill>
                <a:latin typeface="Nunito Sans" pitchFamily="2" charset="-52"/>
              </a:rPr>
              <a:t> </a:t>
            </a:r>
            <a:r>
              <a:rPr lang="ru-RU" sz="1000" dirty="0">
                <a:solidFill>
                  <a:srgbClr val="000000"/>
                </a:solidFill>
                <a:latin typeface="Nunito Sans" pitchFamily="2" charset="-52"/>
              </a:rPr>
              <a:t>бинарных файлов, которые может обрабатывать эмулятор. После установки пакета станет возможным запуск напрямую двоичных файлов для других архитектур процессоров.</a:t>
            </a:r>
          </a:p>
        </p:txBody>
      </p:sp>
      <p:sp>
        <p:nvSpPr>
          <p:cNvPr id="17" name="Левая фигурная скобка 16">
            <a:extLst>
              <a:ext uri="{FF2B5EF4-FFF2-40B4-BE49-F238E27FC236}">
                <a16:creationId xmlns:a16="http://schemas.microsoft.com/office/drawing/2014/main" id="{0A18434F-09CF-47E9-A807-C9CD84AF40C2}"/>
              </a:ext>
            </a:extLst>
          </p:cNvPr>
          <p:cNvSpPr/>
          <p:nvPr/>
        </p:nvSpPr>
        <p:spPr>
          <a:xfrm rot="16200000">
            <a:off x="6834097" y="984489"/>
            <a:ext cx="90300" cy="136659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8" name="Прямая соединительная линия 17">
            <a:extLst>
              <a:ext uri="{FF2B5EF4-FFF2-40B4-BE49-F238E27FC236}">
                <a16:creationId xmlns:a16="http://schemas.microsoft.com/office/drawing/2014/main" id="{09F07C1B-E74C-4285-AD74-BC43E2C02D6C}"/>
              </a:ext>
            </a:extLst>
          </p:cNvPr>
          <p:cNvCxnSpPr>
            <a:cxnSpLocks/>
            <a:stCxn id="17" idx="1"/>
          </p:cNvCxnSpPr>
          <p:nvPr/>
        </p:nvCxnSpPr>
        <p:spPr>
          <a:xfrm>
            <a:off x="6879247" y="1712936"/>
            <a:ext cx="0" cy="22001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единительная линия 18">
            <a:extLst>
              <a:ext uri="{FF2B5EF4-FFF2-40B4-BE49-F238E27FC236}">
                <a16:creationId xmlns:a16="http://schemas.microsoft.com/office/drawing/2014/main" id="{6E38E6BC-06C7-4926-B4EE-3E661FB55D03}"/>
              </a:ext>
            </a:extLst>
          </p:cNvPr>
          <p:cNvCxnSpPr>
            <a:cxnSpLocks/>
          </p:cNvCxnSpPr>
          <p:nvPr/>
        </p:nvCxnSpPr>
        <p:spPr>
          <a:xfrm flipH="1">
            <a:off x="4990968" y="3920768"/>
            <a:ext cx="188579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4BACB42-BAAC-4434-8FD4-B0F6357DF483}"/>
              </a:ext>
            </a:extLst>
          </p:cNvPr>
          <p:cNvSpPr txBox="1"/>
          <p:nvPr/>
        </p:nvSpPr>
        <p:spPr>
          <a:xfrm>
            <a:off x="4509540" y="3551436"/>
            <a:ext cx="231250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ru-RU" sz="1000" dirty="0">
                <a:solidFill>
                  <a:srgbClr val="000000"/>
                </a:solidFill>
                <a:latin typeface="Nunito Sans" pitchFamily="2" charset="-52"/>
              </a:rPr>
              <a:t>Регистрирует </a:t>
            </a:r>
            <a:r>
              <a:rPr lang="ru-RU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интерпретаторы различных бинарных форматов</a:t>
            </a:r>
            <a:r>
              <a:rPr lang="ru-RU" sz="1000" dirty="0">
                <a:solidFill>
                  <a:srgbClr val="000000"/>
                </a:solidFill>
                <a:latin typeface="Nunito Sans" pitchFamily="2" charset="-52"/>
              </a:rPr>
              <a:t>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39B55C0-C8E2-481C-8E70-39F97496CCC5}"/>
              </a:ext>
            </a:extLst>
          </p:cNvPr>
          <p:cNvSpPr txBox="1"/>
          <p:nvPr/>
        </p:nvSpPr>
        <p:spPr>
          <a:xfrm>
            <a:off x="3194187" y="4030600"/>
            <a:ext cx="480940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ru-RU" sz="1000" dirty="0">
                <a:solidFill>
                  <a:srgbClr val="000000"/>
                </a:solidFill>
                <a:latin typeface="Nunito Sans" pitchFamily="2" charset="-52"/>
              </a:rPr>
              <a:t>Микропрограмма, работающая с более высоким уровнем привилегий, которая инициализирует аппаратное обеспечение и позволяет более низким уровням привилегий вызывать ее для выполнения таких действий, как отключение и выключение устройства или управление ядрами ЦП.</a:t>
            </a:r>
          </a:p>
        </p:txBody>
      </p:sp>
      <p:sp>
        <p:nvSpPr>
          <p:cNvPr id="22" name="Левая фигурная скобка 21">
            <a:extLst>
              <a:ext uri="{FF2B5EF4-FFF2-40B4-BE49-F238E27FC236}">
                <a16:creationId xmlns:a16="http://schemas.microsoft.com/office/drawing/2014/main" id="{A19161F3-0A3B-469B-9695-F55FA9D557AF}"/>
              </a:ext>
            </a:extLst>
          </p:cNvPr>
          <p:cNvSpPr/>
          <p:nvPr/>
        </p:nvSpPr>
        <p:spPr>
          <a:xfrm rot="16200000">
            <a:off x="7952845" y="1438561"/>
            <a:ext cx="101494" cy="48136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3" name="Прямая соединительная линия 22">
            <a:extLst>
              <a:ext uri="{FF2B5EF4-FFF2-40B4-BE49-F238E27FC236}">
                <a16:creationId xmlns:a16="http://schemas.microsoft.com/office/drawing/2014/main" id="{906ABD08-939A-4FE1-B09F-F084854FCD61}"/>
              </a:ext>
            </a:extLst>
          </p:cNvPr>
          <p:cNvCxnSpPr>
            <a:cxnSpLocks/>
            <a:stCxn id="22" idx="1"/>
          </p:cNvCxnSpPr>
          <p:nvPr/>
        </p:nvCxnSpPr>
        <p:spPr>
          <a:xfrm>
            <a:off x="8003593" y="1729990"/>
            <a:ext cx="0" cy="29437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единительная линия 23">
            <a:extLst>
              <a:ext uri="{FF2B5EF4-FFF2-40B4-BE49-F238E27FC236}">
                <a16:creationId xmlns:a16="http://schemas.microsoft.com/office/drawing/2014/main" id="{1E12A1FD-9B81-4FFB-AE63-D14038029CE5}"/>
              </a:ext>
            </a:extLst>
          </p:cNvPr>
          <p:cNvCxnSpPr>
            <a:cxnSpLocks/>
          </p:cNvCxnSpPr>
          <p:nvPr/>
        </p:nvCxnSpPr>
        <p:spPr>
          <a:xfrm flipH="1">
            <a:off x="3979127" y="4673745"/>
            <a:ext cx="40244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1926CD95-142E-4424-9053-971154D0C316}"/>
              </a:ext>
            </a:extLst>
          </p:cNvPr>
          <p:cNvSpPr txBox="1"/>
          <p:nvPr/>
        </p:nvSpPr>
        <p:spPr>
          <a:xfrm>
            <a:off x="5099719" y="4799089"/>
            <a:ext cx="388498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ru-RU" sz="1000" dirty="0">
                <a:solidFill>
                  <a:srgbClr val="000000"/>
                </a:solidFill>
                <a:latin typeface="Nunito Sans" pitchFamily="2" charset="-52"/>
              </a:rPr>
              <a:t>Кроссплатформенный загрузчик для встраиваемых систем, используемый для простого переноса и отладки ПО и работает на многих архитектурах, включая ARM</a:t>
            </a:r>
            <a:r>
              <a:rPr lang="en-US" sz="1000" dirty="0">
                <a:solidFill>
                  <a:srgbClr val="000000"/>
                </a:solidFill>
                <a:latin typeface="Nunito Sans" pitchFamily="2" charset="-52"/>
              </a:rPr>
              <a:t> </a:t>
            </a:r>
            <a:r>
              <a:rPr lang="ru-RU" sz="1000" dirty="0">
                <a:solidFill>
                  <a:srgbClr val="000000"/>
                </a:solidFill>
                <a:latin typeface="Nunito Sans" pitchFamily="2" charset="-52"/>
              </a:rPr>
              <a:t>и </a:t>
            </a:r>
            <a:r>
              <a:rPr lang="en-US" sz="1000" dirty="0">
                <a:solidFill>
                  <a:srgbClr val="000000"/>
                </a:solidFill>
                <a:latin typeface="Nunito Sans" pitchFamily="2" charset="-52"/>
              </a:rPr>
              <a:t>RISC</a:t>
            </a:r>
            <a:r>
              <a:rPr lang="ru-RU" sz="1000" dirty="0">
                <a:solidFill>
                  <a:srgbClr val="000000"/>
                </a:solidFill>
                <a:latin typeface="Nunito Sans" pitchFamily="2" charset="-52"/>
              </a:rPr>
              <a:t>.</a:t>
            </a:r>
          </a:p>
        </p:txBody>
      </p:sp>
      <p:sp>
        <p:nvSpPr>
          <p:cNvPr id="26" name="Левая фигурная скобка 25">
            <a:extLst>
              <a:ext uri="{FF2B5EF4-FFF2-40B4-BE49-F238E27FC236}">
                <a16:creationId xmlns:a16="http://schemas.microsoft.com/office/drawing/2014/main" id="{57E4BE45-9B62-4ACD-B930-FFA638B5AFB3}"/>
              </a:ext>
            </a:extLst>
          </p:cNvPr>
          <p:cNvSpPr/>
          <p:nvPr/>
        </p:nvSpPr>
        <p:spPr>
          <a:xfrm rot="16200000">
            <a:off x="8925663" y="1147474"/>
            <a:ext cx="144300" cy="1106341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7" name="Прямая соединительная линия 26">
            <a:extLst>
              <a:ext uri="{FF2B5EF4-FFF2-40B4-BE49-F238E27FC236}">
                <a16:creationId xmlns:a16="http://schemas.microsoft.com/office/drawing/2014/main" id="{AC045C8F-ED71-4CED-91CD-EA148DF2E429}"/>
              </a:ext>
            </a:extLst>
          </p:cNvPr>
          <p:cNvCxnSpPr>
            <a:cxnSpLocks/>
            <a:stCxn id="26" idx="1"/>
          </p:cNvCxnSpPr>
          <p:nvPr/>
        </p:nvCxnSpPr>
        <p:spPr>
          <a:xfrm>
            <a:off x="8997814" y="1772795"/>
            <a:ext cx="1" cy="35647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единительная линия 27">
            <a:extLst>
              <a:ext uri="{FF2B5EF4-FFF2-40B4-BE49-F238E27FC236}">
                <a16:creationId xmlns:a16="http://schemas.microsoft.com/office/drawing/2014/main" id="{F69AECC6-1F80-4B12-96EB-6A52FC659D5F}"/>
              </a:ext>
            </a:extLst>
          </p:cNvPr>
          <p:cNvCxnSpPr>
            <a:cxnSpLocks/>
          </p:cNvCxnSpPr>
          <p:nvPr/>
        </p:nvCxnSpPr>
        <p:spPr>
          <a:xfrm flipH="1">
            <a:off x="6114547" y="5334151"/>
            <a:ext cx="288326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Система виртуализации QEMU">
            <a:extLst>
              <a:ext uri="{FF2B5EF4-FFF2-40B4-BE49-F238E27FC236}">
                <a16:creationId xmlns:a16="http://schemas.microsoft.com/office/drawing/2014/main" id="{6B241AA5-BF59-4DD9-8A20-C724BA3906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7348" y="1274893"/>
            <a:ext cx="876085" cy="876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7200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  <p:bldP spid="13" grpId="0" animBg="1"/>
      <p:bldP spid="16" grpId="0"/>
      <p:bldP spid="17" grpId="0" animBg="1"/>
      <p:bldP spid="20" grpId="0"/>
      <p:bldP spid="21" grpId="0"/>
      <p:bldP spid="22" grpId="0" animBg="1"/>
      <p:bldP spid="25" grpId="0"/>
      <p:bldP spid="26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Номер слайда 5">
            <a:extLst>
              <a:ext uri="{FF2B5EF4-FFF2-40B4-BE49-F238E27FC236}">
                <a16:creationId xmlns:a16="http://schemas.microsoft.com/office/drawing/2014/main" id="{246FE44D-8ACA-4BFD-ADB0-B05A93FDA3CF}"/>
              </a:ext>
            </a:extLst>
          </p:cNvPr>
          <p:cNvSpPr txBox="1">
            <a:spLocks/>
          </p:cNvSpPr>
          <p:nvPr/>
        </p:nvSpPr>
        <p:spPr>
          <a:xfrm>
            <a:off x="10883900" y="6610350"/>
            <a:ext cx="682625" cy="247650"/>
          </a:xfrm>
          <a:prstGeom prst="rect">
            <a:avLst/>
          </a:prstGeom>
          <a:solidFill>
            <a:srgbClr val="F3F1F9">
              <a:alpha val="89804"/>
            </a:srgbClr>
          </a:solidFill>
        </p:spPr>
        <p:txBody>
          <a:bodyPr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8CD8CDE7-E2C6-4DFC-9859-BA19C2EE985E}" type="slidenum">
              <a:rPr lang="ru-RU" sz="1000" smtClean="0">
                <a:latin typeface="Nunito Sans" pitchFamily="2" charset="77"/>
              </a:rPr>
              <a:pPr algn="ctr"/>
              <a:t>33</a:t>
            </a:fld>
            <a:endParaRPr lang="ru-RU" sz="1000" dirty="0">
              <a:latin typeface="Nunito Sans" pitchFamily="2" charset="77"/>
            </a:endParaRPr>
          </a:p>
        </p:txBody>
      </p:sp>
      <p:cxnSp>
        <p:nvCxnSpPr>
          <p:cNvPr id="119" name="Straight Connector 81">
            <a:extLst>
              <a:ext uri="{FF2B5EF4-FFF2-40B4-BE49-F238E27FC236}">
                <a16:creationId xmlns:a16="http://schemas.microsoft.com/office/drawing/2014/main" id="{FB4331D3-6E92-F510-9CBB-B5AEA25C2B23}"/>
              </a:ext>
            </a:extLst>
          </p:cNvPr>
          <p:cNvCxnSpPr>
            <a:cxnSpLocks/>
          </p:cNvCxnSpPr>
          <p:nvPr/>
        </p:nvCxnSpPr>
        <p:spPr>
          <a:xfrm>
            <a:off x="608094" y="6381750"/>
            <a:ext cx="10960019" cy="0"/>
          </a:xfrm>
          <a:prstGeom prst="line">
            <a:avLst/>
          </a:prstGeom>
          <a:ln w="12700" cap="rnd">
            <a:solidFill>
              <a:srgbClr val="283272"/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CF0C995-B686-F7E0-851C-CFE0BB33E31D}"/>
              </a:ext>
            </a:extLst>
          </p:cNvPr>
          <p:cNvSpPr txBox="1"/>
          <p:nvPr/>
        </p:nvSpPr>
        <p:spPr>
          <a:xfrm>
            <a:off x="537071" y="396484"/>
            <a:ext cx="936055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R="0" lvl="0" indent="0" defTabSz="91417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u="none" strike="noStrike" cap="none" spc="0" normalizeH="0" baseline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 Light" pitchFamily="2" charset="77"/>
              </a:defRPr>
            </a:lvl1pPr>
          </a:lstStyle>
          <a:p>
            <a:r>
              <a:rPr lang="ru-RU" sz="1100" dirty="0">
                <a:solidFill>
                  <a:srgbClr val="283272"/>
                </a:solidFill>
                <a:latin typeface="Nunito Sans Light" pitchFamily="2" charset="77"/>
              </a:rPr>
              <a:t>Основы программирования на языке Assembler под архитектуру RISC-V</a:t>
            </a:r>
            <a:endParaRPr lang="ru-RU" sz="11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F45C107-0974-9033-38A0-AE7F67E9B8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9729276" y="484607"/>
            <a:ext cx="1837249" cy="50106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42CEA1D-09FC-848D-6E67-3B919F678E69}"/>
              </a:ext>
            </a:extLst>
          </p:cNvPr>
          <p:cNvSpPr txBox="1"/>
          <p:nvPr/>
        </p:nvSpPr>
        <p:spPr>
          <a:xfrm>
            <a:off x="548065" y="605732"/>
            <a:ext cx="66625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ru-RU"/>
            </a:defPPr>
            <a:lvl1pPr marR="0" lvl="0" indent="0" defTabSz="91417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u="none" strike="noStrike" cap="none" spc="0" normalizeH="0" baseline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" pitchFamily="2" charset="77"/>
              </a:defRPr>
            </a:lvl1pPr>
          </a:lstStyle>
          <a:p>
            <a:pPr marL="0" marR="0" lvl="0" indent="0" algn="l" defTabSz="9141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1" u="none" strike="noStrike" kern="1200" cap="none" spc="0" normalizeH="0" baseline="0" noProof="0" dirty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" pitchFamily="2" charset="77"/>
              </a:rPr>
              <a:t>Инструменты разработчика: </a:t>
            </a:r>
            <a:r>
              <a:rPr kumimoji="0" lang="ru-RU" sz="2000" b="1" u="none" strike="noStrike" kern="1200" cap="none" spc="0" normalizeH="0" baseline="0" noProof="0" dirty="0" err="1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" pitchFamily="2" charset="77"/>
              </a:rPr>
              <a:t>кросскомпилятор</a:t>
            </a:r>
            <a:r>
              <a:rPr kumimoji="0" lang="ru-RU" sz="2000" b="1" u="none" strike="noStrike" kern="1200" cap="none" spc="0" normalizeH="0" baseline="0" noProof="0" dirty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" pitchFamily="2" charset="77"/>
              </a:rPr>
              <a:t> и отладчик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6F53F23-8291-48F4-A567-AF78CD059382}"/>
              </a:ext>
            </a:extLst>
          </p:cNvPr>
          <p:cNvSpPr txBox="1"/>
          <p:nvPr/>
        </p:nvSpPr>
        <p:spPr>
          <a:xfrm>
            <a:off x="681135" y="1268963"/>
            <a:ext cx="43588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rgbClr val="0070C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sudo</a:t>
            </a:r>
            <a:r>
              <a:rPr lang="en-US" sz="1400" dirty="0">
                <a:solidFill>
                  <a:srgbClr val="0070C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apt-get install gcc-riscv64-linux-gnu</a:t>
            </a:r>
          </a:p>
        </p:txBody>
      </p:sp>
      <p:pic>
        <p:nvPicPr>
          <p:cNvPr id="31" name="Picture 2" descr="GNU Compiler Collection — Википедия">
            <a:extLst>
              <a:ext uri="{FF2B5EF4-FFF2-40B4-BE49-F238E27FC236}">
                <a16:creationId xmlns:a16="http://schemas.microsoft.com/office/drawing/2014/main" id="{44087318-03AA-4F4E-A65A-661A19FF48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4468" y="1274899"/>
            <a:ext cx="742436" cy="876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93DE912D-C35B-4807-AAB3-A0733705CBC0}"/>
              </a:ext>
            </a:extLst>
          </p:cNvPr>
          <p:cNvSpPr txBox="1"/>
          <p:nvPr/>
        </p:nvSpPr>
        <p:spPr>
          <a:xfrm>
            <a:off x="681135" y="1843201"/>
            <a:ext cx="31662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rgbClr val="0070C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sudo</a:t>
            </a:r>
            <a:r>
              <a:rPr lang="en-US" sz="1400" dirty="0">
                <a:solidFill>
                  <a:srgbClr val="0070C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apt install </a:t>
            </a:r>
            <a:r>
              <a:rPr lang="en-US" sz="1400" dirty="0" err="1">
                <a:solidFill>
                  <a:srgbClr val="0070C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gdb-multiarch</a:t>
            </a:r>
            <a:endParaRPr lang="en-US" sz="1400" dirty="0">
              <a:solidFill>
                <a:srgbClr val="0070C0"/>
              </a:solidFill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93038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Номер слайда 5">
            <a:extLst>
              <a:ext uri="{FF2B5EF4-FFF2-40B4-BE49-F238E27FC236}">
                <a16:creationId xmlns:a16="http://schemas.microsoft.com/office/drawing/2014/main" id="{246FE44D-8ACA-4BFD-ADB0-B05A93FDA3CF}"/>
              </a:ext>
            </a:extLst>
          </p:cNvPr>
          <p:cNvSpPr txBox="1">
            <a:spLocks/>
          </p:cNvSpPr>
          <p:nvPr/>
        </p:nvSpPr>
        <p:spPr>
          <a:xfrm>
            <a:off x="10883900" y="6610350"/>
            <a:ext cx="682625" cy="247650"/>
          </a:xfrm>
          <a:prstGeom prst="rect">
            <a:avLst/>
          </a:prstGeom>
          <a:solidFill>
            <a:srgbClr val="F3F1F9">
              <a:alpha val="89804"/>
            </a:srgbClr>
          </a:solidFill>
        </p:spPr>
        <p:txBody>
          <a:bodyPr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8CD8CDE7-E2C6-4DFC-9859-BA19C2EE985E}" type="slidenum">
              <a:rPr lang="ru-RU" sz="1000" smtClean="0">
                <a:latin typeface="Nunito Sans" pitchFamily="2" charset="77"/>
              </a:rPr>
              <a:pPr algn="ctr"/>
              <a:t>34</a:t>
            </a:fld>
            <a:endParaRPr lang="ru-RU" sz="1000" dirty="0">
              <a:latin typeface="Nunito Sans" pitchFamily="2" charset="77"/>
            </a:endParaRPr>
          </a:p>
        </p:txBody>
      </p:sp>
      <p:cxnSp>
        <p:nvCxnSpPr>
          <p:cNvPr id="119" name="Straight Connector 81">
            <a:extLst>
              <a:ext uri="{FF2B5EF4-FFF2-40B4-BE49-F238E27FC236}">
                <a16:creationId xmlns:a16="http://schemas.microsoft.com/office/drawing/2014/main" id="{FB4331D3-6E92-F510-9CBB-B5AEA25C2B23}"/>
              </a:ext>
            </a:extLst>
          </p:cNvPr>
          <p:cNvCxnSpPr>
            <a:cxnSpLocks/>
          </p:cNvCxnSpPr>
          <p:nvPr/>
        </p:nvCxnSpPr>
        <p:spPr>
          <a:xfrm>
            <a:off x="608094" y="6381750"/>
            <a:ext cx="10960019" cy="0"/>
          </a:xfrm>
          <a:prstGeom prst="line">
            <a:avLst/>
          </a:prstGeom>
          <a:ln w="12700" cap="rnd">
            <a:solidFill>
              <a:srgbClr val="283272"/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CF0C995-B686-F7E0-851C-CFE0BB33E31D}"/>
              </a:ext>
            </a:extLst>
          </p:cNvPr>
          <p:cNvSpPr txBox="1"/>
          <p:nvPr/>
        </p:nvSpPr>
        <p:spPr>
          <a:xfrm>
            <a:off x="537071" y="396484"/>
            <a:ext cx="936055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R="0" lvl="0" indent="0" defTabSz="91417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u="none" strike="noStrike" cap="none" spc="0" normalizeH="0" baseline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 Light" pitchFamily="2" charset="77"/>
              </a:defRPr>
            </a:lvl1pPr>
          </a:lstStyle>
          <a:p>
            <a:r>
              <a:rPr lang="ru-RU" sz="1100" dirty="0">
                <a:solidFill>
                  <a:srgbClr val="283272"/>
                </a:solidFill>
                <a:latin typeface="Nunito Sans Light" pitchFamily="2" charset="77"/>
              </a:rPr>
              <a:t>Основы программирования на языке Assembler под архитектуру RISC-V</a:t>
            </a:r>
            <a:endParaRPr lang="ru-RU" sz="11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F45C107-0974-9033-38A0-AE7F67E9B8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729276" y="484607"/>
            <a:ext cx="1837249" cy="50106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42CEA1D-09FC-848D-6E67-3B919F678E69}"/>
              </a:ext>
            </a:extLst>
          </p:cNvPr>
          <p:cNvSpPr txBox="1"/>
          <p:nvPr/>
        </p:nvSpPr>
        <p:spPr>
          <a:xfrm>
            <a:off x="548065" y="605732"/>
            <a:ext cx="78285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ru-RU"/>
            </a:defPPr>
            <a:lvl1pPr marR="0" lvl="0" indent="0" defTabSz="91417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u="none" strike="noStrike" cap="none" spc="0" normalizeH="0" baseline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" pitchFamily="2" charset="77"/>
              </a:defRPr>
            </a:lvl1pPr>
          </a:lstStyle>
          <a:p>
            <a:pPr marL="0" marR="0" lvl="0" indent="0" algn="l" defTabSz="9141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1" u="none" strike="noStrike" kern="1200" cap="none" spc="0" normalizeH="0" baseline="0" noProof="0" dirty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" pitchFamily="2" charset="77"/>
              </a:rPr>
              <a:t>Инструменты разработчика</a:t>
            </a:r>
            <a:r>
              <a:rPr kumimoji="0" lang="en-US" sz="2000" b="1" u="none" strike="noStrike" kern="1200" cap="none" spc="0" normalizeH="0" baseline="0" noProof="0" dirty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" pitchFamily="2" charset="77"/>
              </a:rPr>
              <a:t>: Microsoft Visual Studio Code </a:t>
            </a:r>
            <a:r>
              <a:rPr kumimoji="0" lang="ru-RU" sz="2000" b="1" u="none" strike="noStrike" kern="1200" cap="none" spc="0" normalizeH="0" baseline="0" noProof="0" dirty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" pitchFamily="2" charset="77"/>
              </a:rPr>
              <a:t>и </a:t>
            </a:r>
            <a:r>
              <a:rPr kumimoji="0" lang="en-US" sz="2000" b="1" u="none" strike="noStrike" kern="1200" cap="none" spc="0" normalizeH="0" baseline="0" noProof="0" dirty="0" err="1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" pitchFamily="2" charset="77"/>
              </a:rPr>
              <a:t>VSCodium</a:t>
            </a:r>
            <a:endParaRPr kumimoji="0" lang="ru-RU" sz="2000" b="1" u="none" strike="noStrike" kern="1200" cap="none" spc="0" normalizeH="0" baseline="0" noProof="0" dirty="0">
              <a:ln>
                <a:noFill/>
              </a:ln>
              <a:solidFill>
                <a:srgbClr val="283272"/>
              </a:solidFill>
              <a:effectLst/>
              <a:uLnTx/>
              <a:uFillTx/>
              <a:latin typeface="Nunito Sans" pitchFamily="2" charset="77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4AF227F-2705-47A9-B05A-5B494E1F6B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3900" y="1502597"/>
            <a:ext cx="1071996" cy="1257809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60EBE263-D0FE-4DAB-A468-E701089955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104" y="1502580"/>
            <a:ext cx="957211" cy="1213366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DCBE7BC-0A03-CBA2-C5A9-BEC45EDE18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95501" y="1094550"/>
            <a:ext cx="8074409" cy="5198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1198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Номер слайда 5">
            <a:extLst>
              <a:ext uri="{FF2B5EF4-FFF2-40B4-BE49-F238E27FC236}">
                <a16:creationId xmlns:a16="http://schemas.microsoft.com/office/drawing/2014/main" id="{246FE44D-8ACA-4BFD-ADB0-B05A93FDA3CF}"/>
              </a:ext>
            </a:extLst>
          </p:cNvPr>
          <p:cNvSpPr txBox="1">
            <a:spLocks/>
          </p:cNvSpPr>
          <p:nvPr/>
        </p:nvSpPr>
        <p:spPr>
          <a:xfrm>
            <a:off x="10883900" y="6610350"/>
            <a:ext cx="682625" cy="247650"/>
          </a:xfrm>
          <a:prstGeom prst="rect">
            <a:avLst/>
          </a:prstGeom>
          <a:solidFill>
            <a:srgbClr val="F3F1F9">
              <a:alpha val="89804"/>
            </a:srgbClr>
          </a:solidFill>
        </p:spPr>
        <p:txBody>
          <a:bodyPr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8CD8CDE7-E2C6-4DFC-9859-BA19C2EE985E}" type="slidenum">
              <a:rPr lang="ru-RU" sz="1000" smtClean="0">
                <a:latin typeface="Nunito Sans" pitchFamily="2" charset="77"/>
              </a:rPr>
              <a:pPr algn="ctr"/>
              <a:t>35</a:t>
            </a:fld>
            <a:endParaRPr lang="ru-RU" sz="1000" dirty="0">
              <a:latin typeface="Nunito Sans" pitchFamily="2" charset="77"/>
            </a:endParaRPr>
          </a:p>
        </p:txBody>
      </p:sp>
      <p:cxnSp>
        <p:nvCxnSpPr>
          <p:cNvPr id="119" name="Straight Connector 81">
            <a:extLst>
              <a:ext uri="{FF2B5EF4-FFF2-40B4-BE49-F238E27FC236}">
                <a16:creationId xmlns:a16="http://schemas.microsoft.com/office/drawing/2014/main" id="{FB4331D3-6E92-F510-9CBB-B5AEA25C2B23}"/>
              </a:ext>
            </a:extLst>
          </p:cNvPr>
          <p:cNvCxnSpPr>
            <a:cxnSpLocks/>
          </p:cNvCxnSpPr>
          <p:nvPr/>
        </p:nvCxnSpPr>
        <p:spPr>
          <a:xfrm>
            <a:off x="608094" y="6381750"/>
            <a:ext cx="10960019" cy="0"/>
          </a:xfrm>
          <a:prstGeom prst="line">
            <a:avLst/>
          </a:prstGeom>
          <a:ln w="12700" cap="rnd">
            <a:solidFill>
              <a:srgbClr val="283272"/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CF0C995-B686-F7E0-851C-CFE0BB33E31D}"/>
              </a:ext>
            </a:extLst>
          </p:cNvPr>
          <p:cNvSpPr txBox="1"/>
          <p:nvPr/>
        </p:nvSpPr>
        <p:spPr>
          <a:xfrm>
            <a:off x="537071" y="396484"/>
            <a:ext cx="936055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R="0" lvl="0" indent="0" defTabSz="91417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u="none" strike="noStrike" cap="none" spc="0" normalizeH="0" baseline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 Light" pitchFamily="2" charset="77"/>
              </a:defRPr>
            </a:lvl1pPr>
          </a:lstStyle>
          <a:p>
            <a:r>
              <a:rPr lang="ru-RU" sz="1100" dirty="0">
                <a:solidFill>
                  <a:srgbClr val="283272"/>
                </a:solidFill>
                <a:latin typeface="Nunito Sans Light" pitchFamily="2" charset="77"/>
              </a:rPr>
              <a:t>Основы программирования на языке Assembler под архитектуру RISC-V</a:t>
            </a:r>
            <a:endParaRPr lang="ru-RU" sz="11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F45C107-0974-9033-38A0-AE7F67E9B8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9729276" y="484607"/>
            <a:ext cx="1837249" cy="50106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42CEA1D-09FC-848D-6E67-3B919F678E69}"/>
              </a:ext>
            </a:extLst>
          </p:cNvPr>
          <p:cNvSpPr txBox="1"/>
          <p:nvPr/>
        </p:nvSpPr>
        <p:spPr>
          <a:xfrm>
            <a:off x="548065" y="605732"/>
            <a:ext cx="39977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ru-RU"/>
            </a:defPPr>
            <a:lvl1pPr marR="0" lvl="0" indent="0" defTabSz="91417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u="none" strike="noStrike" cap="none" spc="0" normalizeH="0" baseline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" pitchFamily="2" charset="77"/>
              </a:defRPr>
            </a:lvl1pPr>
          </a:lstStyle>
          <a:p>
            <a:pPr marL="0" marR="0" lvl="0" indent="0" algn="l" defTabSz="9141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1" u="none" strike="noStrike" kern="1200" cap="none" spc="0" normalizeH="0" baseline="0" noProof="0" dirty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" pitchFamily="2" charset="77"/>
              </a:rPr>
              <a:t>Инструменты разработчика</a:t>
            </a:r>
            <a:r>
              <a:rPr kumimoji="0" lang="en-US" sz="2000" b="1" u="none" strike="noStrike" kern="1200" cap="none" spc="0" normalizeH="0" baseline="0" noProof="0" dirty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" pitchFamily="2" charset="77"/>
              </a:rPr>
              <a:t>: </a:t>
            </a:r>
            <a:r>
              <a:rPr kumimoji="0" lang="en-US" sz="2000" b="1" u="none" strike="noStrike" kern="1200" cap="none" spc="0" normalizeH="0" baseline="0" noProof="0" dirty="0" err="1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" pitchFamily="2" charset="77"/>
              </a:rPr>
              <a:t>ripes</a:t>
            </a:r>
            <a:endParaRPr kumimoji="0" lang="ru-RU" sz="2000" b="1" u="none" strike="noStrike" kern="1200" cap="none" spc="0" normalizeH="0" baseline="0" noProof="0" dirty="0">
              <a:ln>
                <a:noFill/>
              </a:ln>
              <a:solidFill>
                <a:srgbClr val="283272"/>
              </a:solidFill>
              <a:effectLst/>
              <a:uLnTx/>
              <a:uFillTx/>
              <a:latin typeface="Nunito Sans" pitchFamily="2" charset="77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05AA69E-EF87-4F5C-94C7-CD102B1EF2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56255" y="1108270"/>
            <a:ext cx="9484858" cy="4945900"/>
          </a:xfrm>
          <a:prstGeom prst="rect">
            <a:avLst/>
          </a:prstGeom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DD520A07-8BF3-44FC-B9A3-787FE03B3EAB}"/>
              </a:ext>
            </a:extLst>
          </p:cNvPr>
          <p:cNvSpPr/>
          <p:nvPr/>
        </p:nvSpPr>
        <p:spPr>
          <a:xfrm>
            <a:off x="608094" y="6135529"/>
            <a:ext cx="21900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/>
              <a:t>*https://github.com/mortbopet/Ripes</a:t>
            </a:r>
            <a:endParaRPr lang="ru-RU" sz="1000" dirty="0"/>
          </a:p>
        </p:txBody>
      </p:sp>
    </p:spTree>
    <p:extLst>
      <p:ext uri="{BB962C8B-B14F-4D97-AF65-F5344CB8AC3E}">
        <p14:creationId xmlns:p14="http://schemas.microsoft.com/office/powerpoint/2010/main" val="15104744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Номер слайда 5">
            <a:extLst>
              <a:ext uri="{FF2B5EF4-FFF2-40B4-BE49-F238E27FC236}">
                <a16:creationId xmlns:a16="http://schemas.microsoft.com/office/drawing/2014/main" id="{246FE44D-8ACA-4BFD-ADB0-B05A93FDA3CF}"/>
              </a:ext>
            </a:extLst>
          </p:cNvPr>
          <p:cNvSpPr txBox="1">
            <a:spLocks/>
          </p:cNvSpPr>
          <p:nvPr/>
        </p:nvSpPr>
        <p:spPr>
          <a:xfrm>
            <a:off x="10883900" y="6610350"/>
            <a:ext cx="682625" cy="247650"/>
          </a:xfrm>
          <a:prstGeom prst="rect">
            <a:avLst/>
          </a:prstGeom>
          <a:solidFill>
            <a:srgbClr val="F3F1F9">
              <a:alpha val="89804"/>
            </a:srgbClr>
          </a:solidFill>
        </p:spPr>
        <p:txBody>
          <a:bodyPr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8CD8CDE7-E2C6-4DFC-9859-BA19C2EE985E}" type="slidenum">
              <a:rPr lang="ru-RU" sz="1000" smtClean="0">
                <a:latin typeface="Nunito Sans" pitchFamily="2" charset="77"/>
              </a:rPr>
              <a:pPr algn="ctr"/>
              <a:t>36</a:t>
            </a:fld>
            <a:endParaRPr lang="ru-RU" sz="1000" dirty="0">
              <a:latin typeface="Nunito Sans" pitchFamily="2" charset="77"/>
            </a:endParaRPr>
          </a:p>
        </p:txBody>
      </p:sp>
      <p:cxnSp>
        <p:nvCxnSpPr>
          <p:cNvPr id="119" name="Straight Connector 81">
            <a:extLst>
              <a:ext uri="{FF2B5EF4-FFF2-40B4-BE49-F238E27FC236}">
                <a16:creationId xmlns:a16="http://schemas.microsoft.com/office/drawing/2014/main" id="{FB4331D3-6E92-F510-9CBB-B5AEA25C2B23}"/>
              </a:ext>
            </a:extLst>
          </p:cNvPr>
          <p:cNvCxnSpPr>
            <a:cxnSpLocks/>
          </p:cNvCxnSpPr>
          <p:nvPr/>
        </p:nvCxnSpPr>
        <p:spPr>
          <a:xfrm>
            <a:off x="608094" y="6381750"/>
            <a:ext cx="10960019" cy="0"/>
          </a:xfrm>
          <a:prstGeom prst="line">
            <a:avLst/>
          </a:prstGeom>
          <a:ln w="12700" cap="rnd">
            <a:solidFill>
              <a:srgbClr val="283272"/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CF0C995-B686-F7E0-851C-CFE0BB33E31D}"/>
              </a:ext>
            </a:extLst>
          </p:cNvPr>
          <p:cNvSpPr txBox="1"/>
          <p:nvPr/>
        </p:nvSpPr>
        <p:spPr>
          <a:xfrm>
            <a:off x="537071" y="396484"/>
            <a:ext cx="936055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R="0" lvl="0" indent="0" defTabSz="91417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u="none" strike="noStrike" cap="none" spc="0" normalizeH="0" baseline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 Light" pitchFamily="2" charset="77"/>
              </a:defRPr>
            </a:lvl1pPr>
          </a:lstStyle>
          <a:p>
            <a:r>
              <a:rPr lang="ru-RU" sz="1100" dirty="0">
                <a:solidFill>
                  <a:srgbClr val="283272"/>
                </a:solidFill>
                <a:latin typeface="Nunito Sans Light" pitchFamily="2" charset="77"/>
              </a:rPr>
              <a:t>Основы программирования на языке Assembler под архитектуру RISC-V</a:t>
            </a:r>
            <a:endParaRPr lang="ru-RU" sz="11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F45C107-0974-9033-38A0-AE7F67E9B8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9729276" y="484607"/>
            <a:ext cx="1837249" cy="50106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42CEA1D-09FC-848D-6E67-3B919F678E69}"/>
              </a:ext>
            </a:extLst>
          </p:cNvPr>
          <p:cNvSpPr txBox="1"/>
          <p:nvPr/>
        </p:nvSpPr>
        <p:spPr>
          <a:xfrm>
            <a:off x="548065" y="605732"/>
            <a:ext cx="57224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ru-RU"/>
            </a:defPPr>
            <a:lvl1pPr marR="0" lvl="0" indent="0" defTabSz="91417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u="none" strike="noStrike" cap="none" spc="0" normalizeH="0" baseline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" pitchFamily="2" charset="77"/>
              </a:defRPr>
            </a:lvl1pPr>
          </a:lstStyle>
          <a:p>
            <a:pPr marL="0" marR="0" lvl="0" indent="0" algn="l" defTabSz="9141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1" u="none" strike="noStrike" kern="1200" cap="none" spc="0" normalizeH="0" baseline="0" noProof="0" dirty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" pitchFamily="2" charset="77"/>
              </a:rPr>
              <a:t>Инструменты разработчика</a:t>
            </a:r>
            <a:r>
              <a:rPr kumimoji="0" lang="en-US" sz="2000" b="1" u="none" strike="noStrike" kern="1200" cap="none" spc="0" normalizeH="0" baseline="0" noProof="0" dirty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" pitchFamily="2" charset="77"/>
              </a:rPr>
              <a:t>: </a:t>
            </a:r>
            <a:r>
              <a:rPr kumimoji="0" lang="en-US" sz="2000" b="1" u="none" strike="noStrike" kern="1200" cap="none" spc="0" normalizeH="0" baseline="0" noProof="0" dirty="0" err="1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" pitchFamily="2" charset="77"/>
              </a:rPr>
              <a:t>ripes</a:t>
            </a:r>
            <a:r>
              <a:rPr kumimoji="0" lang="en-US" sz="2000" b="1" u="none" strike="noStrike" kern="1200" cap="none" spc="0" normalizeH="0" baseline="0" noProof="0" dirty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" pitchFamily="2" charset="77"/>
              </a:rPr>
              <a:t> online simulator</a:t>
            </a:r>
            <a:endParaRPr kumimoji="0" lang="ru-RU" sz="2000" b="1" u="none" strike="noStrike" kern="1200" cap="none" spc="0" normalizeH="0" baseline="0" noProof="0" dirty="0">
              <a:ln>
                <a:noFill/>
              </a:ln>
              <a:solidFill>
                <a:srgbClr val="283272"/>
              </a:solidFill>
              <a:effectLst/>
              <a:uLnTx/>
              <a:uFillTx/>
              <a:latin typeface="Nunito Sans" pitchFamily="2" charset="77"/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720025A3-6761-4FBC-9D8A-EAE6F2CFA070}"/>
              </a:ext>
            </a:extLst>
          </p:cNvPr>
          <p:cNvSpPr/>
          <p:nvPr/>
        </p:nvSpPr>
        <p:spPr>
          <a:xfrm>
            <a:off x="608094" y="6127834"/>
            <a:ext cx="1200970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/>
              <a:t>*https://ripes.me/</a:t>
            </a:r>
            <a:endParaRPr lang="ru-RU" sz="1000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83673795-1E0B-4914-81E1-FF0981840B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7825" y="1165394"/>
            <a:ext cx="9360555" cy="4918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71222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8CB52CA-E088-CB07-9DA7-C333B7F846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2852" y="1134016"/>
            <a:ext cx="9446296" cy="5019135"/>
          </a:xfrm>
          <a:prstGeom prst="rect">
            <a:avLst/>
          </a:prstGeom>
        </p:spPr>
      </p:pic>
      <p:sp>
        <p:nvSpPr>
          <p:cNvPr id="30" name="Номер слайда 5">
            <a:extLst>
              <a:ext uri="{FF2B5EF4-FFF2-40B4-BE49-F238E27FC236}">
                <a16:creationId xmlns:a16="http://schemas.microsoft.com/office/drawing/2014/main" id="{246FE44D-8ACA-4BFD-ADB0-B05A93FDA3CF}"/>
              </a:ext>
            </a:extLst>
          </p:cNvPr>
          <p:cNvSpPr txBox="1">
            <a:spLocks/>
          </p:cNvSpPr>
          <p:nvPr/>
        </p:nvSpPr>
        <p:spPr>
          <a:xfrm>
            <a:off x="10883900" y="6610350"/>
            <a:ext cx="682625" cy="247650"/>
          </a:xfrm>
          <a:prstGeom prst="rect">
            <a:avLst/>
          </a:prstGeom>
          <a:solidFill>
            <a:srgbClr val="F3F1F9">
              <a:alpha val="89804"/>
            </a:srgbClr>
          </a:solidFill>
        </p:spPr>
        <p:txBody>
          <a:bodyPr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8CD8CDE7-E2C6-4DFC-9859-BA19C2EE985E}" type="slidenum">
              <a:rPr lang="ru-RU" sz="1000" smtClean="0">
                <a:latin typeface="Nunito Sans" pitchFamily="2" charset="77"/>
              </a:rPr>
              <a:pPr algn="ctr"/>
              <a:t>37</a:t>
            </a:fld>
            <a:endParaRPr lang="ru-RU" sz="1000" dirty="0">
              <a:latin typeface="Nunito Sans" pitchFamily="2" charset="77"/>
            </a:endParaRPr>
          </a:p>
        </p:txBody>
      </p:sp>
      <p:cxnSp>
        <p:nvCxnSpPr>
          <p:cNvPr id="119" name="Straight Connector 81">
            <a:extLst>
              <a:ext uri="{FF2B5EF4-FFF2-40B4-BE49-F238E27FC236}">
                <a16:creationId xmlns:a16="http://schemas.microsoft.com/office/drawing/2014/main" id="{FB4331D3-6E92-F510-9CBB-B5AEA25C2B23}"/>
              </a:ext>
            </a:extLst>
          </p:cNvPr>
          <p:cNvCxnSpPr>
            <a:cxnSpLocks/>
          </p:cNvCxnSpPr>
          <p:nvPr/>
        </p:nvCxnSpPr>
        <p:spPr>
          <a:xfrm>
            <a:off x="608094" y="6381750"/>
            <a:ext cx="10960019" cy="0"/>
          </a:xfrm>
          <a:prstGeom prst="line">
            <a:avLst/>
          </a:prstGeom>
          <a:ln w="12700" cap="rnd">
            <a:solidFill>
              <a:srgbClr val="283272"/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CF0C995-B686-F7E0-851C-CFE0BB33E31D}"/>
              </a:ext>
            </a:extLst>
          </p:cNvPr>
          <p:cNvSpPr txBox="1"/>
          <p:nvPr/>
        </p:nvSpPr>
        <p:spPr>
          <a:xfrm>
            <a:off x="537071" y="396484"/>
            <a:ext cx="936055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R="0" lvl="0" indent="0" defTabSz="91417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u="none" strike="noStrike" cap="none" spc="0" normalizeH="0" baseline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 Light" pitchFamily="2" charset="77"/>
              </a:defRPr>
            </a:lvl1pPr>
          </a:lstStyle>
          <a:p>
            <a:r>
              <a:rPr lang="ru-RU" sz="1100" dirty="0">
                <a:solidFill>
                  <a:srgbClr val="283272"/>
                </a:solidFill>
                <a:latin typeface="Nunito Sans Light" pitchFamily="2" charset="77"/>
              </a:rPr>
              <a:t>Основы программирования на языке Assembler под архитектуру RISC-V</a:t>
            </a:r>
            <a:endParaRPr lang="ru-RU" sz="11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F45C107-0974-9033-38A0-AE7F67E9B8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9729276" y="484607"/>
            <a:ext cx="1837249" cy="50106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42CEA1D-09FC-848D-6E67-3B919F678E69}"/>
              </a:ext>
            </a:extLst>
          </p:cNvPr>
          <p:cNvSpPr txBox="1"/>
          <p:nvPr/>
        </p:nvSpPr>
        <p:spPr>
          <a:xfrm>
            <a:off x="548065" y="605732"/>
            <a:ext cx="48093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ru-RU"/>
            </a:defPPr>
            <a:lvl1pPr marR="0" lvl="0" indent="0" defTabSz="91417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u="none" strike="noStrike" cap="none" spc="0" normalizeH="0" baseline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" pitchFamily="2" charset="77"/>
              </a:defRPr>
            </a:lvl1pPr>
          </a:lstStyle>
          <a:p>
            <a:pPr marL="0" marR="0" lvl="0" indent="0" algn="l" defTabSz="9141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1" u="none" strike="noStrike" kern="1200" cap="none" spc="0" normalizeH="0" baseline="0" noProof="0" dirty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" pitchFamily="2" charset="77"/>
              </a:rPr>
              <a:t>Инструменты разработчика</a:t>
            </a:r>
            <a:r>
              <a:rPr kumimoji="0" lang="en-US" sz="2000" b="1" u="none" strike="noStrike" kern="1200" cap="none" spc="0" normalizeH="0" baseline="0" noProof="0" dirty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" pitchFamily="2" charset="77"/>
              </a:rPr>
              <a:t>: </a:t>
            </a:r>
            <a:r>
              <a:rPr kumimoji="0" lang="en-US" sz="2000" b="1" u="none" strike="noStrike" kern="1200" cap="none" spc="0" normalizeH="0" baseline="0" noProof="0" dirty="0" err="1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" pitchFamily="2" charset="77"/>
              </a:rPr>
              <a:t>emulsiV</a:t>
            </a:r>
            <a:endParaRPr kumimoji="0" lang="ru-RU" sz="2000" b="1" u="none" strike="noStrike" kern="1200" cap="none" spc="0" normalizeH="0" baseline="0" noProof="0" dirty="0">
              <a:ln>
                <a:noFill/>
              </a:ln>
              <a:solidFill>
                <a:srgbClr val="283272"/>
              </a:solidFill>
              <a:effectLst/>
              <a:uLnTx/>
              <a:uFillTx/>
              <a:latin typeface="Nunito Sans" pitchFamily="2" charset="7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0588A1-852C-4AD2-52B4-9347D287F11C}"/>
              </a:ext>
            </a:extLst>
          </p:cNvPr>
          <p:cNvSpPr txBox="1"/>
          <p:nvPr/>
        </p:nvSpPr>
        <p:spPr>
          <a:xfrm>
            <a:off x="608094" y="6133695"/>
            <a:ext cx="609437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*https://eseo-tech.github.io/emulsiV/</a:t>
            </a:r>
          </a:p>
        </p:txBody>
      </p:sp>
    </p:spTree>
    <p:extLst>
      <p:ext uri="{BB962C8B-B14F-4D97-AF65-F5344CB8AC3E}">
        <p14:creationId xmlns:p14="http://schemas.microsoft.com/office/powerpoint/2010/main" val="345184311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Номер слайда 5">
            <a:extLst>
              <a:ext uri="{FF2B5EF4-FFF2-40B4-BE49-F238E27FC236}">
                <a16:creationId xmlns:a16="http://schemas.microsoft.com/office/drawing/2014/main" id="{246FE44D-8ACA-4BFD-ADB0-B05A93FDA3CF}"/>
              </a:ext>
            </a:extLst>
          </p:cNvPr>
          <p:cNvSpPr txBox="1">
            <a:spLocks/>
          </p:cNvSpPr>
          <p:nvPr/>
        </p:nvSpPr>
        <p:spPr>
          <a:xfrm>
            <a:off x="10883900" y="6610350"/>
            <a:ext cx="682625" cy="247650"/>
          </a:xfrm>
          <a:prstGeom prst="rect">
            <a:avLst/>
          </a:prstGeom>
          <a:solidFill>
            <a:srgbClr val="F3F1F9">
              <a:alpha val="89804"/>
            </a:srgbClr>
          </a:solidFill>
        </p:spPr>
        <p:txBody>
          <a:bodyPr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8CD8CDE7-E2C6-4DFC-9859-BA19C2EE985E}" type="slidenum">
              <a:rPr lang="ru-RU" sz="1000" smtClean="0">
                <a:latin typeface="Nunito Sans" pitchFamily="2" charset="77"/>
              </a:rPr>
              <a:pPr algn="ctr"/>
              <a:t>38</a:t>
            </a:fld>
            <a:endParaRPr lang="ru-RU" sz="1000" dirty="0">
              <a:latin typeface="Nunito Sans" pitchFamily="2" charset="77"/>
            </a:endParaRPr>
          </a:p>
        </p:txBody>
      </p:sp>
      <p:cxnSp>
        <p:nvCxnSpPr>
          <p:cNvPr id="119" name="Straight Connector 81">
            <a:extLst>
              <a:ext uri="{FF2B5EF4-FFF2-40B4-BE49-F238E27FC236}">
                <a16:creationId xmlns:a16="http://schemas.microsoft.com/office/drawing/2014/main" id="{FB4331D3-6E92-F510-9CBB-B5AEA25C2B23}"/>
              </a:ext>
            </a:extLst>
          </p:cNvPr>
          <p:cNvCxnSpPr>
            <a:cxnSpLocks/>
          </p:cNvCxnSpPr>
          <p:nvPr/>
        </p:nvCxnSpPr>
        <p:spPr>
          <a:xfrm>
            <a:off x="608094" y="6381750"/>
            <a:ext cx="10960019" cy="0"/>
          </a:xfrm>
          <a:prstGeom prst="line">
            <a:avLst/>
          </a:prstGeom>
          <a:ln w="12700" cap="rnd">
            <a:solidFill>
              <a:srgbClr val="283272"/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CF0C995-B686-F7E0-851C-CFE0BB33E31D}"/>
              </a:ext>
            </a:extLst>
          </p:cNvPr>
          <p:cNvSpPr txBox="1"/>
          <p:nvPr/>
        </p:nvSpPr>
        <p:spPr>
          <a:xfrm>
            <a:off x="537071" y="396484"/>
            <a:ext cx="936055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R="0" lvl="0" indent="0" defTabSz="91417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u="none" strike="noStrike" cap="none" spc="0" normalizeH="0" baseline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 Light" pitchFamily="2" charset="77"/>
              </a:defRPr>
            </a:lvl1pPr>
          </a:lstStyle>
          <a:p>
            <a:r>
              <a:rPr lang="ru-RU" sz="1100" dirty="0">
                <a:solidFill>
                  <a:srgbClr val="283272"/>
                </a:solidFill>
                <a:latin typeface="Nunito Sans Light" pitchFamily="2" charset="77"/>
              </a:rPr>
              <a:t>Основы программирования на языке Assembler под архитектуру RISC-V</a:t>
            </a:r>
            <a:endParaRPr lang="ru-RU" sz="11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F45C107-0974-9033-38A0-AE7F67E9B8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9729276" y="484607"/>
            <a:ext cx="1837249" cy="50106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42CEA1D-09FC-848D-6E67-3B919F678E69}"/>
              </a:ext>
            </a:extLst>
          </p:cNvPr>
          <p:cNvSpPr txBox="1"/>
          <p:nvPr/>
        </p:nvSpPr>
        <p:spPr>
          <a:xfrm>
            <a:off x="548065" y="605732"/>
            <a:ext cx="51667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ru-RU"/>
            </a:defPPr>
            <a:lvl1pPr marR="0" lvl="0" indent="0" defTabSz="91417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u="none" strike="noStrike" cap="none" spc="0" normalizeH="0" baseline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" pitchFamily="2" charset="77"/>
              </a:defRPr>
            </a:lvl1pPr>
          </a:lstStyle>
          <a:p>
            <a:pPr marL="0" marR="0" lvl="0" indent="0" algn="l" defTabSz="9141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1" u="none" strike="noStrike" kern="1200" cap="none" spc="0" normalizeH="0" baseline="0" noProof="0" dirty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" pitchFamily="2" charset="77"/>
              </a:rPr>
              <a:t>Инструменты разработчика</a:t>
            </a:r>
            <a:r>
              <a:rPr kumimoji="0" lang="en-US" sz="2000" b="1" u="none" strike="noStrike" kern="1200" cap="none" spc="0" normalizeH="0" baseline="0" noProof="0" dirty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" pitchFamily="2" charset="77"/>
              </a:rPr>
              <a:t>: </a:t>
            </a:r>
            <a:r>
              <a:rPr kumimoji="0" lang="en-US" sz="2000" b="1" u="none" strike="noStrike" kern="1200" cap="none" spc="0" normalizeH="0" baseline="0" noProof="0" dirty="0" err="1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" pitchFamily="2" charset="77"/>
              </a:rPr>
              <a:t>WebRISCV</a:t>
            </a:r>
            <a:endParaRPr kumimoji="0" lang="ru-RU" sz="2000" b="1" u="none" strike="noStrike" kern="1200" cap="none" spc="0" normalizeH="0" baseline="0" noProof="0" dirty="0">
              <a:ln>
                <a:noFill/>
              </a:ln>
              <a:solidFill>
                <a:srgbClr val="283272"/>
              </a:solidFill>
              <a:effectLst/>
              <a:uLnTx/>
              <a:uFillTx/>
              <a:latin typeface="Nunito Sans" pitchFamily="2" charset="7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3029B4-AA85-DE95-5FAD-BD19B37CF8CD}"/>
              </a:ext>
            </a:extLst>
          </p:cNvPr>
          <p:cNvSpPr txBox="1"/>
          <p:nvPr/>
        </p:nvSpPr>
        <p:spPr>
          <a:xfrm>
            <a:off x="537071" y="6135529"/>
            <a:ext cx="224504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*</a:t>
            </a:r>
            <a:r>
              <a:rPr lang="ru-RU" sz="1000" dirty="0"/>
              <a:t>https://webriscv.dii.unisi.it/index.php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7EB2DB6-32C5-907D-9403-5A12F371F0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121627"/>
            <a:ext cx="12192000" cy="5023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4479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Прямоугольник: скругленные углы 94">
            <a:extLst>
              <a:ext uri="{FF2B5EF4-FFF2-40B4-BE49-F238E27FC236}">
                <a16:creationId xmlns:a16="http://schemas.microsoft.com/office/drawing/2014/main" id="{FBCFE397-C88A-4801-9C8E-D520A75DFAEE}"/>
              </a:ext>
            </a:extLst>
          </p:cNvPr>
          <p:cNvSpPr/>
          <p:nvPr/>
        </p:nvSpPr>
        <p:spPr>
          <a:xfrm>
            <a:off x="3792310" y="4381385"/>
            <a:ext cx="2403475" cy="27305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5" name="Прямоугольник: скругленные углы 74">
            <a:extLst>
              <a:ext uri="{FF2B5EF4-FFF2-40B4-BE49-F238E27FC236}">
                <a16:creationId xmlns:a16="http://schemas.microsoft.com/office/drawing/2014/main" id="{3445AAB9-8A86-4CC1-AC9E-FE7350C5A349}"/>
              </a:ext>
            </a:extLst>
          </p:cNvPr>
          <p:cNvSpPr/>
          <p:nvPr/>
        </p:nvSpPr>
        <p:spPr>
          <a:xfrm>
            <a:off x="3792310" y="4052043"/>
            <a:ext cx="2403475" cy="27305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7" name="Прямоугольник: скругленные углы 66">
            <a:extLst>
              <a:ext uri="{FF2B5EF4-FFF2-40B4-BE49-F238E27FC236}">
                <a16:creationId xmlns:a16="http://schemas.microsoft.com/office/drawing/2014/main" id="{F37F0FD6-B668-4658-9696-0135ABB23A96}"/>
              </a:ext>
            </a:extLst>
          </p:cNvPr>
          <p:cNvSpPr/>
          <p:nvPr/>
        </p:nvSpPr>
        <p:spPr>
          <a:xfrm>
            <a:off x="3792310" y="3720640"/>
            <a:ext cx="2403475" cy="27305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3" name="Прямоугольник: скругленные углы 62">
            <a:extLst>
              <a:ext uri="{FF2B5EF4-FFF2-40B4-BE49-F238E27FC236}">
                <a16:creationId xmlns:a16="http://schemas.microsoft.com/office/drawing/2014/main" id="{CDEE2A18-8F7E-4ADF-A6CD-4E1939AADC30}"/>
              </a:ext>
            </a:extLst>
          </p:cNvPr>
          <p:cNvSpPr/>
          <p:nvPr/>
        </p:nvSpPr>
        <p:spPr>
          <a:xfrm>
            <a:off x="3792310" y="3388072"/>
            <a:ext cx="2403475" cy="27305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5" name="Прямоугольник: скругленные углы 34">
            <a:extLst>
              <a:ext uri="{FF2B5EF4-FFF2-40B4-BE49-F238E27FC236}">
                <a16:creationId xmlns:a16="http://schemas.microsoft.com/office/drawing/2014/main" id="{76977DFC-6CB4-4331-B8F7-77D9E824E19A}"/>
              </a:ext>
            </a:extLst>
          </p:cNvPr>
          <p:cNvSpPr/>
          <p:nvPr/>
        </p:nvSpPr>
        <p:spPr>
          <a:xfrm>
            <a:off x="3792310" y="3056419"/>
            <a:ext cx="2403475" cy="27305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Прямоугольник: скругленные углы 30">
            <a:extLst>
              <a:ext uri="{FF2B5EF4-FFF2-40B4-BE49-F238E27FC236}">
                <a16:creationId xmlns:a16="http://schemas.microsoft.com/office/drawing/2014/main" id="{A3D640FC-1065-4630-A11C-3BF73FA478EF}"/>
              </a:ext>
            </a:extLst>
          </p:cNvPr>
          <p:cNvSpPr/>
          <p:nvPr/>
        </p:nvSpPr>
        <p:spPr>
          <a:xfrm>
            <a:off x="3792310" y="2721022"/>
            <a:ext cx="2403475" cy="27305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Номер слайда 5">
            <a:extLst>
              <a:ext uri="{FF2B5EF4-FFF2-40B4-BE49-F238E27FC236}">
                <a16:creationId xmlns:a16="http://schemas.microsoft.com/office/drawing/2014/main" id="{246FE44D-8ACA-4BFD-ADB0-B05A93FDA3CF}"/>
              </a:ext>
            </a:extLst>
          </p:cNvPr>
          <p:cNvSpPr txBox="1">
            <a:spLocks/>
          </p:cNvSpPr>
          <p:nvPr/>
        </p:nvSpPr>
        <p:spPr>
          <a:xfrm>
            <a:off x="10883900" y="6610350"/>
            <a:ext cx="682625" cy="247650"/>
          </a:xfrm>
          <a:prstGeom prst="rect">
            <a:avLst/>
          </a:prstGeom>
          <a:solidFill>
            <a:srgbClr val="F3F1F9">
              <a:alpha val="89804"/>
            </a:srgbClr>
          </a:solidFill>
        </p:spPr>
        <p:txBody>
          <a:bodyPr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8CD8CDE7-E2C6-4DFC-9859-BA19C2EE985E}" type="slidenum">
              <a:rPr lang="ru-RU" sz="1000" smtClean="0">
                <a:latin typeface="Nunito Sans" pitchFamily="2" charset="77"/>
              </a:rPr>
              <a:pPr algn="ctr"/>
              <a:t>39</a:t>
            </a:fld>
            <a:endParaRPr lang="ru-RU" sz="1000" dirty="0">
              <a:latin typeface="Nunito Sans" pitchFamily="2" charset="77"/>
            </a:endParaRPr>
          </a:p>
        </p:txBody>
      </p:sp>
      <p:cxnSp>
        <p:nvCxnSpPr>
          <p:cNvPr id="119" name="Straight Connector 81">
            <a:extLst>
              <a:ext uri="{FF2B5EF4-FFF2-40B4-BE49-F238E27FC236}">
                <a16:creationId xmlns:a16="http://schemas.microsoft.com/office/drawing/2014/main" id="{FB4331D3-6E92-F510-9CBB-B5AEA25C2B23}"/>
              </a:ext>
            </a:extLst>
          </p:cNvPr>
          <p:cNvCxnSpPr>
            <a:cxnSpLocks/>
          </p:cNvCxnSpPr>
          <p:nvPr/>
        </p:nvCxnSpPr>
        <p:spPr>
          <a:xfrm>
            <a:off x="608094" y="6381750"/>
            <a:ext cx="10960019" cy="0"/>
          </a:xfrm>
          <a:prstGeom prst="line">
            <a:avLst/>
          </a:prstGeom>
          <a:ln w="12700" cap="rnd">
            <a:solidFill>
              <a:srgbClr val="283272"/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CF0C995-B686-F7E0-851C-CFE0BB33E31D}"/>
              </a:ext>
            </a:extLst>
          </p:cNvPr>
          <p:cNvSpPr txBox="1"/>
          <p:nvPr/>
        </p:nvSpPr>
        <p:spPr>
          <a:xfrm>
            <a:off x="537071" y="396484"/>
            <a:ext cx="936055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R="0" lvl="0" indent="0" defTabSz="91417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u="none" strike="noStrike" cap="none" spc="0" normalizeH="0" baseline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 Light" pitchFamily="2" charset="77"/>
              </a:defRPr>
            </a:lvl1pPr>
          </a:lstStyle>
          <a:p>
            <a:r>
              <a:rPr lang="ru-RU" sz="1100" dirty="0">
                <a:solidFill>
                  <a:srgbClr val="283272"/>
                </a:solidFill>
                <a:latin typeface="Nunito Sans Light" pitchFamily="2" charset="77"/>
              </a:rPr>
              <a:t>Основы программирования на языке Assembler под архитектуру RISC-V</a:t>
            </a:r>
            <a:endParaRPr lang="ru-RU" sz="11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F45C107-0974-9033-38A0-AE7F67E9B8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9729276" y="484607"/>
            <a:ext cx="1837249" cy="50106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42CEA1D-09FC-848D-6E67-3B919F678E69}"/>
              </a:ext>
            </a:extLst>
          </p:cNvPr>
          <p:cNvSpPr txBox="1"/>
          <p:nvPr/>
        </p:nvSpPr>
        <p:spPr>
          <a:xfrm>
            <a:off x="548065" y="605732"/>
            <a:ext cx="64331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ru-RU"/>
            </a:defPPr>
            <a:lvl1pPr marR="0" lvl="0" indent="0" defTabSz="91417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u="none" strike="noStrike" cap="none" spc="0" normalizeH="0" baseline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" pitchFamily="2" charset="77"/>
              </a:defRPr>
            </a:lvl1pPr>
          </a:lstStyle>
          <a:p>
            <a:pPr marL="0" marR="0" lvl="0" indent="0" algn="l" defTabSz="9141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1" u="none" strike="noStrike" kern="1200" cap="none" spc="0" normalizeH="0" baseline="0" noProof="0" dirty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" pitchFamily="2" charset="77"/>
              </a:rPr>
              <a:t>Первый пример: возврат значения из программы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834C58-0C3E-43B2-0B11-8EE3EB587560}"/>
              </a:ext>
            </a:extLst>
          </p:cNvPr>
          <p:cNvSpPr txBox="1"/>
          <p:nvPr/>
        </p:nvSpPr>
        <p:spPr>
          <a:xfrm>
            <a:off x="3758588" y="2641518"/>
            <a:ext cx="2366760" cy="199670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ru-RU"/>
            </a:defPPr>
            <a:lvl1pPr>
              <a:defRPr sz="1400">
                <a:solidFill>
                  <a:srgbClr val="0000FF"/>
                </a:solidFill>
                <a:latin typeface="Consolas" panose="020B0609020204030204" pitchFamily="49" charset="0"/>
              </a:defRPr>
            </a:lvl1pPr>
          </a:lstStyle>
          <a:p>
            <a:pPr>
              <a:lnSpc>
                <a:spcPct val="150000"/>
              </a:lnSpc>
            </a:pPr>
            <a:r>
              <a:rPr lang="en-US" dirty="0"/>
              <a:t>.text </a:t>
            </a:r>
            <a:endParaRPr lang="ru-RU" dirty="0"/>
          </a:p>
          <a:p>
            <a:pPr>
              <a:lnSpc>
                <a:spcPct val="150000"/>
              </a:lnSpc>
            </a:pPr>
            <a:r>
              <a:rPr lang="en-US" dirty="0"/>
              <a:t>.</a:t>
            </a:r>
            <a:r>
              <a:rPr lang="en-US" dirty="0" err="1"/>
              <a:t>globl</a:t>
            </a:r>
            <a:r>
              <a:rPr lang="en-US" dirty="0"/>
              <a:t> </a:t>
            </a:r>
            <a:r>
              <a:rPr lang="en-US" dirty="0">
                <a:solidFill>
                  <a:schemeClr val="tx1"/>
                </a:solidFill>
              </a:rPr>
              <a:t>_start</a:t>
            </a:r>
            <a:endParaRPr lang="ru-RU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</a:rPr>
              <a:t>_start:</a:t>
            </a:r>
            <a:endParaRPr lang="ru-RU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dirty="0"/>
              <a:t>      </a:t>
            </a:r>
            <a:r>
              <a:rPr lang="en-US" dirty="0" err="1"/>
              <a:t>addi</a:t>
            </a:r>
            <a:r>
              <a:rPr lang="en-US" dirty="0"/>
              <a:t> </a:t>
            </a:r>
            <a:r>
              <a:rPr lang="en-US" dirty="0">
                <a:solidFill>
                  <a:schemeClr val="tx1"/>
                </a:solidFill>
              </a:rPr>
              <a:t>x10, x0,  7</a:t>
            </a:r>
            <a:endParaRPr lang="ru-RU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dirty="0"/>
              <a:t>      </a:t>
            </a:r>
            <a:r>
              <a:rPr lang="en-US" dirty="0" err="1"/>
              <a:t>addi</a:t>
            </a:r>
            <a:r>
              <a:rPr lang="en-US" dirty="0"/>
              <a:t> </a:t>
            </a:r>
            <a:r>
              <a:rPr lang="en-US" dirty="0">
                <a:solidFill>
                  <a:schemeClr val="tx1"/>
                </a:solidFill>
              </a:rPr>
              <a:t>x</a:t>
            </a:r>
            <a:r>
              <a:rPr lang="ru-RU" dirty="0">
                <a:solidFill>
                  <a:schemeClr val="tx1"/>
                </a:solidFill>
              </a:rPr>
              <a:t>17, </a:t>
            </a:r>
            <a:r>
              <a:rPr lang="en-US" dirty="0">
                <a:solidFill>
                  <a:schemeClr val="tx1"/>
                </a:solidFill>
              </a:rPr>
              <a:t>x</a:t>
            </a:r>
            <a:r>
              <a:rPr lang="ru-RU" dirty="0">
                <a:solidFill>
                  <a:schemeClr val="tx1"/>
                </a:solidFill>
              </a:rPr>
              <a:t>0, 93</a:t>
            </a:r>
          </a:p>
          <a:p>
            <a:pPr>
              <a:lnSpc>
                <a:spcPct val="150000"/>
              </a:lnSpc>
            </a:pPr>
            <a:r>
              <a:rPr lang="ru-RU" dirty="0"/>
              <a:t>      </a:t>
            </a:r>
            <a:r>
              <a:rPr lang="en-US" dirty="0" err="1"/>
              <a:t>ecall</a:t>
            </a:r>
            <a:endParaRPr lang="ru-R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54071C-32E8-45E2-8249-31D27D75BFAA}"/>
              </a:ext>
            </a:extLst>
          </p:cNvPr>
          <p:cNvSpPr txBox="1"/>
          <p:nvPr/>
        </p:nvSpPr>
        <p:spPr>
          <a:xfrm>
            <a:off x="537071" y="1113162"/>
            <a:ext cx="69399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dirty="0">
                <a:latin typeface="Nunito Sans"/>
              </a:rPr>
              <a:t>Необходимо написать код на языке </a:t>
            </a:r>
            <a:r>
              <a:rPr lang="en-US" sz="1400" dirty="0"/>
              <a:t>Assembler</a:t>
            </a:r>
            <a:r>
              <a:rPr lang="ru-RU" sz="1400" dirty="0"/>
              <a:t> и сохранить его в файл с расширением </a:t>
            </a:r>
            <a:r>
              <a:rPr lang="en-US" sz="1400" dirty="0"/>
              <a:t>.s</a:t>
            </a:r>
            <a:endParaRPr lang="ru-RU" sz="1400" dirty="0">
              <a:latin typeface="Nunito San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4E5E88-9B20-469B-BC75-E2243F8C6905}"/>
              </a:ext>
            </a:extLst>
          </p:cNvPr>
          <p:cNvSpPr txBox="1"/>
          <p:nvPr/>
        </p:nvSpPr>
        <p:spPr>
          <a:xfrm>
            <a:off x="962158" y="1638780"/>
            <a:ext cx="22614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/>
              <a:t>Секция </a:t>
            </a:r>
            <a:r>
              <a:rPr lang="en-US" sz="1200" dirty="0">
                <a:latin typeface="Nunito Sans"/>
              </a:rPr>
              <a:t>.text </a:t>
            </a:r>
            <a:r>
              <a:rPr lang="ru-RU" sz="1200" dirty="0"/>
              <a:t>описывает область памяти, доступную только для чтения, в ней располагается программный код</a:t>
            </a:r>
          </a:p>
        </p:txBody>
      </p:sp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3389A24D-83DD-4BAF-B927-B97F776668AE}"/>
              </a:ext>
            </a:extLst>
          </p:cNvPr>
          <p:cNvCxnSpPr/>
          <p:nvPr/>
        </p:nvCxnSpPr>
        <p:spPr>
          <a:xfrm>
            <a:off x="962158" y="2469777"/>
            <a:ext cx="142567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76E81C3F-E0EC-46CD-8C29-57373AA7532A}"/>
              </a:ext>
            </a:extLst>
          </p:cNvPr>
          <p:cNvCxnSpPr/>
          <p:nvPr/>
        </p:nvCxnSpPr>
        <p:spPr>
          <a:xfrm flipV="1">
            <a:off x="2387834" y="2277877"/>
            <a:ext cx="0" cy="1919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единительная линия 17">
            <a:extLst>
              <a:ext uri="{FF2B5EF4-FFF2-40B4-BE49-F238E27FC236}">
                <a16:creationId xmlns:a16="http://schemas.microsoft.com/office/drawing/2014/main" id="{AE83D7D1-71C3-4457-8772-3EADDFBF118F}"/>
              </a:ext>
            </a:extLst>
          </p:cNvPr>
          <p:cNvCxnSpPr/>
          <p:nvPr/>
        </p:nvCxnSpPr>
        <p:spPr>
          <a:xfrm>
            <a:off x="2387834" y="2277877"/>
            <a:ext cx="58010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единительная линия 19">
            <a:extLst>
              <a:ext uri="{FF2B5EF4-FFF2-40B4-BE49-F238E27FC236}">
                <a16:creationId xmlns:a16="http://schemas.microsoft.com/office/drawing/2014/main" id="{D398E5CD-7321-4EB0-92B3-E101873FA98F}"/>
              </a:ext>
            </a:extLst>
          </p:cNvPr>
          <p:cNvCxnSpPr/>
          <p:nvPr/>
        </p:nvCxnSpPr>
        <p:spPr>
          <a:xfrm flipV="1">
            <a:off x="2967938" y="2054278"/>
            <a:ext cx="0" cy="2235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единительная линия 21">
            <a:extLst>
              <a:ext uri="{FF2B5EF4-FFF2-40B4-BE49-F238E27FC236}">
                <a16:creationId xmlns:a16="http://schemas.microsoft.com/office/drawing/2014/main" id="{6732A683-E0D7-4F00-B780-856899AADC75}"/>
              </a:ext>
            </a:extLst>
          </p:cNvPr>
          <p:cNvCxnSpPr>
            <a:cxnSpLocks/>
          </p:cNvCxnSpPr>
          <p:nvPr/>
        </p:nvCxnSpPr>
        <p:spPr>
          <a:xfrm>
            <a:off x="2967938" y="2054278"/>
            <a:ext cx="8459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единительная линия 24">
            <a:extLst>
              <a:ext uri="{FF2B5EF4-FFF2-40B4-BE49-F238E27FC236}">
                <a16:creationId xmlns:a16="http://schemas.microsoft.com/office/drawing/2014/main" id="{960F0561-2670-4A72-AFDB-C584B2A1A74C}"/>
              </a:ext>
            </a:extLst>
          </p:cNvPr>
          <p:cNvCxnSpPr/>
          <p:nvPr/>
        </p:nvCxnSpPr>
        <p:spPr>
          <a:xfrm flipV="1">
            <a:off x="3058886" y="1882822"/>
            <a:ext cx="0" cy="1714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единительная линия 26">
            <a:extLst>
              <a:ext uri="{FF2B5EF4-FFF2-40B4-BE49-F238E27FC236}">
                <a16:creationId xmlns:a16="http://schemas.microsoft.com/office/drawing/2014/main" id="{C7D14E50-B097-4F15-9743-86442186DB1C}"/>
              </a:ext>
            </a:extLst>
          </p:cNvPr>
          <p:cNvCxnSpPr/>
          <p:nvPr/>
        </p:nvCxnSpPr>
        <p:spPr>
          <a:xfrm>
            <a:off x="3052536" y="1879647"/>
            <a:ext cx="101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единительная линия 28">
            <a:extLst>
              <a:ext uri="{FF2B5EF4-FFF2-40B4-BE49-F238E27FC236}">
                <a16:creationId xmlns:a16="http://schemas.microsoft.com/office/drawing/2014/main" id="{6648AFAB-FBF0-4279-AF3C-72DD371E95A5}"/>
              </a:ext>
            </a:extLst>
          </p:cNvPr>
          <p:cNvCxnSpPr/>
          <p:nvPr/>
        </p:nvCxnSpPr>
        <p:spPr>
          <a:xfrm flipV="1">
            <a:off x="3160486" y="1711372"/>
            <a:ext cx="0" cy="1714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Прямая соединительная линия 32">
            <a:extLst>
              <a:ext uri="{FF2B5EF4-FFF2-40B4-BE49-F238E27FC236}">
                <a16:creationId xmlns:a16="http://schemas.microsoft.com/office/drawing/2014/main" id="{C88C2B43-311A-46DD-9677-E6E1A9FA38C7}"/>
              </a:ext>
            </a:extLst>
          </p:cNvPr>
          <p:cNvCxnSpPr/>
          <p:nvPr/>
        </p:nvCxnSpPr>
        <p:spPr>
          <a:xfrm>
            <a:off x="2967938" y="2277877"/>
            <a:ext cx="824372" cy="4431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70B310D5-5AF1-45CB-858E-D173A33943C1}"/>
              </a:ext>
            </a:extLst>
          </p:cNvPr>
          <p:cNvSpPr txBox="1"/>
          <p:nvPr/>
        </p:nvSpPr>
        <p:spPr>
          <a:xfrm>
            <a:off x="69121" y="2741741"/>
            <a:ext cx="1100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/>
              <a:t>Объявляется точка входа в программу</a:t>
            </a:r>
          </a:p>
        </p:txBody>
      </p:sp>
      <p:cxnSp>
        <p:nvCxnSpPr>
          <p:cNvPr id="37" name="Прямая соединительная линия 36">
            <a:extLst>
              <a:ext uri="{FF2B5EF4-FFF2-40B4-BE49-F238E27FC236}">
                <a16:creationId xmlns:a16="http://schemas.microsoft.com/office/drawing/2014/main" id="{5CD9A9B0-A5DE-4CF4-A8D0-56C532647AAE}"/>
              </a:ext>
            </a:extLst>
          </p:cNvPr>
          <p:cNvCxnSpPr/>
          <p:nvPr/>
        </p:nvCxnSpPr>
        <p:spPr>
          <a:xfrm>
            <a:off x="323060" y="3375072"/>
            <a:ext cx="63909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Прямая соединительная линия 38">
            <a:extLst>
              <a:ext uri="{FF2B5EF4-FFF2-40B4-BE49-F238E27FC236}">
                <a16:creationId xmlns:a16="http://schemas.microsoft.com/office/drawing/2014/main" id="{F16F25BB-F668-406D-8161-910D3D457617}"/>
              </a:ext>
            </a:extLst>
          </p:cNvPr>
          <p:cNvCxnSpPr/>
          <p:nvPr/>
        </p:nvCxnSpPr>
        <p:spPr>
          <a:xfrm flipV="1">
            <a:off x="962158" y="3192944"/>
            <a:ext cx="0" cy="1951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Прямая соединительная линия 40">
            <a:extLst>
              <a:ext uri="{FF2B5EF4-FFF2-40B4-BE49-F238E27FC236}">
                <a16:creationId xmlns:a16="http://schemas.microsoft.com/office/drawing/2014/main" id="{E758355F-AED2-40C9-9248-D32E57BA3A43}"/>
              </a:ext>
            </a:extLst>
          </p:cNvPr>
          <p:cNvCxnSpPr/>
          <p:nvPr/>
        </p:nvCxnSpPr>
        <p:spPr>
          <a:xfrm>
            <a:off x="962158" y="3192944"/>
            <a:ext cx="20741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Прямая соединительная линия 42">
            <a:extLst>
              <a:ext uri="{FF2B5EF4-FFF2-40B4-BE49-F238E27FC236}">
                <a16:creationId xmlns:a16="http://schemas.microsoft.com/office/drawing/2014/main" id="{A6FC1872-C147-4DB1-9D7D-929498D723EA}"/>
              </a:ext>
            </a:extLst>
          </p:cNvPr>
          <p:cNvCxnSpPr/>
          <p:nvPr/>
        </p:nvCxnSpPr>
        <p:spPr>
          <a:xfrm flipV="1">
            <a:off x="1169571" y="2857547"/>
            <a:ext cx="0" cy="3353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Прямая соединительная линия 44">
            <a:extLst>
              <a:ext uri="{FF2B5EF4-FFF2-40B4-BE49-F238E27FC236}">
                <a16:creationId xmlns:a16="http://schemas.microsoft.com/office/drawing/2014/main" id="{A8C4EAA0-340A-49AA-8B38-2B21AF933060}"/>
              </a:ext>
            </a:extLst>
          </p:cNvPr>
          <p:cNvCxnSpPr/>
          <p:nvPr/>
        </p:nvCxnSpPr>
        <p:spPr>
          <a:xfrm>
            <a:off x="1169571" y="3192944"/>
            <a:ext cx="262273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06667F57-BFCD-47FC-84D6-DD42EEB3C2FD}"/>
              </a:ext>
            </a:extLst>
          </p:cNvPr>
          <p:cNvSpPr txBox="1"/>
          <p:nvPr/>
        </p:nvSpPr>
        <p:spPr>
          <a:xfrm>
            <a:off x="971988" y="3440460"/>
            <a:ext cx="14158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/>
              <a:t>Непосредственно точка входа в программу</a:t>
            </a:r>
          </a:p>
        </p:txBody>
      </p:sp>
      <p:cxnSp>
        <p:nvCxnSpPr>
          <p:cNvPr id="48" name="Прямая соединительная линия 47">
            <a:extLst>
              <a:ext uri="{FF2B5EF4-FFF2-40B4-BE49-F238E27FC236}">
                <a16:creationId xmlns:a16="http://schemas.microsoft.com/office/drawing/2014/main" id="{00914FBD-9AD8-4CEB-A49C-707B27BC9629}"/>
              </a:ext>
            </a:extLst>
          </p:cNvPr>
          <p:cNvCxnSpPr/>
          <p:nvPr/>
        </p:nvCxnSpPr>
        <p:spPr>
          <a:xfrm>
            <a:off x="1081104" y="4102031"/>
            <a:ext cx="79102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Прямая соединительная линия 49">
            <a:extLst>
              <a:ext uri="{FF2B5EF4-FFF2-40B4-BE49-F238E27FC236}">
                <a16:creationId xmlns:a16="http://schemas.microsoft.com/office/drawing/2014/main" id="{53874287-9D26-49A3-B00E-DCBD0B7CA192}"/>
              </a:ext>
            </a:extLst>
          </p:cNvPr>
          <p:cNvCxnSpPr/>
          <p:nvPr/>
        </p:nvCxnSpPr>
        <p:spPr>
          <a:xfrm flipV="1">
            <a:off x="1866725" y="3904047"/>
            <a:ext cx="0" cy="1979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Прямая соединительная линия 51">
            <a:extLst>
              <a:ext uri="{FF2B5EF4-FFF2-40B4-BE49-F238E27FC236}">
                <a16:creationId xmlns:a16="http://schemas.microsoft.com/office/drawing/2014/main" id="{EC96D8E0-61C8-44B8-AE03-B63FD83F7FCC}"/>
              </a:ext>
            </a:extLst>
          </p:cNvPr>
          <p:cNvCxnSpPr>
            <a:cxnSpLocks/>
          </p:cNvCxnSpPr>
          <p:nvPr/>
        </p:nvCxnSpPr>
        <p:spPr>
          <a:xfrm>
            <a:off x="1866724" y="3898640"/>
            <a:ext cx="13303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Прямая соединительная линия 53">
            <a:extLst>
              <a:ext uri="{FF2B5EF4-FFF2-40B4-BE49-F238E27FC236}">
                <a16:creationId xmlns:a16="http://schemas.microsoft.com/office/drawing/2014/main" id="{C2BC1E82-1B2B-4E6D-9BEF-9575EE3B8D0C}"/>
              </a:ext>
            </a:extLst>
          </p:cNvPr>
          <p:cNvCxnSpPr>
            <a:cxnSpLocks/>
          </p:cNvCxnSpPr>
          <p:nvPr/>
        </p:nvCxnSpPr>
        <p:spPr>
          <a:xfrm flipV="1">
            <a:off x="1999761" y="3715391"/>
            <a:ext cx="0" cy="1832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Прямая соединительная линия 55">
            <a:extLst>
              <a:ext uri="{FF2B5EF4-FFF2-40B4-BE49-F238E27FC236}">
                <a16:creationId xmlns:a16="http://schemas.microsoft.com/office/drawing/2014/main" id="{FBC2293F-9B12-4BBB-8B5B-CDCD0188985D}"/>
              </a:ext>
            </a:extLst>
          </p:cNvPr>
          <p:cNvCxnSpPr>
            <a:cxnSpLocks/>
          </p:cNvCxnSpPr>
          <p:nvPr/>
        </p:nvCxnSpPr>
        <p:spPr>
          <a:xfrm>
            <a:off x="1999761" y="3715391"/>
            <a:ext cx="2590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Прямая соединительная линия 60">
            <a:extLst>
              <a:ext uri="{FF2B5EF4-FFF2-40B4-BE49-F238E27FC236}">
                <a16:creationId xmlns:a16="http://schemas.microsoft.com/office/drawing/2014/main" id="{2A6F038E-969D-4FFC-89EB-D83B1CE10F86}"/>
              </a:ext>
            </a:extLst>
          </p:cNvPr>
          <p:cNvCxnSpPr/>
          <p:nvPr/>
        </p:nvCxnSpPr>
        <p:spPr>
          <a:xfrm flipV="1">
            <a:off x="2258786" y="3496992"/>
            <a:ext cx="0" cy="2183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Прямая соединительная линия 63">
            <a:extLst>
              <a:ext uri="{FF2B5EF4-FFF2-40B4-BE49-F238E27FC236}">
                <a16:creationId xmlns:a16="http://schemas.microsoft.com/office/drawing/2014/main" id="{96C12750-965C-4D67-9C77-5A394229069C}"/>
              </a:ext>
            </a:extLst>
          </p:cNvPr>
          <p:cNvCxnSpPr/>
          <p:nvPr/>
        </p:nvCxnSpPr>
        <p:spPr>
          <a:xfrm flipH="1">
            <a:off x="2258786" y="3528341"/>
            <a:ext cx="1533524" cy="1825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6" name="Таблица 65">
            <a:extLst>
              <a:ext uri="{FF2B5EF4-FFF2-40B4-BE49-F238E27FC236}">
                <a16:creationId xmlns:a16="http://schemas.microsoft.com/office/drawing/2014/main" id="{A6C065B3-D17C-4CFA-B1B2-C2E08CFF18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4726072"/>
              </p:ext>
            </p:extLst>
          </p:nvPr>
        </p:nvGraphicFramePr>
        <p:xfrm>
          <a:off x="7090142" y="1675412"/>
          <a:ext cx="4865044" cy="32689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019">
                  <a:extLst>
                    <a:ext uri="{9D8B030D-6E8A-4147-A177-3AD203B41FA5}">
                      <a16:colId xmlns:a16="http://schemas.microsoft.com/office/drawing/2014/main" val="4196276911"/>
                    </a:ext>
                  </a:extLst>
                </a:gridCol>
                <a:gridCol w="866775">
                  <a:extLst>
                    <a:ext uri="{9D8B030D-6E8A-4147-A177-3AD203B41FA5}">
                      <a16:colId xmlns:a16="http://schemas.microsoft.com/office/drawing/2014/main" val="1332086564"/>
                    </a:ext>
                  </a:extLst>
                </a:gridCol>
                <a:gridCol w="3143250">
                  <a:extLst>
                    <a:ext uri="{9D8B030D-6E8A-4147-A177-3AD203B41FA5}">
                      <a16:colId xmlns:a16="http://schemas.microsoft.com/office/drawing/2014/main" val="3663706056"/>
                    </a:ext>
                  </a:extLst>
                </a:gridCol>
              </a:tblGrid>
              <a:tr h="154531">
                <a:tc>
                  <a:txBody>
                    <a:bodyPr/>
                    <a:lstStyle/>
                    <a:p>
                      <a:pPr marL="0" marR="0" lvl="0" indent="0" algn="ctr" defTabSz="9143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ru-RU" sz="1050" b="0" i="0" kern="1200" dirty="0">
                          <a:solidFill>
                            <a:schemeClr val="bg1"/>
                          </a:solidFill>
                          <a:latin typeface="Nunito Sans" pitchFamily="2" charset="77"/>
                          <a:ea typeface="Verdana" panose="020B0604030504040204" pitchFamily="34" charset="0"/>
                          <a:cs typeface="+mn-cs"/>
                        </a:rPr>
                        <a:t>Регистр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8327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050" b="0" i="0" kern="1200" dirty="0">
                          <a:solidFill>
                            <a:schemeClr val="bg2"/>
                          </a:solidFill>
                          <a:latin typeface="Nunito Sans" pitchFamily="2" charset="77"/>
                          <a:ea typeface="Verdana" panose="020B0604030504040204" pitchFamily="34" charset="0"/>
                          <a:cs typeface="+mn-cs"/>
                        </a:rPr>
                        <a:t>Имя </a:t>
                      </a:r>
                      <a:r>
                        <a:rPr lang="en-US" sz="1050" b="0" i="0" kern="1200" dirty="0">
                          <a:solidFill>
                            <a:schemeClr val="bg2"/>
                          </a:solidFill>
                          <a:latin typeface="Nunito Sans" pitchFamily="2" charset="77"/>
                          <a:ea typeface="Verdana" panose="020B0604030504040204" pitchFamily="34" charset="0"/>
                          <a:cs typeface="+mn-cs"/>
                        </a:rPr>
                        <a:t>ABI</a:t>
                      </a:r>
                      <a:endParaRPr lang="ru-RU" sz="1050" b="0" i="0" dirty="0">
                        <a:solidFill>
                          <a:schemeClr val="bg2"/>
                        </a:solidFill>
                        <a:latin typeface="Nunito Sans" pitchFamily="2" charset="7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8327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050" b="0" i="0" dirty="0">
                          <a:solidFill>
                            <a:schemeClr val="bg2"/>
                          </a:solidFill>
                          <a:latin typeface="Nunito Sans" pitchFamily="2" charset="77"/>
                        </a:rPr>
                        <a:t>Применение (что хранит)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8327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428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3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sz="1050" b="0" i="0" kern="1200" dirty="0">
                          <a:solidFill>
                            <a:schemeClr val="tx1"/>
                          </a:solidFill>
                          <a:latin typeface="Nunito Sans" pitchFamily="2" charset="77"/>
                          <a:ea typeface="Verdana" panose="020B0604030504040204" pitchFamily="34" charset="0"/>
                          <a:cs typeface="+mn-cs"/>
                        </a:rPr>
                        <a:t>x0</a:t>
                      </a:r>
                      <a:endParaRPr lang="ru-RU" sz="1050" b="0" i="0" kern="1200" dirty="0">
                        <a:solidFill>
                          <a:schemeClr val="tx1"/>
                        </a:solidFill>
                        <a:latin typeface="Nunito Sans" pitchFamily="2" charset="77"/>
                        <a:ea typeface="Verdana" panose="020B0604030504040204" pitchFamily="34" charset="0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i="0" kern="1200" dirty="0">
                          <a:solidFill>
                            <a:schemeClr val="tx1"/>
                          </a:solidFill>
                          <a:latin typeface="Nunito Sans" pitchFamily="2" charset="77"/>
                          <a:ea typeface="Verdana" panose="020B0604030504040204" pitchFamily="34" charset="0"/>
                          <a:cs typeface="+mn-cs"/>
                        </a:rPr>
                        <a:t>zero</a:t>
                      </a:r>
                      <a:endParaRPr lang="ru-RU" sz="1050" b="0" i="0" dirty="0">
                        <a:latin typeface="Nunito Sans" pitchFamily="2" charset="7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050" b="0" i="0" dirty="0">
                          <a:latin typeface="Nunito Sans" pitchFamily="2" charset="77"/>
                        </a:rPr>
                        <a:t>Всегда 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11126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50" b="0" i="0" kern="1200" dirty="0">
                          <a:solidFill>
                            <a:schemeClr val="tx1"/>
                          </a:solidFill>
                          <a:latin typeface="Nunito Sans" pitchFamily="2" charset="77"/>
                          <a:ea typeface="Verdana" panose="020B0604030504040204" pitchFamily="34" charset="0"/>
                          <a:cs typeface="+mn-cs"/>
                        </a:rPr>
                        <a:t>x1</a:t>
                      </a:r>
                      <a:endParaRPr lang="ru-RU" sz="1050" b="0" i="0" dirty="0">
                        <a:latin typeface="Nunito Sans" pitchFamily="2" charset="7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i="0" kern="1200" dirty="0" err="1">
                          <a:solidFill>
                            <a:schemeClr val="tx1"/>
                          </a:solidFill>
                          <a:latin typeface="Nunito Sans" pitchFamily="2" charset="77"/>
                          <a:ea typeface="Verdana" panose="020B0604030504040204" pitchFamily="34" charset="0"/>
                          <a:cs typeface="+mn-cs"/>
                        </a:rPr>
                        <a:t>ra</a:t>
                      </a:r>
                      <a:endParaRPr lang="ru-RU" sz="1050" b="0" i="0" dirty="0">
                        <a:latin typeface="Nunito Sans" pitchFamily="2" charset="7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050" b="0" i="0" dirty="0">
                          <a:latin typeface="Nunito Sans" pitchFamily="2" charset="77"/>
                        </a:rPr>
                        <a:t>Адрес возврата 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6517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50" b="0" i="0" dirty="0">
                          <a:latin typeface="Nunito Sans" pitchFamily="2" charset="77"/>
                        </a:rPr>
                        <a:t>x2</a:t>
                      </a:r>
                      <a:endParaRPr lang="ru-RU" sz="1050" b="0" i="0" dirty="0">
                        <a:latin typeface="Nunito Sans" pitchFamily="2" charset="7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i="0" dirty="0" err="1">
                          <a:latin typeface="Nunito Sans" pitchFamily="2" charset="77"/>
                        </a:rPr>
                        <a:t>sp</a:t>
                      </a:r>
                      <a:endParaRPr lang="ru-RU" sz="1050" b="0" i="0" dirty="0">
                        <a:latin typeface="Nunito Sans" pitchFamily="2" charset="7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050" b="0" i="0" dirty="0">
                          <a:latin typeface="Nunito Sans" pitchFamily="2" charset="77"/>
                        </a:rPr>
                        <a:t>Указатель на вершину стека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62997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3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sz="1050" b="0" i="0" kern="1200" dirty="0">
                          <a:solidFill>
                            <a:schemeClr val="tx1"/>
                          </a:solidFill>
                          <a:latin typeface="Nunito Sans" pitchFamily="2" charset="77"/>
                          <a:ea typeface="Verdana" panose="020B0604030504040204" pitchFamily="34" charset="0"/>
                          <a:cs typeface="+mn-cs"/>
                        </a:rPr>
                        <a:t>x</a:t>
                      </a:r>
                      <a:r>
                        <a:rPr lang="ru-RU" sz="1050" b="0" i="0" kern="1200" dirty="0">
                          <a:solidFill>
                            <a:schemeClr val="tx1"/>
                          </a:solidFill>
                          <a:latin typeface="Nunito Sans" pitchFamily="2" charset="77"/>
                          <a:ea typeface="Verdana" panose="020B0604030504040204" pitchFamily="34" charset="0"/>
                          <a:cs typeface="+mn-cs"/>
                        </a:rPr>
                        <a:t>3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i="0" kern="1200" dirty="0" err="1">
                          <a:solidFill>
                            <a:schemeClr val="tx1"/>
                          </a:solidFill>
                          <a:latin typeface="Nunito Sans" pitchFamily="2" charset="77"/>
                          <a:ea typeface="Verdana" panose="020B0604030504040204" pitchFamily="34" charset="0"/>
                          <a:cs typeface="+mn-cs"/>
                        </a:rPr>
                        <a:t>gp</a:t>
                      </a:r>
                      <a:endParaRPr lang="ru-RU" sz="1050" b="0" i="0" dirty="0">
                        <a:latin typeface="Nunito Sans" pitchFamily="2" charset="7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050" b="0" i="0" dirty="0">
                          <a:latin typeface="Nunito Sans" pitchFamily="2" charset="77"/>
                        </a:rPr>
                        <a:t>Глобальный указатель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41164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50" b="0" i="0" kern="1200" dirty="0">
                          <a:solidFill>
                            <a:schemeClr val="tx1"/>
                          </a:solidFill>
                          <a:latin typeface="Nunito Sans" pitchFamily="2" charset="77"/>
                          <a:ea typeface="Verdana" panose="020B0604030504040204" pitchFamily="34" charset="0"/>
                          <a:cs typeface="+mn-cs"/>
                        </a:rPr>
                        <a:t>x</a:t>
                      </a:r>
                      <a:r>
                        <a:rPr lang="ru-RU" sz="1050" b="0" i="0" kern="1200" dirty="0">
                          <a:solidFill>
                            <a:schemeClr val="tx1"/>
                          </a:solidFill>
                          <a:latin typeface="Nunito Sans" pitchFamily="2" charset="77"/>
                          <a:ea typeface="Verdana" panose="020B0604030504040204" pitchFamily="34" charset="0"/>
                          <a:cs typeface="+mn-cs"/>
                        </a:rPr>
                        <a:t>4</a:t>
                      </a:r>
                      <a:endParaRPr lang="ru-RU" sz="1050" b="0" i="0" dirty="0">
                        <a:latin typeface="Nunito Sans" pitchFamily="2" charset="7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i="0" kern="1200" dirty="0" err="1">
                          <a:solidFill>
                            <a:schemeClr val="tx1"/>
                          </a:solidFill>
                          <a:latin typeface="Nunito Sans" pitchFamily="2" charset="77"/>
                          <a:ea typeface="Verdana" panose="020B0604030504040204" pitchFamily="34" charset="0"/>
                          <a:cs typeface="+mn-cs"/>
                        </a:rPr>
                        <a:t>tp</a:t>
                      </a:r>
                      <a:endParaRPr lang="ru-RU" sz="1050" b="0" i="0" dirty="0">
                        <a:latin typeface="Nunito Sans" pitchFamily="2" charset="7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050" b="0" i="0" dirty="0">
                          <a:latin typeface="Nunito Sans" pitchFamily="2" charset="77"/>
                        </a:rPr>
                        <a:t>Указатель потока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930689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50" b="0" i="0" dirty="0">
                          <a:latin typeface="Nunito Sans" pitchFamily="2" charset="77"/>
                        </a:rPr>
                        <a:t>x</a:t>
                      </a:r>
                      <a:r>
                        <a:rPr lang="ru-RU" sz="1050" b="0" i="0" dirty="0">
                          <a:latin typeface="Nunito Sans" pitchFamily="2" charset="77"/>
                        </a:rPr>
                        <a:t>5-</a:t>
                      </a:r>
                      <a:r>
                        <a:rPr lang="en-US" sz="1050" b="0" i="0" dirty="0">
                          <a:latin typeface="Nunito Sans" pitchFamily="2" charset="77"/>
                        </a:rPr>
                        <a:t>x</a:t>
                      </a:r>
                      <a:r>
                        <a:rPr lang="ru-RU" sz="1050" b="0" i="0" dirty="0">
                          <a:latin typeface="Nunito Sans" pitchFamily="2" charset="77"/>
                        </a:rPr>
                        <a:t>7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i="0" dirty="0">
                          <a:latin typeface="Nunito Sans" pitchFamily="2" charset="77"/>
                        </a:rPr>
                        <a:t>t0-t2</a:t>
                      </a:r>
                      <a:endParaRPr lang="ru-RU" sz="1050" b="0" i="0" dirty="0">
                        <a:latin typeface="Nunito Sans" pitchFamily="2" charset="7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050" b="0" i="0" dirty="0">
                          <a:latin typeface="Nunito Sans" pitchFamily="2" charset="77"/>
                        </a:rPr>
                        <a:t>Временные значения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1748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3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sz="1050" b="0" i="0" kern="1200" dirty="0">
                          <a:solidFill>
                            <a:schemeClr val="tx1"/>
                          </a:solidFill>
                          <a:latin typeface="Nunito Sans" pitchFamily="2" charset="77"/>
                          <a:ea typeface="Verdana" panose="020B0604030504040204" pitchFamily="34" charset="0"/>
                          <a:cs typeface="+mn-cs"/>
                        </a:rPr>
                        <a:t>x8</a:t>
                      </a:r>
                      <a:endParaRPr lang="ru-RU" sz="1050" b="0" i="0" kern="1200" dirty="0">
                        <a:solidFill>
                          <a:schemeClr val="tx1"/>
                        </a:solidFill>
                        <a:latin typeface="Nunito Sans" pitchFamily="2" charset="77"/>
                        <a:ea typeface="Verdana" panose="020B0604030504040204" pitchFamily="34" charset="0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i="0" kern="1200" dirty="0">
                          <a:solidFill>
                            <a:schemeClr val="tx1"/>
                          </a:solidFill>
                          <a:latin typeface="Nunito Sans" pitchFamily="2" charset="77"/>
                          <a:ea typeface="Verdana" panose="020B0604030504040204" pitchFamily="34" charset="0"/>
                          <a:cs typeface="+mn-cs"/>
                        </a:rPr>
                        <a:t>s0/</a:t>
                      </a:r>
                      <a:r>
                        <a:rPr lang="en-US" sz="1050" b="0" i="0" kern="1200" dirty="0" err="1">
                          <a:solidFill>
                            <a:schemeClr val="tx1"/>
                          </a:solidFill>
                          <a:latin typeface="Nunito Sans" pitchFamily="2" charset="77"/>
                          <a:ea typeface="Verdana" panose="020B0604030504040204" pitchFamily="34" charset="0"/>
                          <a:cs typeface="+mn-cs"/>
                        </a:rPr>
                        <a:t>fp</a:t>
                      </a:r>
                      <a:endParaRPr lang="ru-RU" sz="1050" b="0" i="0" dirty="0">
                        <a:latin typeface="Nunito Sans" pitchFamily="2" charset="7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050" b="0" i="0" dirty="0">
                          <a:latin typeface="Nunito Sans" pitchFamily="2" charset="77"/>
                        </a:rPr>
                        <a:t>Сохраняемые регистры/указатель фрейма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84003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50" b="0" i="0" kern="1200" dirty="0">
                          <a:solidFill>
                            <a:schemeClr val="tx1"/>
                          </a:solidFill>
                          <a:latin typeface="Nunito Sans" pitchFamily="2" charset="77"/>
                          <a:ea typeface="Verdana" panose="020B0604030504040204" pitchFamily="34" charset="0"/>
                          <a:cs typeface="+mn-cs"/>
                        </a:rPr>
                        <a:t>x9</a:t>
                      </a:r>
                      <a:endParaRPr lang="ru-RU" sz="1050" b="0" i="0" dirty="0">
                        <a:latin typeface="Nunito Sans" pitchFamily="2" charset="7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i="0" kern="1200" dirty="0">
                          <a:solidFill>
                            <a:schemeClr val="tx1"/>
                          </a:solidFill>
                          <a:latin typeface="Nunito Sans" pitchFamily="2" charset="77"/>
                          <a:ea typeface="Verdana" panose="020B0604030504040204" pitchFamily="34" charset="0"/>
                          <a:cs typeface="+mn-cs"/>
                        </a:rPr>
                        <a:t>s1</a:t>
                      </a:r>
                      <a:endParaRPr lang="ru-RU" sz="1050" b="0" i="0" dirty="0">
                        <a:latin typeface="Nunito Sans" pitchFamily="2" charset="7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050" b="0" i="0" dirty="0">
                          <a:latin typeface="Nunito Sans" pitchFamily="2" charset="77"/>
                        </a:rPr>
                        <a:t>Сохраняемый регистр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07017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50" b="0" i="0" dirty="0">
                          <a:latin typeface="Nunito Sans" pitchFamily="2" charset="77"/>
                        </a:rPr>
                        <a:t>x10, x11</a:t>
                      </a:r>
                      <a:endParaRPr lang="ru-RU" sz="1050" b="0" i="0" dirty="0">
                        <a:latin typeface="Nunito Sans" pitchFamily="2" charset="7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i="0" dirty="0">
                          <a:latin typeface="Nunito Sans" pitchFamily="2" charset="77"/>
                        </a:rPr>
                        <a:t>a0, a1</a:t>
                      </a:r>
                      <a:endParaRPr lang="ru-RU" sz="1050" b="0" i="0" dirty="0">
                        <a:latin typeface="Nunito Sans" pitchFamily="2" charset="7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050" b="0" i="0" dirty="0">
                          <a:latin typeface="Nunito Sans" pitchFamily="2" charset="77"/>
                        </a:rPr>
                        <a:t>Аргументы функций/возвращаемые значения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885576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3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sz="1050" b="0" i="0" kern="1200" dirty="0">
                          <a:solidFill>
                            <a:schemeClr val="tx1"/>
                          </a:solidFill>
                          <a:latin typeface="Nunito Sans" pitchFamily="2" charset="77"/>
                          <a:ea typeface="Verdana" panose="020B0604030504040204" pitchFamily="34" charset="0"/>
                          <a:cs typeface="+mn-cs"/>
                        </a:rPr>
                        <a:t>x12-x17</a:t>
                      </a:r>
                      <a:endParaRPr lang="ru-RU" sz="1050" b="0" i="0" kern="1200" dirty="0">
                        <a:solidFill>
                          <a:schemeClr val="tx1"/>
                        </a:solidFill>
                        <a:latin typeface="Nunito Sans" pitchFamily="2" charset="77"/>
                        <a:ea typeface="Verdana" panose="020B0604030504040204" pitchFamily="34" charset="0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i="0" kern="1200" dirty="0">
                          <a:solidFill>
                            <a:schemeClr val="tx1"/>
                          </a:solidFill>
                          <a:latin typeface="Nunito Sans" pitchFamily="2" charset="77"/>
                          <a:ea typeface="Verdana" panose="020B0604030504040204" pitchFamily="34" charset="0"/>
                          <a:cs typeface="+mn-cs"/>
                        </a:rPr>
                        <a:t>a2-a7</a:t>
                      </a:r>
                      <a:endParaRPr lang="ru-RU" sz="1050" b="0" i="0" dirty="0">
                        <a:latin typeface="Nunito Sans" pitchFamily="2" charset="7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050" b="0" i="0" dirty="0">
                          <a:latin typeface="Nunito Sans" pitchFamily="2" charset="77"/>
                        </a:rPr>
                        <a:t>Аргументы функций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79223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50" b="0" i="0" kern="1200" dirty="0">
                          <a:solidFill>
                            <a:schemeClr val="tx1"/>
                          </a:solidFill>
                          <a:latin typeface="Nunito Sans" pitchFamily="2" charset="77"/>
                          <a:ea typeface="Verdana" panose="020B0604030504040204" pitchFamily="34" charset="0"/>
                          <a:cs typeface="+mn-cs"/>
                        </a:rPr>
                        <a:t>x18-x27</a:t>
                      </a:r>
                      <a:endParaRPr lang="ru-RU" sz="1050" b="0" i="0" dirty="0">
                        <a:latin typeface="Nunito Sans" pitchFamily="2" charset="7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i="0" kern="1200" dirty="0">
                          <a:solidFill>
                            <a:schemeClr val="tx1"/>
                          </a:solidFill>
                          <a:latin typeface="Nunito Sans" pitchFamily="2" charset="77"/>
                          <a:ea typeface="Verdana" panose="020B0604030504040204" pitchFamily="34" charset="0"/>
                          <a:cs typeface="+mn-cs"/>
                        </a:rPr>
                        <a:t>s2-s11</a:t>
                      </a:r>
                      <a:endParaRPr lang="ru-RU" sz="1050" b="0" i="0" dirty="0">
                        <a:latin typeface="Nunito Sans" pitchFamily="2" charset="7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050" b="0" i="0" dirty="0">
                          <a:latin typeface="Nunito Sans" pitchFamily="2" charset="77"/>
                        </a:rPr>
                        <a:t>Сохраняемые регистры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5324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50" b="0" i="0" dirty="0">
                          <a:latin typeface="Nunito Sans" pitchFamily="2" charset="77"/>
                        </a:rPr>
                        <a:t>x28-x31</a:t>
                      </a:r>
                      <a:endParaRPr lang="ru-RU" sz="1050" b="0" i="0" dirty="0">
                        <a:latin typeface="Nunito Sans" pitchFamily="2" charset="7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i="0" dirty="0">
                          <a:latin typeface="Nunito Sans" pitchFamily="2" charset="77"/>
                        </a:rPr>
                        <a:t>t3-t6</a:t>
                      </a:r>
                      <a:endParaRPr lang="ru-RU" sz="1050" b="0" i="0" dirty="0">
                        <a:latin typeface="Nunito Sans" pitchFamily="2" charset="7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050" b="0" i="0" dirty="0">
                          <a:latin typeface="Nunito Sans" pitchFamily="2" charset="77"/>
                        </a:rPr>
                        <a:t>Временные значения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7253716"/>
                  </a:ext>
                </a:extLst>
              </a:tr>
            </a:tbl>
          </a:graphicData>
        </a:graphic>
      </p:graphicFrame>
      <p:sp>
        <p:nvSpPr>
          <p:cNvPr id="65" name="Овал 64">
            <a:extLst>
              <a:ext uri="{FF2B5EF4-FFF2-40B4-BE49-F238E27FC236}">
                <a16:creationId xmlns:a16="http://schemas.microsoft.com/office/drawing/2014/main" id="{F623A415-EFC8-4FBA-98C1-D1F9559C4AF1}"/>
              </a:ext>
            </a:extLst>
          </p:cNvPr>
          <p:cNvSpPr/>
          <p:nvPr/>
        </p:nvSpPr>
        <p:spPr>
          <a:xfrm>
            <a:off x="4880649" y="3677339"/>
            <a:ext cx="386887" cy="35664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9" name="Овал 68">
            <a:extLst>
              <a:ext uri="{FF2B5EF4-FFF2-40B4-BE49-F238E27FC236}">
                <a16:creationId xmlns:a16="http://schemas.microsoft.com/office/drawing/2014/main" id="{A1AC3B7A-BE1E-4FF1-A473-CC016A0142FC}"/>
              </a:ext>
            </a:extLst>
          </p:cNvPr>
          <p:cNvSpPr/>
          <p:nvPr/>
        </p:nvSpPr>
        <p:spPr>
          <a:xfrm>
            <a:off x="7247409" y="3901578"/>
            <a:ext cx="290674" cy="26794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70" name="Прямая соединительная линия 69">
            <a:extLst>
              <a:ext uri="{FF2B5EF4-FFF2-40B4-BE49-F238E27FC236}">
                <a16:creationId xmlns:a16="http://schemas.microsoft.com/office/drawing/2014/main" id="{87624C09-9FFB-4283-B87A-F262D953788E}"/>
              </a:ext>
            </a:extLst>
          </p:cNvPr>
          <p:cNvCxnSpPr>
            <a:cxnSpLocks/>
            <a:stCxn id="65" idx="4"/>
            <a:endCxn id="69" idx="2"/>
          </p:cNvCxnSpPr>
          <p:nvPr/>
        </p:nvCxnSpPr>
        <p:spPr>
          <a:xfrm>
            <a:off x="5074093" y="4033979"/>
            <a:ext cx="2173316" cy="15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Овал 75">
            <a:extLst>
              <a:ext uri="{FF2B5EF4-FFF2-40B4-BE49-F238E27FC236}">
                <a16:creationId xmlns:a16="http://schemas.microsoft.com/office/drawing/2014/main" id="{5E754851-EA33-4EBD-A66F-5457CDE54C33}"/>
              </a:ext>
            </a:extLst>
          </p:cNvPr>
          <p:cNvSpPr/>
          <p:nvPr/>
        </p:nvSpPr>
        <p:spPr>
          <a:xfrm>
            <a:off x="4880649" y="3990678"/>
            <a:ext cx="386887" cy="35664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7" name="Овал 76">
            <a:extLst>
              <a:ext uri="{FF2B5EF4-FFF2-40B4-BE49-F238E27FC236}">
                <a16:creationId xmlns:a16="http://schemas.microsoft.com/office/drawing/2014/main" id="{2BD7DDF4-A552-469F-8629-A1568389E955}"/>
              </a:ext>
            </a:extLst>
          </p:cNvPr>
          <p:cNvSpPr/>
          <p:nvPr/>
        </p:nvSpPr>
        <p:spPr>
          <a:xfrm>
            <a:off x="7496102" y="4182815"/>
            <a:ext cx="290674" cy="26794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78" name="Прямая соединительная линия 77">
            <a:extLst>
              <a:ext uri="{FF2B5EF4-FFF2-40B4-BE49-F238E27FC236}">
                <a16:creationId xmlns:a16="http://schemas.microsoft.com/office/drawing/2014/main" id="{A9CE28E3-2512-4025-985F-A4570C61F892}"/>
              </a:ext>
            </a:extLst>
          </p:cNvPr>
          <p:cNvCxnSpPr>
            <a:cxnSpLocks/>
            <a:stCxn id="76" idx="4"/>
          </p:cNvCxnSpPr>
          <p:nvPr/>
        </p:nvCxnSpPr>
        <p:spPr>
          <a:xfrm>
            <a:off x="5074093" y="4347318"/>
            <a:ext cx="2567346" cy="1034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3516B062-4B75-44DD-9443-BCF06E939726}"/>
              </a:ext>
            </a:extLst>
          </p:cNvPr>
          <p:cNvSpPr txBox="1"/>
          <p:nvPr/>
        </p:nvSpPr>
        <p:spPr>
          <a:xfrm>
            <a:off x="1674997" y="4572836"/>
            <a:ext cx="9698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/>
              <a:t>Выполнить системный вызов</a:t>
            </a:r>
          </a:p>
        </p:txBody>
      </p:sp>
      <p:cxnSp>
        <p:nvCxnSpPr>
          <p:cNvPr id="86" name="Прямая соединительная линия 85">
            <a:extLst>
              <a:ext uri="{FF2B5EF4-FFF2-40B4-BE49-F238E27FC236}">
                <a16:creationId xmlns:a16="http://schemas.microsoft.com/office/drawing/2014/main" id="{2A966946-585C-452E-AB81-387F5BB9B947}"/>
              </a:ext>
            </a:extLst>
          </p:cNvPr>
          <p:cNvCxnSpPr/>
          <p:nvPr/>
        </p:nvCxnSpPr>
        <p:spPr>
          <a:xfrm>
            <a:off x="1674998" y="5219167"/>
            <a:ext cx="58378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Прямая соединительная линия 87">
            <a:extLst>
              <a:ext uri="{FF2B5EF4-FFF2-40B4-BE49-F238E27FC236}">
                <a16:creationId xmlns:a16="http://schemas.microsoft.com/office/drawing/2014/main" id="{E27E58AA-603C-4C38-9E8D-3243A6871DC8}"/>
              </a:ext>
            </a:extLst>
          </p:cNvPr>
          <p:cNvCxnSpPr>
            <a:cxnSpLocks/>
          </p:cNvCxnSpPr>
          <p:nvPr/>
        </p:nvCxnSpPr>
        <p:spPr>
          <a:xfrm flipV="1">
            <a:off x="2258786" y="5034117"/>
            <a:ext cx="0" cy="1850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Прямая соединительная линия 90">
            <a:extLst>
              <a:ext uri="{FF2B5EF4-FFF2-40B4-BE49-F238E27FC236}">
                <a16:creationId xmlns:a16="http://schemas.microsoft.com/office/drawing/2014/main" id="{A0D4ACD2-A5A3-452B-9565-1190B9E7B459}"/>
              </a:ext>
            </a:extLst>
          </p:cNvPr>
          <p:cNvCxnSpPr/>
          <p:nvPr/>
        </p:nvCxnSpPr>
        <p:spPr>
          <a:xfrm>
            <a:off x="2258786" y="5034117"/>
            <a:ext cx="38608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Прямая соединительная линия 92">
            <a:extLst>
              <a:ext uri="{FF2B5EF4-FFF2-40B4-BE49-F238E27FC236}">
                <a16:creationId xmlns:a16="http://schemas.microsoft.com/office/drawing/2014/main" id="{C0C98101-B32C-49DF-AD41-85B519BC3737}"/>
              </a:ext>
            </a:extLst>
          </p:cNvPr>
          <p:cNvCxnSpPr/>
          <p:nvPr/>
        </p:nvCxnSpPr>
        <p:spPr>
          <a:xfrm flipV="1">
            <a:off x="2644873" y="4638218"/>
            <a:ext cx="0" cy="3958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Прямая соединительная линия 95">
            <a:extLst>
              <a:ext uri="{FF2B5EF4-FFF2-40B4-BE49-F238E27FC236}">
                <a16:creationId xmlns:a16="http://schemas.microsoft.com/office/drawing/2014/main" id="{7DEED48F-7070-4178-9BB8-A107578C5D9F}"/>
              </a:ext>
            </a:extLst>
          </p:cNvPr>
          <p:cNvCxnSpPr/>
          <p:nvPr/>
        </p:nvCxnSpPr>
        <p:spPr>
          <a:xfrm flipV="1">
            <a:off x="2644873" y="4654435"/>
            <a:ext cx="1147437" cy="3791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6538593E-5499-4FF7-8CEA-82EBAFFB948B}"/>
              </a:ext>
            </a:extLst>
          </p:cNvPr>
          <p:cNvSpPr txBox="1"/>
          <p:nvPr/>
        </p:nvSpPr>
        <p:spPr>
          <a:xfrm>
            <a:off x="4537818" y="5459544"/>
            <a:ext cx="1457629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main() {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7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F3C2301C-18B2-4AE2-B5D6-931E93FCDF02}"/>
              </a:ext>
            </a:extLst>
          </p:cNvPr>
          <p:cNvSpPr txBox="1"/>
          <p:nvPr/>
        </p:nvSpPr>
        <p:spPr>
          <a:xfrm>
            <a:off x="548065" y="5487675"/>
            <a:ext cx="34662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dirty="0">
                <a:latin typeface="Nunito Sans"/>
              </a:rPr>
              <a:t>Реализация аналогичного кода на языке С:</a:t>
            </a:r>
          </a:p>
        </p:txBody>
      </p:sp>
    </p:spTree>
    <p:extLst>
      <p:ext uri="{BB962C8B-B14F-4D97-AF65-F5344CB8AC3E}">
        <p14:creationId xmlns:p14="http://schemas.microsoft.com/office/powerpoint/2010/main" val="3272211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" grpId="0" animBg="1"/>
      <p:bldP spid="75" grpId="0" animBg="1"/>
      <p:bldP spid="67" grpId="0" animBg="1"/>
      <p:bldP spid="63" grpId="0" animBg="1"/>
      <p:bldP spid="35" grpId="0" animBg="1"/>
      <p:bldP spid="31" grpId="0" animBg="1"/>
      <p:bldP spid="10" grpId="0"/>
      <p:bldP spid="36" grpId="0"/>
      <p:bldP spid="46" grpId="0"/>
      <p:bldP spid="65" grpId="0" animBg="1"/>
      <p:bldP spid="69" grpId="0" animBg="1"/>
      <p:bldP spid="76" grpId="0" animBg="1"/>
      <p:bldP spid="77" grpId="0" animBg="1"/>
      <p:bldP spid="85" grpId="0"/>
      <p:bldP spid="98" grpId="0"/>
      <p:bldP spid="9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Номер слайда 5">
            <a:extLst>
              <a:ext uri="{FF2B5EF4-FFF2-40B4-BE49-F238E27FC236}">
                <a16:creationId xmlns:a16="http://schemas.microsoft.com/office/drawing/2014/main" id="{246FE44D-8ACA-4BFD-ADB0-B05A93FDA3CF}"/>
              </a:ext>
            </a:extLst>
          </p:cNvPr>
          <p:cNvSpPr txBox="1">
            <a:spLocks/>
          </p:cNvSpPr>
          <p:nvPr/>
        </p:nvSpPr>
        <p:spPr>
          <a:xfrm>
            <a:off x="10883900" y="6610350"/>
            <a:ext cx="682625" cy="247650"/>
          </a:xfrm>
          <a:prstGeom prst="rect">
            <a:avLst/>
          </a:prstGeom>
          <a:solidFill>
            <a:srgbClr val="F3F1F9">
              <a:alpha val="89804"/>
            </a:srgbClr>
          </a:solidFill>
        </p:spPr>
        <p:txBody>
          <a:bodyPr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8CD8CDE7-E2C6-4DFC-9859-BA19C2EE985E}" type="slidenum">
              <a:rPr lang="ru-RU" sz="1000" smtClean="0">
                <a:latin typeface="Nunito Sans" pitchFamily="2" charset="77"/>
              </a:rPr>
              <a:pPr algn="ctr"/>
              <a:t>4</a:t>
            </a:fld>
            <a:endParaRPr lang="ru-RU" sz="1000" dirty="0">
              <a:latin typeface="Nunito Sans" pitchFamily="2" charset="77"/>
            </a:endParaRPr>
          </a:p>
        </p:txBody>
      </p:sp>
      <p:cxnSp>
        <p:nvCxnSpPr>
          <p:cNvPr id="119" name="Straight Connector 81">
            <a:extLst>
              <a:ext uri="{FF2B5EF4-FFF2-40B4-BE49-F238E27FC236}">
                <a16:creationId xmlns:a16="http://schemas.microsoft.com/office/drawing/2014/main" id="{FB4331D3-6E92-F510-9CBB-B5AEA25C2B23}"/>
              </a:ext>
            </a:extLst>
          </p:cNvPr>
          <p:cNvCxnSpPr>
            <a:cxnSpLocks/>
          </p:cNvCxnSpPr>
          <p:nvPr/>
        </p:nvCxnSpPr>
        <p:spPr>
          <a:xfrm>
            <a:off x="608094" y="6381750"/>
            <a:ext cx="10960019" cy="0"/>
          </a:xfrm>
          <a:prstGeom prst="line">
            <a:avLst/>
          </a:prstGeom>
          <a:ln w="12700" cap="rnd">
            <a:solidFill>
              <a:srgbClr val="283272"/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CF0C995-B686-F7E0-851C-CFE0BB33E31D}"/>
              </a:ext>
            </a:extLst>
          </p:cNvPr>
          <p:cNvSpPr txBox="1"/>
          <p:nvPr/>
        </p:nvSpPr>
        <p:spPr>
          <a:xfrm>
            <a:off x="537071" y="396484"/>
            <a:ext cx="936055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R="0" lvl="0" indent="0" defTabSz="91417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u="none" strike="noStrike" cap="none" spc="0" normalizeH="0" baseline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 Light" pitchFamily="2" charset="77"/>
              </a:defRPr>
            </a:lvl1pPr>
          </a:lstStyle>
          <a:p>
            <a:r>
              <a:rPr lang="ru-RU" sz="1100" dirty="0">
                <a:solidFill>
                  <a:srgbClr val="283272"/>
                </a:solidFill>
                <a:latin typeface="Nunito Sans Light" pitchFamily="2" charset="77"/>
              </a:rPr>
              <a:t>Основы программирования на языке Assembler под архитектуру RISC-V</a:t>
            </a:r>
            <a:endParaRPr lang="ru-RU" sz="11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F45C107-0974-9033-38A0-AE7F67E9B8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9729276" y="484607"/>
            <a:ext cx="1837249" cy="50106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42CEA1D-09FC-848D-6E67-3B919F678E69}"/>
              </a:ext>
            </a:extLst>
          </p:cNvPr>
          <p:cNvSpPr txBox="1"/>
          <p:nvPr/>
        </p:nvSpPr>
        <p:spPr>
          <a:xfrm>
            <a:off x="548065" y="605732"/>
            <a:ext cx="34754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ru-RU"/>
            </a:defPPr>
            <a:lvl1pPr marR="0" lvl="0" indent="0" defTabSz="91417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u="none" strike="noStrike" cap="none" spc="0" normalizeH="0" baseline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" pitchFamily="2" charset="77"/>
              </a:defRPr>
            </a:lvl1pPr>
          </a:lstStyle>
          <a:p>
            <a:pPr marL="0" marR="0" lvl="0" indent="0" algn="l" defTabSz="9141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1" u="none" strike="noStrike" kern="1200" cap="none" spc="0" normalizeH="0" baseline="0" noProof="0" dirty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" pitchFamily="2" charset="77"/>
              </a:rPr>
              <a:t>Архитектуры процессоров</a:t>
            </a:r>
            <a:r>
              <a:rPr kumimoji="0" lang="en-US" sz="2000" b="1" u="none" strike="noStrike" kern="1200" cap="none" spc="0" normalizeH="0" baseline="0" noProof="0" dirty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" pitchFamily="2" charset="77"/>
              </a:rPr>
              <a:t> (2)</a:t>
            </a:r>
            <a:endParaRPr kumimoji="0" lang="ru-RU" sz="2000" b="1" u="none" strike="noStrike" kern="1200" cap="none" spc="0" normalizeH="0" baseline="0" noProof="0" dirty="0">
              <a:ln>
                <a:noFill/>
              </a:ln>
              <a:solidFill>
                <a:srgbClr val="283272"/>
              </a:solidFill>
              <a:effectLst/>
              <a:uLnTx/>
              <a:uFillTx/>
              <a:latin typeface="Nunito Sans" pitchFamily="2" charset="7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7568BE-7F30-4F30-AC0E-F0E01EF264C9}"/>
              </a:ext>
            </a:extLst>
          </p:cNvPr>
          <p:cNvSpPr txBox="1"/>
          <p:nvPr/>
        </p:nvSpPr>
        <p:spPr>
          <a:xfrm>
            <a:off x="608094" y="1278383"/>
            <a:ext cx="36125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Nunito Sans"/>
              </a:rPr>
              <a:t>CISC</a:t>
            </a:r>
          </a:p>
          <a:p>
            <a:r>
              <a:rPr lang="en-US" dirty="0">
                <a:latin typeface="Nunito Sans"/>
              </a:rPr>
              <a:t>(Complex Instruction Set Computer)</a:t>
            </a:r>
            <a:endParaRPr lang="ru-RU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AAEDEB-741F-4E30-B2CD-DE8189B8DDF3}"/>
              </a:ext>
            </a:extLst>
          </p:cNvPr>
          <p:cNvSpPr txBox="1"/>
          <p:nvPr/>
        </p:nvSpPr>
        <p:spPr>
          <a:xfrm>
            <a:off x="6096000" y="1278384"/>
            <a:ext cx="35566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Nunito Sans"/>
              </a:rPr>
              <a:t>RISC</a:t>
            </a:r>
          </a:p>
          <a:p>
            <a:r>
              <a:rPr lang="en-US" dirty="0">
                <a:latin typeface="Nunito Sans"/>
              </a:rPr>
              <a:t>(Reduced Instruction Set Computer)</a:t>
            </a:r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0D1D8D-E102-4483-BF31-299225694B29}"/>
              </a:ext>
            </a:extLst>
          </p:cNvPr>
          <p:cNvSpPr txBox="1"/>
          <p:nvPr/>
        </p:nvSpPr>
        <p:spPr>
          <a:xfrm>
            <a:off x="608094" y="2294901"/>
            <a:ext cx="3408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Уравнение производительности: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0E05D1E-6686-42FE-834F-0B6E99DA34A3}"/>
                  </a:ext>
                </a:extLst>
              </p:cNvPr>
              <p:cNvSpPr txBox="1"/>
              <p:nvPr/>
            </p:nvSpPr>
            <p:spPr>
              <a:xfrm>
                <a:off x="2904150" y="2726637"/>
                <a:ext cx="4626395" cy="5745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𝑡𝑖𝑚𝑒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𝑝𝑟𝑜𝑔𝑟𝑎𝑚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𝑡𝑖𝑚𝑒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𝑐𝑦𝑐𝑙𝑒</m:t>
                          </m:r>
                        </m:den>
                      </m:f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𝑐𝑦𝑐𝑙𝑒𝑠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𝑖𝑛𝑠𝑡𝑟𝑢𝑐𝑡𝑖𝑜𝑛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𝑖𝑛𝑠𝑡𝑟𝑢𝑐𝑡𝑖𝑜𝑛𝑠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𝑝𝑟𝑜𝑔𝑟𝑎𝑚</m:t>
                          </m:r>
                        </m:den>
                      </m:f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0E05D1E-6686-42FE-834F-0B6E99DA34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4150" y="2726637"/>
                <a:ext cx="4626395" cy="57451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F1819FCE-B350-4B77-8873-1F32B146C76C}"/>
              </a:ext>
            </a:extLst>
          </p:cNvPr>
          <p:cNvSpPr/>
          <p:nvPr/>
        </p:nvSpPr>
        <p:spPr>
          <a:xfrm>
            <a:off x="548065" y="6135529"/>
            <a:ext cx="6096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/>
              <a:t>*https://cs.stanford.edu/people/eroberts/courses/soco/projects/risc/risccisc/</a:t>
            </a:r>
            <a:endParaRPr lang="ru-RU" sz="1000" dirty="0"/>
          </a:p>
        </p:txBody>
      </p:sp>
      <p:sp>
        <p:nvSpPr>
          <p:cNvPr id="14" name="Прямоугольник: скругленные углы 13">
            <a:extLst>
              <a:ext uri="{FF2B5EF4-FFF2-40B4-BE49-F238E27FC236}">
                <a16:creationId xmlns:a16="http://schemas.microsoft.com/office/drawing/2014/main" id="{7FC15124-01FA-4433-8A82-BB3667AD9A3C}"/>
              </a:ext>
            </a:extLst>
          </p:cNvPr>
          <p:cNvSpPr/>
          <p:nvPr/>
        </p:nvSpPr>
        <p:spPr>
          <a:xfrm>
            <a:off x="608094" y="1340528"/>
            <a:ext cx="3869638" cy="584186"/>
          </a:xfrm>
          <a:prstGeom prst="round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: скругленные углы 16">
            <a:extLst>
              <a:ext uri="{FF2B5EF4-FFF2-40B4-BE49-F238E27FC236}">
                <a16:creationId xmlns:a16="http://schemas.microsoft.com/office/drawing/2014/main" id="{C5C6F48D-5655-4EF1-8B93-90E5423B2207}"/>
              </a:ext>
            </a:extLst>
          </p:cNvPr>
          <p:cNvSpPr/>
          <p:nvPr/>
        </p:nvSpPr>
        <p:spPr>
          <a:xfrm>
            <a:off x="6141534" y="2726636"/>
            <a:ext cx="1389011" cy="584186"/>
          </a:xfrm>
          <a:prstGeom prst="round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FAF1F2D1-FC2B-4652-886E-F190B20394C6}"/>
              </a:ext>
            </a:extLst>
          </p:cNvPr>
          <p:cNvCxnSpPr>
            <a:cxnSpLocks/>
            <a:endCxn id="17" idx="0"/>
          </p:cNvCxnSpPr>
          <p:nvPr/>
        </p:nvCxnSpPr>
        <p:spPr>
          <a:xfrm>
            <a:off x="4523266" y="1939321"/>
            <a:ext cx="2312774" cy="787315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Прямоугольник: скругленные углы 19">
            <a:extLst>
              <a:ext uri="{FF2B5EF4-FFF2-40B4-BE49-F238E27FC236}">
                <a16:creationId xmlns:a16="http://schemas.microsoft.com/office/drawing/2014/main" id="{3A285EA1-D516-4103-AE61-220973E0F1C6}"/>
              </a:ext>
            </a:extLst>
          </p:cNvPr>
          <p:cNvSpPr/>
          <p:nvPr/>
        </p:nvSpPr>
        <p:spPr>
          <a:xfrm>
            <a:off x="6096000" y="1335097"/>
            <a:ext cx="3869638" cy="584186"/>
          </a:xfrm>
          <a:prstGeom prst="round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Прямоугольник: скругленные углы 20">
            <a:extLst>
              <a:ext uri="{FF2B5EF4-FFF2-40B4-BE49-F238E27FC236}">
                <a16:creationId xmlns:a16="http://schemas.microsoft.com/office/drawing/2014/main" id="{EF25C6C4-7959-4271-9026-7A84B89AD84C}"/>
              </a:ext>
            </a:extLst>
          </p:cNvPr>
          <p:cNvSpPr/>
          <p:nvPr/>
        </p:nvSpPr>
        <p:spPr>
          <a:xfrm>
            <a:off x="4829452" y="2707923"/>
            <a:ext cx="1266548" cy="584186"/>
          </a:xfrm>
          <a:prstGeom prst="round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2" name="Прямая соединительная линия 21">
            <a:extLst>
              <a:ext uri="{FF2B5EF4-FFF2-40B4-BE49-F238E27FC236}">
                <a16:creationId xmlns:a16="http://schemas.microsoft.com/office/drawing/2014/main" id="{A3324B02-AF7D-47DB-AA9F-84ED85B36910}"/>
              </a:ext>
            </a:extLst>
          </p:cNvPr>
          <p:cNvCxnSpPr>
            <a:cxnSpLocks/>
            <a:endCxn id="21" idx="0"/>
          </p:cNvCxnSpPr>
          <p:nvPr/>
        </p:nvCxnSpPr>
        <p:spPr>
          <a:xfrm flipH="1">
            <a:off x="5462726" y="1920608"/>
            <a:ext cx="624880" cy="787315"/>
          </a:xfrm>
          <a:prstGeom prst="line">
            <a:avLst/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5E6E2731-2811-4785-AA8D-D36309B56A5A}"/>
              </a:ext>
            </a:extLst>
          </p:cNvPr>
          <p:cNvSpPr txBox="1"/>
          <p:nvPr/>
        </p:nvSpPr>
        <p:spPr>
          <a:xfrm>
            <a:off x="2904150" y="3830066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2770C1"/>
                </a:solidFill>
                <a:latin typeface="Nunito Sans"/>
              </a:rPr>
              <a:t>CISC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1978CE1-B930-401C-8594-FAF3FE79AFA2}"/>
              </a:ext>
            </a:extLst>
          </p:cNvPr>
          <p:cNvSpPr txBox="1"/>
          <p:nvPr/>
        </p:nvSpPr>
        <p:spPr>
          <a:xfrm>
            <a:off x="5616817" y="3830066"/>
            <a:ext cx="606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  <a:latin typeface="Nunito Sans"/>
              </a:rPr>
              <a:t>RISC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A2A2F48-F02F-494A-B036-1B901723A5F3}"/>
              </a:ext>
            </a:extLst>
          </p:cNvPr>
          <p:cNvSpPr txBox="1"/>
          <p:nvPr/>
        </p:nvSpPr>
        <p:spPr>
          <a:xfrm>
            <a:off x="503553" y="4466572"/>
            <a:ext cx="201350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/>
              <a:t>Задача:</a:t>
            </a:r>
            <a:endParaRPr lang="en-US" sz="1400" dirty="0"/>
          </a:p>
          <a:p>
            <a:r>
              <a:rPr lang="ru-RU" sz="1400" dirty="0"/>
              <a:t>необходимо выполнить умножение двух переменных в памяти</a:t>
            </a:r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8C93C27D-4708-4437-AB99-8C36585E8F86}"/>
              </a:ext>
            </a:extLst>
          </p:cNvPr>
          <p:cNvSpPr/>
          <p:nvPr/>
        </p:nvSpPr>
        <p:spPr>
          <a:xfrm>
            <a:off x="2902575" y="4574424"/>
            <a:ext cx="18309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MULT 2:3, 5:2</a:t>
            </a:r>
            <a:endParaRPr lang="ru-RU" dirty="0">
              <a:latin typeface="Consolas" panose="020B0609020204030204" pitchFamily="49" charset="0"/>
            </a:endParaRPr>
          </a:p>
        </p:txBody>
      </p:sp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7AD8AE22-A699-4BC6-A713-6A92B2909E13}"/>
              </a:ext>
            </a:extLst>
          </p:cNvPr>
          <p:cNvSpPr/>
          <p:nvPr/>
        </p:nvSpPr>
        <p:spPr>
          <a:xfrm>
            <a:off x="5620277" y="4568993"/>
            <a:ext cx="1704313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LOAD A, 2:3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LOAD B, 5:2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PROD A, B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STORE 2:3, A</a:t>
            </a:r>
            <a:endParaRPr lang="ru-RU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901241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Номер слайда 5">
            <a:extLst>
              <a:ext uri="{FF2B5EF4-FFF2-40B4-BE49-F238E27FC236}">
                <a16:creationId xmlns:a16="http://schemas.microsoft.com/office/drawing/2014/main" id="{246FE44D-8ACA-4BFD-ADB0-B05A93FDA3CF}"/>
              </a:ext>
            </a:extLst>
          </p:cNvPr>
          <p:cNvSpPr txBox="1">
            <a:spLocks/>
          </p:cNvSpPr>
          <p:nvPr/>
        </p:nvSpPr>
        <p:spPr>
          <a:xfrm>
            <a:off x="10883900" y="6610350"/>
            <a:ext cx="682625" cy="247650"/>
          </a:xfrm>
          <a:prstGeom prst="rect">
            <a:avLst/>
          </a:prstGeom>
          <a:solidFill>
            <a:srgbClr val="F3F1F9">
              <a:alpha val="89804"/>
            </a:srgbClr>
          </a:solidFill>
        </p:spPr>
        <p:txBody>
          <a:bodyPr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8CD8CDE7-E2C6-4DFC-9859-BA19C2EE985E}" type="slidenum">
              <a:rPr lang="ru-RU" sz="1000" smtClean="0">
                <a:latin typeface="Nunito Sans" pitchFamily="2" charset="77"/>
              </a:rPr>
              <a:pPr algn="ctr"/>
              <a:t>40</a:t>
            </a:fld>
            <a:endParaRPr lang="ru-RU" sz="1000" dirty="0">
              <a:latin typeface="Nunito Sans" pitchFamily="2" charset="77"/>
            </a:endParaRPr>
          </a:p>
        </p:txBody>
      </p:sp>
      <p:cxnSp>
        <p:nvCxnSpPr>
          <p:cNvPr id="119" name="Straight Connector 81">
            <a:extLst>
              <a:ext uri="{FF2B5EF4-FFF2-40B4-BE49-F238E27FC236}">
                <a16:creationId xmlns:a16="http://schemas.microsoft.com/office/drawing/2014/main" id="{FB4331D3-6E92-F510-9CBB-B5AEA25C2B23}"/>
              </a:ext>
            </a:extLst>
          </p:cNvPr>
          <p:cNvCxnSpPr>
            <a:cxnSpLocks/>
          </p:cNvCxnSpPr>
          <p:nvPr/>
        </p:nvCxnSpPr>
        <p:spPr>
          <a:xfrm>
            <a:off x="608094" y="6381750"/>
            <a:ext cx="10960019" cy="0"/>
          </a:xfrm>
          <a:prstGeom prst="line">
            <a:avLst/>
          </a:prstGeom>
          <a:ln w="12700" cap="rnd">
            <a:solidFill>
              <a:srgbClr val="283272"/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CF0C995-B686-F7E0-851C-CFE0BB33E31D}"/>
              </a:ext>
            </a:extLst>
          </p:cNvPr>
          <p:cNvSpPr txBox="1"/>
          <p:nvPr/>
        </p:nvSpPr>
        <p:spPr>
          <a:xfrm>
            <a:off x="537071" y="396484"/>
            <a:ext cx="936055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R="0" lvl="0" indent="0" defTabSz="91417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u="none" strike="noStrike" cap="none" spc="0" normalizeH="0" baseline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 Light" pitchFamily="2" charset="77"/>
              </a:defRPr>
            </a:lvl1pPr>
          </a:lstStyle>
          <a:p>
            <a:r>
              <a:rPr lang="ru-RU" sz="1100" dirty="0">
                <a:solidFill>
                  <a:srgbClr val="283272"/>
                </a:solidFill>
                <a:latin typeface="Nunito Sans Light" pitchFamily="2" charset="77"/>
              </a:rPr>
              <a:t>Основы программирования на языке Assembler под архитектуру RISC-V</a:t>
            </a:r>
            <a:endParaRPr lang="ru-RU" sz="11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F45C107-0974-9033-38A0-AE7F67E9B8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9729276" y="484607"/>
            <a:ext cx="1837249" cy="50106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42CEA1D-09FC-848D-6E67-3B919F678E69}"/>
              </a:ext>
            </a:extLst>
          </p:cNvPr>
          <p:cNvSpPr txBox="1"/>
          <p:nvPr/>
        </p:nvSpPr>
        <p:spPr>
          <a:xfrm>
            <a:off x="548065" y="605732"/>
            <a:ext cx="51475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ru-RU"/>
            </a:defPPr>
            <a:lvl1pPr marR="0" lvl="0" indent="0" defTabSz="91417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u="none" strike="noStrike" cap="none" spc="0" normalizeH="0" baseline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" pitchFamily="2" charset="77"/>
              </a:defRPr>
            </a:lvl1pPr>
          </a:lstStyle>
          <a:p>
            <a:pPr marL="0" marR="0" lvl="0" indent="0" algn="l" defTabSz="9141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Где найти номера системных функций?</a:t>
            </a:r>
            <a:endParaRPr kumimoji="0" lang="ru-RU" sz="2000" b="1" u="none" strike="noStrike" kern="1200" cap="none" spc="0" normalizeH="0" baseline="0" noProof="0" dirty="0">
              <a:ln>
                <a:noFill/>
              </a:ln>
              <a:solidFill>
                <a:srgbClr val="283272"/>
              </a:solidFill>
              <a:effectLst/>
              <a:uLnTx/>
              <a:uFillTx/>
              <a:latin typeface="Nunito Sans" pitchFamily="2" charset="77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BBCA630-C29B-BBC3-7BEC-6634348920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094" y="1102491"/>
            <a:ext cx="9975600" cy="502348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C30B03D-179C-055D-B1EA-E3FCACECB782}"/>
              </a:ext>
            </a:extLst>
          </p:cNvPr>
          <p:cNvSpPr txBox="1"/>
          <p:nvPr/>
        </p:nvSpPr>
        <p:spPr>
          <a:xfrm>
            <a:off x="608094" y="6135529"/>
            <a:ext cx="609437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000" dirty="0"/>
              <a:t>*https://gpages.juszkiewicz.com.pl/syscalls-table/syscalls.html</a:t>
            </a:r>
          </a:p>
        </p:txBody>
      </p:sp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id="{883C3634-0C5E-2376-57FE-5C498AB15891}"/>
              </a:ext>
            </a:extLst>
          </p:cNvPr>
          <p:cNvSpPr/>
          <p:nvPr/>
        </p:nvSpPr>
        <p:spPr>
          <a:xfrm>
            <a:off x="548065" y="3336587"/>
            <a:ext cx="10123178" cy="246217"/>
          </a:xfrm>
          <a:prstGeom prst="round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рямоугольник: скругленные углы 12">
            <a:extLst>
              <a:ext uri="{FF2B5EF4-FFF2-40B4-BE49-F238E27FC236}">
                <a16:creationId xmlns:a16="http://schemas.microsoft.com/office/drawing/2014/main" id="{BF8420E6-2479-1560-8E12-5A8A85183454}"/>
              </a:ext>
            </a:extLst>
          </p:cNvPr>
          <p:cNvSpPr/>
          <p:nvPr/>
        </p:nvSpPr>
        <p:spPr>
          <a:xfrm>
            <a:off x="7247106" y="1005841"/>
            <a:ext cx="583660" cy="5147305"/>
          </a:xfrm>
          <a:prstGeom prst="round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58080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Номер слайда 5">
            <a:extLst>
              <a:ext uri="{FF2B5EF4-FFF2-40B4-BE49-F238E27FC236}">
                <a16:creationId xmlns:a16="http://schemas.microsoft.com/office/drawing/2014/main" id="{246FE44D-8ACA-4BFD-ADB0-B05A93FDA3CF}"/>
              </a:ext>
            </a:extLst>
          </p:cNvPr>
          <p:cNvSpPr txBox="1">
            <a:spLocks/>
          </p:cNvSpPr>
          <p:nvPr/>
        </p:nvSpPr>
        <p:spPr>
          <a:xfrm>
            <a:off x="10883900" y="6610350"/>
            <a:ext cx="682625" cy="247650"/>
          </a:xfrm>
          <a:prstGeom prst="rect">
            <a:avLst/>
          </a:prstGeom>
          <a:solidFill>
            <a:srgbClr val="F3F1F9">
              <a:alpha val="89804"/>
            </a:srgbClr>
          </a:solidFill>
        </p:spPr>
        <p:txBody>
          <a:bodyPr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8CD8CDE7-E2C6-4DFC-9859-BA19C2EE985E}" type="slidenum">
              <a:rPr lang="ru-RU" sz="1000" smtClean="0">
                <a:latin typeface="Nunito Sans" pitchFamily="2" charset="77"/>
              </a:rPr>
              <a:pPr algn="ctr"/>
              <a:t>41</a:t>
            </a:fld>
            <a:endParaRPr lang="ru-RU" sz="1000" dirty="0">
              <a:latin typeface="Nunito Sans" pitchFamily="2" charset="77"/>
            </a:endParaRPr>
          </a:p>
        </p:txBody>
      </p:sp>
      <p:cxnSp>
        <p:nvCxnSpPr>
          <p:cNvPr id="119" name="Straight Connector 81">
            <a:extLst>
              <a:ext uri="{FF2B5EF4-FFF2-40B4-BE49-F238E27FC236}">
                <a16:creationId xmlns:a16="http://schemas.microsoft.com/office/drawing/2014/main" id="{FB4331D3-6E92-F510-9CBB-B5AEA25C2B23}"/>
              </a:ext>
            </a:extLst>
          </p:cNvPr>
          <p:cNvCxnSpPr>
            <a:cxnSpLocks/>
          </p:cNvCxnSpPr>
          <p:nvPr/>
        </p:nvCxnSpPr>
        <p:spPr>
          <a:xfrm>
            <a:off x="608094" y="6381750"/>
            <a:ext cx="10960019" cy="0"/>
          </a:xfrm>
          <a:prstGeom prst="line">
            <a:avLst/>
          </a:prstGeom>
          <a:ln w="12700" cap="rnd">
            <a:solidFill>
              <a:srgbClr val="283272"/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CF0C995-B686-F7E0-851C-CFE0BB33E31D}"/>
              </a:ext>
            </a:extLst>
          </p:cNvPr>
          <p:cNvSpPr txBox="1"/>
          <p:nvPr/>
        </p:nvSpPr>
        <p:spPr>
          <a:xfrm>
            <a:off x="537071" y="396484"/>
            <a:ext cx="936055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R="0" lvl="0" indent="0" defTabSz="91417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u="none" strike="noStrike" cap="none" spc="0" normalizeH="0" baseline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 Light" pitchFamily="2" charset="77"/>
              </a:defRPr>
            </a:lvl1pPr>
          </a:lstStyle>
          <a:p>
            <a:r>
              <a:rPr lang="ru-RU" sz="1100" dirty="0">
                <a:solidFill>
                  <a:srgbClr val="283272"/>
                </a:solidFill>
                <a:latin typeface="Nunito Sans Light" pitchFamily="2" charset="77"/>
              </a:rPr>
              <a:t>Основы программирования на языке Assembler под архитектуру RISC-V</a:t>
            </a:r>
            <a:endParaRPr lang="ru-RU" sz="11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F45C107-0974-9033-38A0-AE7F67E9B8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9729276" y="484607"/>
            <a:ext cx="1837249" cy="50106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42CEA1D-09FC-848D-6E67-3B919F678E69}"/>
              </a:ext>
            </a:extLst>
          </p:cNvPr>
          <p:cNvSpPr txBox="1"/>
          <p:nvPr/>
        </p:nvSpPr>
        <p:spPr>
          <a:xfrm>
            <a:off x="548065" y="605732"/>
            <a:ext cx="45036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ru-RU"/>
            </a:defPPr>
            <a:lvl1pPr marR="0" lvl="0" indent="0" defTabSz="91417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u="none" strike="noStrike" cap="none" spc="0" normalizeH="0" baseline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" pitchFamily="2" charset="77"/>
              </a:defRPr>
            </a:lvl1pPr>
          </a:lstStyle>
          <a:p>
            <a:pPr marL="0" marR="0" lvl="0" indent="0" algn="l" defTabSz="9141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1" u="none" strike="noStrike" kern="1200" cap="none" spc="0" normalizeH="0" baseline="0" noProof="0" dirty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" pitchFamily="2" charset="77"/>
              </a:rPr>
              <a:t>Первый пример: компиляция и запуск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E4E5DF8-1CBB-1637-6801-897EC37B2D20}"/>
              </a:ext>
            </a:extLst>
          </p:cNvPr>
          <p:cNvSpPr txBox="1"/>
          <p:nvPr/>
        </p:nvSpPr>
        <p:spPr>
          <a:xfrm>
            <a:off x="1130710" y="1729777"/>
            <a:ext cx="4721758" cy="16438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1400" kern="100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riscv64-linux-gnu-as -o </a:t>
            </a:r>
            <a:r>
              <a:rPr lang="en-US" sz="1400" kern="100" dirty="0" err="1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example.o</a:t>
            </a:r>
            <a:r>
              <a:rPr lang="en-US" sz="1400" kern="100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100" dirty="0" err="1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example.s</a:t>
            </a:r>
            <a:r>
              <a:rPr lang="en-US" sz="1400" kern="100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ru-RU" sz="1400" kern="100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1400" kern="100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riscv64-linux-gnu-ld -o example </a:t>
            </a:r>
            <a:r>
              <a:rPr lang="en-US" sz="1400" kern="100" dirty="0" err="1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example.o</a:t>
            </a:r>
            <a:endParaRPr lang="ru-RU" sz="1400" kern="100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1400" kern="100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qemu-riscv64-static example</a:t>
            </a:r>
            <a:endParaRPr lang="ru-RU" sz="1400" kern="100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1400" kern="100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echo $? </a:t>
            </a:r>
            <a:r>
              <a:rPr lang="ru-RU" sz="1400" kern="100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х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ru-RU" sz="1400" kern="100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7</a:t>
            </a:r>
            <a:endParaRPr lang="ru-RU" sz="1400" dirty="0"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9FD4780-20E4-4437-BCD6-82A371DC252B}"/>
              </a:ext>
            </a:extLst>
          </p:cNvPr>
          <p:cNvSpPr txBox="1"/>
          <p:nvPr/>
        </p:nvSpPr>
        <p:spPr>
          <a:xfrm>
            <a:off x="537071" y="1113162"/>
            <a:ext cx="41814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dirty="0">
                <a:latin typeface="Nunito Sans"/>
              </a:rPr>
              <a:t>Перечень команд для сборки и запуска программы: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26A836-2B14-41E6-B1B3-591EFD433559}"/>
              </a:ext>
            </a:extLst>
          </p:cNvPr>
          <p:cNvSpPr txBox="1"/>
          <p:nvPr/>
        </p:nvSpPr>
        <p:spPr>
          <a:xfrm>
            <a:off x="6657962" y="2269898"/>
            <a:ext cx="34240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200" dirty="0"/>
              <a:t>Получение объектного кода на основе исходного</a:t>
            </a:r>
          </a:p>
        </p:txBody>
      </p:sp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6692F52E-A732-4B71-8858-C4D51B87AD1F}"/>
              </a:ext>
            </a:extLst>
          </p:cNvPr>
          <p:cNvCxnSpPr/>
          <p:nvPr/>
        </p:nvCxnSpPr>
        <p:spPr>
          <a:xfrm>
            <a:off x="6728985" y="2546897"/>
            <a:ext cx="32756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3FDA4761-4E44-49B7-AA8A-E1CCBA48627B}"/>
              </a:ext>
            </a:extLst>
          </p:cNvPr>
          <p:cNvCxnSpPr>
            <a:cxnSpLocks/>
          </p:cNvCxnSpPr>
          <p:nvPr/>
        </p:nvCxnSpPr>
        <p:spPr>
          <a:xfrm>
            <a:off x="5438376" y="1984782"/>
            <a:ext cx="1290609" cy="5621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единительная линия 19">
            <a:extLst>
              <a:ext uri="{FF2B5EF4-FFF2-40B4-BE49-F238E27FC236}">
                <a16:creationId xmlns:a16="http://schemas.microsoft.com/office/drawing/2014/main" id="{6070A856-7CA0-4736-9951-7B09219E6B96}"/>
              </a:ext>
            </a:extLst>
          </p:cNvPr>
          <p:cNvCxnSpPr/>
          <p:nvPr/>
        </p:nvCxnSpPr>
        <p:spPr>
          <a:xfrm>
            <a:off x="1130710" y="1984783"/>
            <a:ext cx="431636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21CFBDBF-F16C-426C-80C7-A62A5762818B}"/>
              </a:ext>
            </a:extLst>
          </p:cNvPr>
          <p:cNvSpPr txBox="1"/>
          <p:nvPr/>
        </p:nvSpPr>
        <p:spPr>
          <a:xfrm>
            <a:off x="6568251" y="2801803"/>
            <a:ext cx="18622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200" dirty="0"/>
              <a:t>Сборка бинарного файла</a:t>
            </a:r>
          </a:p>
        </p:txBody>
      </p:sp>
      <p:cxnSp>
        <p:nvCxnSpPr>
          <p:cNvPr id="25" name="Прямая соединительная линия 24">
            <a:extLst>
              <a:ext uri="{FF2B5EF4-FFF2-40B4-BE49-F238E27FC236}">
                <a16:creationId xmlns:a16="http://schemas.microsoft.com/office/drawing/2014/main" id="{CCDD3444-4067-4474-B0E9-2CD30ED07513}"/>
              </a:ext>
            </a:extLst>
          </p:cNvPr>
          <p:cNvCxnSpPr>
            <a:cxnSpLocks/>
          </p:cNvCxnSpPr>
          <p:nvPr/>
        </p:nvCxnSpPr>
        <p:spPr>
          <a:xfrm>
            <a:off x="6649940" y="3089798"/>
            <a:ext cx="174528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Прямая соединительная линия 25">
            <a:extLst>
              <a:ext uri="{FF2B5EF4-FFF2-40B4-BE49-F238E27FC236}">
                <a16:creationId xmlns:a16="http://schemas.microsoft.com/office/drawing/2014/main" id="{107C7E81-A1DF-428B-B887-170A932A20C9}"/>
              </a:ext>
            </a:extLst>
          </p:cNvPr>
          <p:cNvCxnSpPr>
            <a:cxnSpLocks/>
          </p:cNvCxnSpPr>
          <p:nvPr/>
        </p:nvCxnSpPr>
        <p:spPr>
          <a:xfrm>
            <a:off x="5309420" y="2349642"/>
            <a:ext cx="1340520" cy="7401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единительная линия 26">
            <a:extLst>
              <a:ext uri="{FF2B5EF4-FFF2-40B4-BE49-F238E27FC236}">
                <a16:creationId xmlns:a16="http://schemas.microsoft.com/office/drawing/2014/main" id="{4768A9AC-8455-4387-A7CB-3C0D74EB3629}"/>
              </a:ext>
            </a:extLst>
          </p:cNvPr>
          <p:cNvCxnSpPr>
            <a:cxnSpLocks/>
          </p:cNvCxnSpPr>
          <p:nvPr/>
        </p:nvCxnSpPr>
        <p:spPr>
          <a:xfrm>
            <a:off x="1130710" y="2353785"/>
            <a:ext cx="41787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C414696E-E4C1-4A08-A7FE-C413CBBF63F9}"/>
              </a:ext>
            </a:extLst>
          </p:cNvPr>
          <p:cNvSpPr txBox="1"/>
          <p:nvPr/>
        </p:nvSpPr>
        <p:spPr>
          <a:xfrm>
            <a:off x="6438491" y="3448660"/>
            <a:ext cx="16303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200" dirty="0"/>
              <a:t>Запуск на исполнение</a:t>
            </a:r>
          </a:p>
        </p:txBody>
      </p:sp>
      <p:cxnSp>
        <p:nvCxnSpPr>
          <p:cNvPr id="33" name="Прямая соединительная линия 32">
            <a:extLst>
              <a:ext uri="{FF2B5EF4-FFF2-40B4-BE49-F238E27FC236}">
                <a16:creationId xmlns:a16="http://schemas.microsoft.com/office/drawing/2014/main" id="{A926B764-A6E5-4133-B86D-8AF34D62F5FB}"/>
              </a:ext>
            </a:extLst>
          </p:cNvPr>
          <p:cNvCxnSpPr>
            <a:cxnSpLocks/>
          </p:cNvCxnSpPr>
          <p:nvPr/>
        </p:nvCxnSpPr>
        <p:spPr>
          <a:xfrm>
            <a:off x="6520181" y="3727668"/>
            <a:ext cx="174528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Прямая соединительная линия 33">
            <a:extLst>
              <a:ext uri="{FF2B5EF4-FFF2-40B4-BE49-F238E27FC236}">
                <a16:creationId xmlns:a16="http://schemas.microsoft.com/office/drawing/2014/main" id="{384E65A3-0502-445E-8D30-ADE1A3E3D621}"/>
              </a:ext>
            </a:extLst>
          </p:cNvPr>
          <p:cNvCxnSpPr>
            <a:cxnSpLocks/>
          </p:cNvCxnSpPr>
          <p:nvPr/>
        </p:nvCxnSpPr>
        <p:spPr>
          <a:xfrm>
            <a:off x="3923072" y="2707090"/>
            <a:ext cx="2597109" cy="10185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Прямая соединительная линия 34">
            <a:extLst>
              <a:ext uri="{FF2B5EF4-FFF2-40B4-BE49-F238E27FC236}">
                <a16:creationId xmlns:a16="http://schemas.microsoft.com/office/drawing/2014/main" id="{47528655-4036-4295-952F-34C143A52D17}"/>
              </a:ext>
            </a:extLst>
          </p:cNvPr>
          <p:cNvCxnSpPr>
            <a:cxnSpLocks/>
          </p:cNvCxnSpPr>
          <p:nvPr/>
        </p:nvCxnSpPr>
        <p:spPr>
          <a:xfrm>
            <a:off x="1130710" y="2701533"/>
            <a:ext cx="279236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B3CF6D48-3296-41A6-8509-B2E18EA0D2FC}"/>
              </a:ext>
            </a:extLst>
          </p:cNvPr>
          <p:cNvSpPr txBox="1"/>
          <p:nvPr/>
        </p:nvSpPr>
        <p:spPr>
          <a:xfrm>
            <a:off x="6236335" y="4031450"/>
            <a:ext cx="27124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200" dirty="0"/>
              <a:t>Получение кода возврата силами </a:t>
            </a:r>
            <a:r>
              <a:rPr lang="en-US" sz="1200" dirty="0"/>
              <a:t>bash</a:t>
            </a:r>
            <a:endParaRPr lang="ru-RU" sz="1200" dirty="0"/>
          </a:p>
        </p:txBody>
      </p:sp>
      <p:cxnSp>
        <p:nvCxnSpPr>
          <p:cNvPr id="40" name="Прямая соединительная линия 39">
            <a:extLst>
              <a:ext uri="{FF2B5EF4-FFF2-40B4-BE49-F238E27FC236}">
                <a16:creationId xmlns:a16="http://schemas.microsoft.com/office/drawing/2014/main" id="{33461E9B-C6CF-438B-9FA0-0ED0275FF709}"/>
              </a:ext>
            </a:extLst>
          </p:cNvPr>
          <p:cNvCxnSpPr>
            <a:cxnSpLocks/>
          </p:cNvCxnSpPr>
          <p:nvPr/>
        </p:nvCxnSpPr>
        <p:spPr>
          <a:xfrm>
            <a:off x="6296364" y="4305989"/>
            <a:ext cx="274470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Прямая соединительная линия 40">
            <a:extLst>
              <a:ext uri="{FF2B5EF4-FFF2-40B4-BE49-F238E27FC236}">
                <a16:creationId xmlns:a16="http://schemas.microsoft.com/office/drawing/2014/main" id="{C51605FB-267F-4C2E-B408-58BE1CCB42B3}"/>
              </a:ext>
            </a:extLst>
          </p:cNvPr>
          <p:cNvCxnSpPr>
            <a:cxnSpLocks/>
          </p:cNvCxnSpPr>
          <p:nvPr/>
        </p:nvCxnSpPr>
        <p:spPr>
          <a:xfrm>
            <a:off x="1936956" y="3045566"/>
            <a:ext cx="4370074" cy="12632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Прямая соединительная линия 41">
            <a:extLst>
              <a:ext uri="{FF2B5EF4-FFF2-40B4-BE49-F238E27FC236}">
                <a16:creationId xmlns:a16="http://schemas.microsoft.com/office/drawing/2014/main" id="{295A9014-72AA-475F-9096-FB90CF6ADDF4}"/>
              </a:ext>
            </a:extLst>
          </p:cNvPr>
          <p:cNvCxnSpPr>
            <a:cxnSpLocks/>
          </p:cNvCxnSpPr>
          <p:nvPr/>
        </p:nvCxnSpPr>
        <p:spPr>
          <a:xfrm>
            <a:off x="1204894" y="3045566"/>
            <a:ext cx="73206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0309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24" grpId="0"/>
      <p:bldP spid="32" grpId="0"/>
      <p:bldP spid="39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Номер слайда 5">
            <a:extLst>
              <a:ext uri="{FF2B5EF4-FFF2-40B4-BE49-F238E27FC236}">
                <a16:creationId xmlns:a16="http://schemas.microsoft.com/office/drawing/2014/main" id="{246FE44D-8ACA-4BFD-ADB0-B05A93FDA3CF}"/>
              </a:ext>
            </a:extLst>
          </p:cNvPr>
          <p:cNvSpPr txBox="1">
            <a:spLocks/>
          </p:cNvSpPr>
          <p:nvPr/>
        </p:nvSpPr>
        <p:spPr>
          <a:xfrm>
            <a:off x="10883900" y="6610350"/>
            <a:ext cx="682625" cy="247650"/>
          </a:xfrm>
          <a:prstGeom prst="rect">
            <a:avLst/>
          </a:prstGeom>
          <a:solidFill>
            <a:srgbClr val="F3F1F9">
              <a:alpha val="89804"/>
            </a:srgbClr>
          </a:solidFill>
        </p:spPr>
        <p:txBody>
          <a:bodyPr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8CD8CDE7-E2C6-4DFC-9859-BA19C2EE985E}" type="slidenum">
              <a:rPr lang="ru-RU" sz="1000" smtClean="0">
                <a:latin typeface="Nunito Sans" pitchFamily="2" charset="77"/>
              </a:rPr>
              <a:pPr algn="ctr"/>
              <a:t>42</a:t>
            </a:fld>
            <a:endParaRPr lang="ru-RU" sz="1000" dirty="0">
              <a:latin typeface="Nunito Sans" pitchFamily="2" charset="77"/>
            </a:endParaRPr>
          </a:p>
        </p:txBody>
      </p:sp>
      <p:cxnSp>
        <p:nvCxnSpPr>
          <p:cNvPr id="119" name="Straight Connector 81">
            <a:extLst>
              <a:ext uri="{FF2B5EF4-FFF2-40B4-BE49-F238E27FC236}">
                <a16:creationId xmlns:a16="http://schemas.microsoft.com/office/drawing/2014/main" id="{FB4331D3-6E92-F510-9CBB-B5AEA25C2B23}"/>
              </a:ext>
            </a:extLst>
          </p:cNvPr>
          <p:cNvCxnSpPr>
            <a:cxnSpLocks/>
          </p:cNvCxnSpPr>
          <p:nvPr/>
        </p:nvCxnSpPr>
        <p:spPr>
          <a:xfrm>
            <a:off x="608094" y="6381750"/>
            <a:ext cx="10960019" cy="0"/>
          </a:xfrm>
          <a:prstGeom prst="line">
            <a:avLst/>
          </a:prstGeom>
          <a:ln w="12700" cap="rnd">
            <a:solidFill>
              <a:srgbClr val="283272"/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CF0C995-B686-F7E0-851C-CFE0BB33E31D}"/>
              </a:ext>
            </a:extLst>
          </p:cNvPr>
          <p:cNvSpPr txBox="1"/>
          <p:nvPr/>
        </p:nvSpPr>
        <p:spPr>
          <a:xfrm>
            <a:off x="537071" y="396484"/>
            <a:ext cx="936055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R="0" lvl="0" indent="0" defTabSz="91417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u="none" strike="noStrike" cap="none" spc="0" normalizeH="0" baseline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 Light" pitchFamily="2" charset="77"/>
              </a:defRPr>
            </a:lvl1pPr>
          </a:lstStyle>
          <a:p>
            <a:r>
              <a:rPr lang="ru-RU" sz="1100" dirty="0">
                <a:solidFill>
                  <a:srgbClr val="283272"/>
                </a:solidFill>
                <a:latin typeface="Nunito Sans Light" pitchFamily="2" charset="77"/>
              </a:rPr>
              <a:t>Основы программирования на языке Assembler под архитектуру RISC-V</a:t>
            </a:r>
            <a:endParaRPr lang="ru-RU" sz="11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F45C107-0974-9033-38A0-AE7F67E9B8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9729276" y="484607"/>
            <a:ext cx="1837249" cy="50106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42CEA1D-09FC-848D-6E67-3B919F678E69}"/>
              </a:ext>
            </a:extLst>
          </p:cNvPr>
          <p:cNvSpPr txBox="1"/>
          <p:nvPr/>
        </p:nvSpPr>
        <p:spPr>
          <a:xfrm>
            <a:off x="548065" y="605732"/>
            <a:ext cx="35952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ru-RU"/>
            </a:defPPr>
            <a:lvl1pPr marR="0" lvl="0" indent="0" defTabSz="91417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u="none" strike="noStrike" cap="none" spc="0" normalizeH="0" baseline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" pitchFamily="2" charset="77"/>
              </a:defRPr>
            </a:lvl1pPr>
          </a:lstStyle>
          <a:p>
            <a:pPr marL="0" marR="0" lvl="0" indent="0" algn="l" defTabSz="9141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1" u="none" strike="noStrike" kern="1200" cap="none" spc="0" normalizeH="0" baseline="0" noProof="0" dirty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" pitchFamily="2" charset="77"/>
              </a:rPr>
              <a:t>Средства отладки: </a:t>
            </a:r>
            <a:r>
              <a:rPr lang="en-US" dirty="0"/>
              <a:t>obj</a:t>
            </a:r>
            <a:r>
              <a:rPr kumimoji="0" lang="en-US" sz="2000" b="1" u="none" strike="noStrike" kern="1200" cap="none" spc="0" normalizeH="0" baseline="0" noProof="0" dirty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" pitchFamily="2" charset="77"/>
              </a:rPr>
              <a:t>dump</a:t>
            </a:r>
            <a:r>
              <a:rPr kumimoji="0" lang="ru-RU" sz="2000" b="1" u="none" strike="noStrike" kern="1200" cap="none" spc="0" normalizeH="0" baseline="0" noProof="0" dirty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" pitchFamily="2" charset="77"/>
              </a:rPr>
              <a:t> (1)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0D487F-4F7D-413C-ADC8-92A35055EDA1}"/>
              </a:ext>
            </a:extLst>
          </p:cNvPr>
          <p:cNvSpPr txBox="1"/>
          <p:nvPr/>
        </p:nvSpPr>
        <p:spPr>
          <a:xfrm>
            <a:off x="537071" y="1113162"/>
            <a:ext cx="86232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kern="100" dirty="0" err="1">
                <a:latin typeface="Nunito Sans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objdump</a:t>
            </a:r>
            <a:r>
              <a:rPr lang="en-US" sz="1400" kern="100" dirty="0">
                <a:latin typeface="Nunito Sans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 –</a:t>
            </a:r>
            <a:r>
              <a:rPr lang="ru-RU" sz="1400" kern="100" dirty="0">
                <a:latin typeface="Nunito Sans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 программа для получения различной информации и скомпилированных объектных файлах в </a:t>
            </a:r>
            <a:r>
              <a:rPr lang="en-US" sz="1400" kern="100" dirty="0">
                <a:latin typeface="Nunito Sans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Linux</a:t>
            </a:r>
            <a:endParaRPr lang="ru-RU" sz="1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D4148A2-E751-4892-8293-870276179E93}"/>
              </a:ext>
            </a:extLst>
          </p:cNvPr>
          <p:cNvSpPr txBox="1"/>
          <p:nvPr/>
        </p:nvSpPr>
        <p:spPr>
          <a:xfrm>
            <a:off x="1130709" y="1651121"/>
            <a:ext cx="561421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200" kern="100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 riscv64-linux-gnu-objdump –f ./example</a:t>
            </a:r>
          </a:p>
          <a:p>
            <a:pPr algn="just"/>
            <a:endParaRPr lang="en-US" sz="1200" kern="100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/>
            <a:r>
              <a:rPr lang="en-US" sz="1200" kern="100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./example:     file format elf64-littleriscv</a:t>
            </a:r>
          </a:p>
          <a:p>
            <a:pPr algn="just"/>
            <a:r>
              <a:rPr lang="en-US" sz="1200" kern="100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architecture: riscv:rv64, flags0x00000112:</a:t>
            </a:r>
          </a:p>
          <a:p>
            <a:pPr algn="just"/>
            <a:r>
              <a:rPr lang="en-US" sz="1200" kern="1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EXEC_P, HAS_SYMS, D_PAGED</a:t>
            </a:r>
          </a:p>
          <a:p>
            <a:pPr algn="just"/>
            <a:r>
              <a:rPr lang="en-US" sz="1200" kern="100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Start address 0x00000000000100b0</a:t>
            </a:r>
            <a:endParaRPr lang="ru-RU" sz="1200" kern="100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99C1DA-ADAD-4CED-BD78-E1731E1CDB18}"/>
              </a:ext>
            </a:extLst>
          </p:cNvPr>
          <p:cNvSpPr txBox="1"/>
          <p:nvPr/>
        </p:nvSpPr>
        <p:spPr>
          <a:xfrm>
            <a:off x="1130708" y="3479778"/>
            <a:ext cx="7060904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200" kern="100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 riscv64-linux-gnu-objdump –</a:t>
            </a:r>
            <a:r>
              <a:rPr lang="en-US" sz="1200" kern="1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</a:t>
            </a:r>
            <a:r>
              <a:rPr lang="en-US" sz="1200" kern="100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./example</a:t>
            </a:r>
          </a:p>
          <a:p>
            <a:pPr algn="just"/>
            <a:endParaRPr lang="en-US" sz="1200" kern="1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/>
            <a:r>
              <a:rPr lang="en-US" sz="1200" kern="100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./example:     file format elf64-littleriscv</a:t>
            </a:r>
          </a:p>
          <a:p>
            <a:pPr algn="just"/>
            <a:endParaRPr lang="en-US" sz="1200" kern="1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/>
            <a:r>
              <a:rPr lang="en-US" sz="1200" kern="100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Sections:</a:t>
            </a:r>
          </a:p>
          <a:p>
            <a:pPr algn="just"/>
            <a:r>
              <a:rPr lang="en-US" sz="1200" kern="100" dirty="0" err="1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Idx</a:t>
            </a:r>
            <a:r>
              <a:rPr lang="en-US" sz="1200" kern="1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Name              Size      VMA       LMA                     File off  </a:t>
            </a:r>
            <a:r>
              <a:rPr lang="en-US" sz="1200" kern="100" dirty="0" err="1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Algn</a:t>
            </a:r>
            <a:endParaRPr lang="en-US" sz="1200" kern="1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/>
            <a:r>
              <a:rPr lang="en-US" sz="1200" kern="100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0 .text             0000000c</a:t>
            </a:r>
            <a:r>
              <a:rPr lang="ru-RU" sz="1200" kern="100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00000000000100</a:t>
            </a:r>
            <a:r>
              <a:rPr lang="en-US" sz="1200" kern="100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</a:t>
            </a:r>
            <a:r>
              <a:rPr lang="ru-RU" sz="1200" kern="100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0</a:t>
            </a:r>
            <a:r>
              <a:rPr lang="en-US" sz="1200" kern="100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200" kern="1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00000000000100</a:t>
            </a:r>
            <a:r>
              <a:rPr lang="en-US" sz="1200" kern="1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</a:t>
            </a:r>
            <a:r>
              <a:rPr lang="ru-RU" sz="1200" kern="1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0</a:t>
            </a:r>
            <a:r>
              <a:rPr lang="en-US" sz="1200" kern="1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000000b0  2**2</a:t>
            </a:r>
          </a:p>
          <a:p>
            <a:pPr algn="just"/>
            <a:r>
              <a:rPr lang="en-US" sz="1200" kern="100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      CONTENTS, ALLOC, LOAD, READONLY, CODE</a:t>
            </a:r>
          </a:p>
          <a:p>
            <a:pPr algn="just"/>
            <a:r>
              <a:rPr lang="en-US" sz="1200" kern="1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1 .</a:t>
            </a:r>
            <a:r>
              <a:rPr lang="en-US" sz="1200" kern="100" dirty="0" err="1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riscv.attributes</a:t>
            </a:r>
            <a:r>
              <a:rPr lang="en-US" sz="1200" kern="1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00000037  0000000000000000 0000000000000000 000000bc  2**0</a:t>
            </a:r>
          </a:p>
          <a:p>
            <a:pPr algn="just"/>
            <a:r>
              <a:rPr lang="en-US" sz="1200" kern="100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      </a:t>
            </a:r>
            <a:r>
              <a:rPr lang="en-US" sz="1200" kern="1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CONTENTS, READONLY</a:t>
            </a:r>
            <a:endParaRPr lang="en-US" sz="1200" kern="100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Правая фигурная скобка 4">
            <a:extLst>
              <a:ext uri="{FF2B5EF4-FFF2-40B4-BE49-F238E27FC236}">
                <a16:creationId xmlns:a16="http://schemas.microsoft.com/office/drawing/2014/main" id="{7C8DA144-B01F-4BCB-8146-642E5406B86A}"/>
              </a:ext>
            </a:extLst>
          </p:cNvPr>
          <p:cNvSpPr/>
          <p:nvPr/>
        </p:nvSpPr>
        <p:spPr>
          <a:xfrm>
            <a:off x="8329266" y="1788033"/>
            <a:ext cx="155448" cy="91440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66DA82-DCBD-43B1-93DE-FB6D226C38C9}"/>
              </a:ext>
            </a:extLst>
          </p:cNvPr>
          <p:cNvSpPr txBox="1"/>
          <p:nvPr/>
        </p:nvSpPr>
        <p:spPr>
          <a:xfrm>
            <a:off x="8622368" y="2106733"/>
            <a:ext cx="26970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200" dirty="0">
                <a:latin typeface="Nunito Sans"/>
              </a:rPr>
              <a:t>Ключ </a:t>
            </a:r>
            <a:r>
              <a:rPr lang="en-US" sz="1200" b="1" dirty="0">
                <a:latin typeface="Nunito Sans"/>
              </a:rPr>
              <a:t>-</a:t>
            </a:r>
            <a:r>
              <a:rPr lang="en-US" sz="1200" b="1" dirty="0"/>
              <a:t>f</a:t>
            </a:r>
            <a:r>
              <a:rPr lang="en-US" sz="1200" dirty="0"/>
              <a:t> – </a:t>
            </a:r>
            <a:r>
              <a:rPr lang="ru-RU" sz="1200" dirty="0">
                <a:latin typeface="Nunito Sans"/>
              </a:rPr>
              <a:t>вывод информации о файле</a:t>
            </a:r>
          </a:p>
        </p:txBody>
      </p:sp>
      <p:sp>
        <p:nvSpPr>
          <p:cNvPr id="15" name="Правая фигурная скобка 14">
            <a:extLst>
              <a:ext uri="{FF2B5EF4-FFF2-40B4-BE49-F238E27FC236}">
                <a16:creationId xmlns:a16="http://schemas.microsoft.com/office/drawing/2014/main" id="{C7C3AF00-FEC0-4EB9-AAAE-F7DCC030FA93}"/>
              </a:ext>
            </a:extLst>
          </p:cNvPr>
          <p:cNvSpPr/>
          <p:nvPr/>
        </p:nvSpPr>
        <p:spPr>
          <a:xfrm>
            <a:off x="8329266" y="3592044"/>
            <a:ext cx="155448" cy="184786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872E09-94BA-4DE2-AD58-FB3746921C98}"/>
              </a:ext>
            </a:extLst>
          </p:cNvPr>
          <p:cNvSpPr txBox="1"/>
          <p:nvPr/>
        </p:nvSpPr>
        <p:spPr>
          <a:xfrm>
            <a:off x="8622368" y="4356051"/>
            <a:ext cx="30082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200" dirty="0">
                <a:latin typeface="Nunito Sans"/>
              </a:rPr>
              <a:t>Ключ </a:t>
            </a:r>
            <a:r>
              <a:rPr lang="en-US" sz="1200" b="1" dirty="0">
                <a:latin typeface="Nunito Sans"/>
              </a:rPr>
              <a:t>-h</a:t>
            </a:r>
            <a:r>
              <a:rPr lang="en-US" sz="1200" dirty="0"/>
              <a:t> – </a:t>
            </a:r>
            <a:r>
              <a:rPr lang="ru-RU" sz="1200" dirty="0">
                <a:latin typeface="Nunito Sans"/>
              </a:rPr>
              <a:t>показать секции (сегменты) кода</a:t>
            </a:r>
          </a:p>
        </p:txBody>
      </p:sp>
    </p:spTree>
    <p:extLst>
      <p:ext uri="{BB962C8B-B14F-4D97-AF65-F5344CB8AC3E}">
        <p14:creationId xmlns:p14="http://schemas.microsoft.com/office/powerpoint/2010/main" val="134380012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Номер слайда 5">
            <a:extLst>
              <a:ext uri="{FF2B5EF4-FFF2-40B4-BE49-F238E27FC236}">
                <a16:creationId xmlns:a16="http://schemas.microsoft.com/office/drawing/2014/main" id="{246FE44D-8ACA-4BFD-ADB0-B05A93FDA3CF}"/>
              </a:ext>
            </a:extLst>
          </p:cNvPr>
          <p:cNvSpPr txBox="1">
            <a:spLocks/>
          </p:cNvSpPr>
          <p:nvPr/>
        </p:nvSpPr>
        <p:spPr>
          <a:xfrm>
            <a:off x="10883900" y="6610350"/>
            <a:ext cx="682625" cy="247650"/>
          </a:xfrm>
          <a:prstGeom prst="rect">
            <a:avLst/>
          </a:prstGeom>
          <a:solidFill>
            <a:srgbClr val="F3F1F9">
              <a:alpha val="89804"/>
            </a:srgbClr>
          </a:solidFill>
        </p:spPr>
        <p:txBody>
          <a:bodyPr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8CD8CDE7-E2C6-4DFC-9859-BA19C2EE985E}" type="slidenum">
              <a:rPr lang="ru-RU" sz="1000" smtClean="0">
                <a:latin typeface="Nunito Sans" pitchFamily="2" charset="77"/>
              </a:rPr>
              <a:pPr algn="ctr"/>
              <a:t>43</a:t>
            </a:fld>
            <a:endParaRPr lang="ru-RU" sz="1000" dirty="0">
              <a:latin typeface="Nunito Sans" pitchFamily="2" charset="77"/>
            </a:endParaRPr>
          </a:p>
        </p:txBody>
      </p:sp>
      <p:cxnSp>
        <p:nvCxnSpPr>
          <p:cNvPr id="119" name="Straight Connector 81">
            <a:extLst>
              <a:ext uri="{FF2B5EF4-FFF2-40B4-BE49-F238E27FC236}">
                <a16:creationId xmlns:a16="http://schemas.microsoft.com/office/drawing/2014/main" id="{FB4331D3-6E92-F510-9CBB-B5AEA25C2B23}"/>
              </a:ext>
            </a:extLst>
          </p:cNvPr>
          <p:cNvCxnSpPr>
            <a:cxnSpLocks/>
          </p:cNvCxnSpPr>
          <p:nvPr/>
        </p:nvCxnSpPr>
        <p:spPr>
          <a:xfrm>
            <a:off x="608094" y="6381750"/>
            <a:ext cx="10960019" cy="0"/>
          </a:xfrm>
          <a:prstGeom prst="line">
            <a:avLst/>
          </a:prstGeom>
          <a:ln w="12700" cap="rnd">
            <a:solidFill>
              <a:srgbClr val="283272"/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CF0C995-B686-F7E0-851C-CFE0BB33E31D}"/>
              </a:ext>
            </a:extLst>
          </p:cNvPr>
          <p:cNvSpPr txBox="1"/>
          <p:nvPr/>
        </p:nvSpPr>
        <p:spPr>
          <a:xfrm>
            <a:off x="537071" y="396484"/>
            <a:ext cx="936055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R="0" lvl="0" indent="0" defTabSz="91417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u="none" strike="noStrike" cap="none" spc="0" normalizeH="0" baseline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 Light" pitchFamily="2" charset="77"/>
              </a:defRPr>
            </a:lvl1pPr>
          </a:lstStyle>
          <a:p>
            <a:r>
              <a:rPr lang="ru-RU" sz="1100" dirty="0">
                <a:solidFill>
                  <a:srgbClr val="283272"/>
                </a:solidFill>
                <a:latin typeface="Nunito Sans Light" pitchFamily="2" charset="77"/>
              </a:rPr>
              <a:t>Основы программирования на языке Assembler под архитектуру RISC-V</a:t>
            </a:r>
            <a:endParaRPr lang="ru-RU" sz="11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F45C107-0974-9033-38A0-AE7F67E9B8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9729276" y="484607"/>
            <a:ext cx="1837249" cy="50106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42CEA1D-09FC-848D-6E67-3B919F678E69}"/>
              </a:ext>
            </a:extLst>
          </p:cNvPr>
          <p:cNvSpPr txBox="1"/>
          <p:nvPr/>
        </p:nvSpPr>
        <p:spPr>
          <a:xfrm>
            <a:off x="548065" y="605732"/>
            <a:ext cx="35952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ru-RU"/>
            </a:defPPr>
            <a:lvl1pPr marR="0" lvl="0" indent="0" defTabSz="91417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u="none" strike="noStrike" cap="none" spc="0" normalizeH="0" baseline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" pitchFamily="2" charset="77"/>
              </a:defRPr>
            </a:lvl1pPr>
          </a:lstStyle>
          <a:p>
            <a:pPr marL="0" marR="0" lvl="0" indent="0" algn="l" defTabSz="9141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1" u="none" strike="noStrike" kern="1200" cap="none" spc="0" normalizeH="0" baseline="0" noProof="0" dirty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" pitchFamily="2" charset="77"/>
              </a:rPr>
              <a:t>Средства отладки: </a:t>
            </a:r>
            <a:r>
              <a:rPr lang="en-US" dirty="0"/>
              <a:t>obj</a:t>
            </a:r>
            <a:r>
              <a:rPr kumimoji="0" lang="en-US" sz="2000" b="1" u="none" strike="noStrike" kern="1200" cap="none" spc="0" normalizeH="0" baseline="0" noProof="0" dirty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" pitchFamily="2" charset="77"/>
              </a:rPr>
              <a:t>dump</a:t>
            </a:r>
            <a:r>
              <a:rPr kumimoji="0" lang="ru-RU" sz="2000" b="1" u="none" strike="noStrike" kern="1200" cap="none" spc="0" normalizeH="0" baseline="0" noProof="0" dirty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" pitchFamily="2" charset="77"/>
              </a:rPr>
              <a:t> (</a:t>
            </a:r>
            <a:r>
              <a:rPr kumimoji="0" lang="en-US" sz="2000" b="1" u="none" strike="noStrike" kern="1200" cap="none" spc="0" normalizeH="0" baseline="0" noProof="0" dirty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" pitchFamily="2" charset="77"/>
              </a:rPr>
              <a:t>2</a:t>
            </a:r>
            <a:r>
              <a:rPr kumimoji="0" lang="ru-RU" sz="2000" b="1" u="none" strike="noStrike" kern="1200" cap="none" spc="0" normalizeH="0" baseline="0" noProof="0" dirty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" pitchFamily="2" charset="77"/>
              </a:rPr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0D487F-4F7D-413C-ADC8-92A35055EDA1}"/>
              </a:ext>
            </a:extLst>
          </p:cNvPr>
          <p:cNvSpPr txBox="1"/>
          <p:nvPr/>
        </p:nvSpPr>
        <p:spPr>
          <a:xfrm>
            <a:off x="537071" y="1113162"/>
            <a:ext cx="86232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kern="100" dirty="0" err="1">
                <a:latin typeface="Nunito Sans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objdump</a:t>
            </a:r>
            <a:r>
              <a:rPr lang="en-US" sz="1400" kern="100" dirty="0">
                <a:latin typeface="Nunito Sans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 –</a:t>
            </a:r>
            <a:r>
              <a:rPr lang="ru-RU" sz="1400" kern="100" dirty="0">
                <a:latin typeface="Nunito Sans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 программа для получения различной информации и скомпилированных объектных файлах в </a:t>
            </a:r>
            <a:r>
              <a:rPr lang="en-US" sz="1400" kern="100" dirty="0">
                <a:latin typeface="Nunito Sans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Linux</a:t>
            </a:r>
            <a:endParaRPr lang="ru-RU" sz="1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E309321-3F1D-4478-9562-079883439A60}"/>
              </a:ext>
            </a:extLst>
          </p:cNvPr>
          <p:cNvSpPr txBox="1"/>
          <p:nvPr/>
        </p:nvSpPr>
        <p:spPr>
          <a:xfrm>
            <a:off x="1130708" y="1637125"/>
            <a:ext cx="561421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200" kern="100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 riscv64-linux-gnu-objdump –d ./example</a:t>
            </a:r>
          </a:p>
          <a:p>
            <a:pPr algn="just"/>
            <a:r>
              <a:rPr lang="en-US" sz="1200" kern="1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...</a:t>
            </a:r>
          </a:p>
          <a:p>
            <a:pPr algn="just"/>
            <a:r>
              <a:rPr lang="en-US" sz="1200" kern="100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Disassembly of section .txt:</a:t>
            </a:r>
          </a:p>
          <a:p>
            <a:pPr algn="just"/>
            <a:endParaRPr lang="en-US" sz="1200" kern="100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/>
            <a:r>
              <a:rPr lang="en-US" sz="1200" kern="1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00000000000100b0 &lt;_start&gt;:</a:t>
            </a:r>
          </a:p>
          <a:p>
            <a:pPr algn="just"/>
            <a:r>
              <a:rPr lang="en-US" sz="1200" kern="100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100b0:</a:t>
            </a:r>
            <a:r>
              <a:rPr lang="en-US" sz="1200" kern="1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00700513		li	a0,7</a:t>
            </a:r>
          </a:p>
          <a:p>
            <a:pPr algn="just"/>
            <a:r>
              <a:rPr lang="en-US" sz="1200" kern="100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100b4:       05d00893		li	a7,93</a:t>
            </a:r>
          </a:p>
          <a:p>
            <a:pPr algn="just"/>
            <a:r>
              <a:rPr lang="en-US" sz="1200" kern="1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100b8:       00000073		</a:t>
            </a:r>
            <a:r>
              <a:rPr lang="en-US" sz="1200" kern="100" dirty="0" err="1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ecall</a:t>
            </a:r>
            <a:endParaRPr lang="en-US" sz="1200" kern="100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7" name="Правая фигурная скобка 16">
            <a:extLst>
              <a:ext uri="{FF2B5EF4-FFF2-40B4-BE49-F238E27FC236}">
                <a16:creationId xmlns:a16="http://schemas.microsoft.com/office/drawing/2014/main" id="{9344B5E5-17C2-4441-AE1A-8785A6E94F8A}"/>
              </a:ext>
            </a:extLst>
          </p:cNvPr>
          <p:cNvSpPr/>
          <p:nvPr/>
        </p:nvSpPr>
        <p:spPr>
          <a:xfrm>
            <a:off x="6589479" y="1728257"/>
            <a:ext cx="155448" cy="156966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40AE1F9-FC4A-40B9-ADC3-574FB3ACC7BD}"/>
              </a:ext>
            </a:extLst>
          </p:cNvPr>
          <p:cNvSpPr txBox="1"/>
          <p:nvPr/>
        </p:nvSpPr>
        <p:spPr>
          <a:xfrm>
            <a:off x="6882581" y="2492264"/>
            <a:ext cx="35696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200" dirty="0">
                <a:latin typeface="Nunito Sans"/>
              </a:rPr>
              <a:t>Ключ </a:t>
            </a:r>
            <a:r>
              <a:rPr lang="en-US" sz="1200" b="1" dirty="0">
                <a:latin typeface="Nunito Sans"/>
              </a:rPr>
              <a:t>-d</a:t>
            </a:r>
            <a:r>
              <a:rPr lang="en-US" sz="1200" dirty="0"/>
              <a:t> – </a:t>
            </a:r>
            <a:r>
              <a:rPr lang="ru-RU" sz="1200" dirty="0">
                <a:latin typeface="Nunito Sans"/>
              </a:rPr>
              <a:t>дизассемблирование исполняемого кода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F03DEFE-D3B3-4996-8421-2174B5058EE2}"/>
              </a:ext>
            </a:extLst>
          </p:cNvPr>
          <p:cNvSpPr txBox="1"/>
          <p:nvPr/>
        </p:nvSpPr>
        <p:spPr>
          <a:xfrm>
            <a:off x="1130708" y="3679913"/>
            <a:ext cx="5614219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200" kern="100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 riscv64-linux-gnu-objdump –D ./example</a:t>
            </a:r>
          </a:p>
          <a:p>
            <a:pPr algn="just"/>
            <a:r>
              <a:rPr lang="en-US" sz="1200" kern="1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...</a:t>
            </a:r>
          </a:p>
          <a:p>
            <a:pPr algn="just"/>
            <a:r>
              <a:rPr lang="en-US" sz="1200" kern="100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Disassembly of section .txt:</a:t>
            </a:r>
          </a:p>
          <a:p>
            <a:pPr algn="just"/>
            <a:endParaRPr lang="en-US" sz="1200" kern="100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/>
            <a:r>
              <a:rPr lang="en-US" sz="1200" kern="1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00000000000100b0 &lt;_start&gt;:</a:t>
            </a:r>
          </a:p>
          <a:p>
            <a:pPr algn="just"/>
            <a:r>
              <a:rPr lang="en-US" sz="1200" kern="100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100b0:</a:t>
            </a:r>
            <a:r>
              <a:rPr lang="en-US" sz="1200" kern="1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00700513		li	a0,7</a:t>
            </a:r>
          </a:p>
          <a:p>
            <a:pPr algn="just"/>
            <a:r>
              <a:rPr lang="en-US" sz="1200" kern="100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100b4:       05d00893		li	a7,93</a:t>
            </a:r>
          </a:p>
          <a:p>
            <a:pPr algn="just"/>
            <a:r>
              <a:rPr lang="en-US" sz="1200" kern="1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100b8:       00000073		</a:t>
            </a:r>
            <a:r>
              <a:rPr lang="en-US" sz="1200" kern="100" dirty="0" err="1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ecall</a:t>
            </a:r>
            <a:endParaRPr lang="ru-RU" sz="1200" kern="1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/>
            <a:endParaRPr lang="ru-RU" sz="1200" kern="100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/>
            <a:r>
              <a:rPr lang="en-US" sz="1200" kern="100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Disassembly of section .</a:t>
            </a:r>
            <a:r>
              <a:rPr lang="en-US" sz="1200" kern="100" dirty="0" err="1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riscv.attributes</a:t>
            </a:r>
            <a:endParaRPr lang="en-US" sz="1200" kern="100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/>
            <a:r>
              <a:rPr lang="en-US" sz="1200" kern="1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0000000000000000 &lt;.</a:t>
            </a:r>
            <a:r>
              <a:rPr lang="en-US" sz="1200" kern="100" dirty="0" err="1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riscv.attributes</a:t>
            </a:r>
            <a:r>
              <a:rPr lang="en-US" sz="1200" kern="1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</a:p>
          <a:p>
            <a:pPr algn="just"/>
            <a:r>
              <a:rPr lang="en-US" sz="1200" kern="100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0:   3641                    .2byte  0x3641</a:t>
            </a:r>
          </a:p>
          <a:p>
            <a:pPr algn="just"/>
            <a:r>
              <a:rPr lang="en-US" sz="1200" kern="1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2:   0000                    .2byte  0x0</a:t>
            </a:r>
          </a:p>
          <a:p>
            <a:pPr algn="just"/>
            <a:r>
              <a:rPr lang="en-US" sz="1200" kern="100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...</a:t>
            </a:r>
          </a:p>
        </p:txBody>
      </p:sp>
      <p:sp>
        <p:nvSpPr>
          <p:cNvPr id="20" name="Правая фигурная скобка 19">
            <a:extLst>
              <a:ext uri="{FF2B5EF4-FFF2-40B4-BE49-F238E27FC236}">
                <a16:creationId xmlns:a16="http://schemas.microsoft.com/office/drawing/2014/main" id="{6285B24B-9F29-41BE-B924-A1DB9BBF8244}"/>
              </a:ext>
            </a:extLst>
          </p:cNvPr>
          <p:cNvSpPr/>
          <p:nvPr/>
        </p:nvSpPr>
        <p:spPr>
          <a:xfrm>
            <a:off x="6589479" y="3771045"/>
            <a:ext cx="155448" cy="184786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F5DA9DB-879D-4098-847B-8189927C59AF}"/>
              </a:ext>
            </a:extLst>
          </p:cNvPr>
          <p:cNvSpPr txBox="1"/>
          <p:nvPr/>
        </p:nvSpPr>
        <p:spPr>
          <a:xfrm>
            <a:off x="6882581" y="4535052"/>
            <a:ext cx="43671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200" dirty="0">
                <a:latin typeface="Nunito Sans"/>
              </a:rPr>
              <a:t>Ключ </a:t>
            </a:r>
            <a:r>
              <a:rPr lang="en-US" sz="1200" b="1" dirty="0">
                <a:latin typeface="Nunito Sans"/>
              </a:rPr>
              <a:t>-D</a:t>
            </a:r>
            <a:r>
              <a:rPr lang="en-US" sz="1200" dirty="0"/>
              <a:t> – </a:t>
            </a:r>
            <a:r>
              <a:rPr lang="ru-RU" sz="1200" dirty="0">
                <a:latin typeface="Nunito Sans"/>
              </a:rPr>
              <a:t>дизассемблирование всех секций исполняемого кода</a:t>
            </a:r>
          </a:p>
        </p:txBody>
      </p:sp>
    </p:spTree>
    <p:extLst>
      <p:ext uri="{BB962C8B-B14F-4D97-AF65-F5344CB8AC3E}">
        <p14:creationId xmlns:p14="http://schemas.microsoft.com/office/powerpoint/2010/main" val="416509764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Прямоугольник: скругленные углы 104">
            <a:extLst>
              <a:ext uri="{FF2B5EF4-FFF2-40B4-BE49-F238E27FC236}">
                <a16:creationId xmlns:a16="http://schemas.microsoft.com/office/drawing/2014/main" id="{D706D443-965D-4359-A0CF-9A5F7F55DC6A}"/>
              </a:ext>
            </a:extLst>
          </p:cNvPr>
          <p:cNvSpPr/>
          <p:nvPr/>
        </p:nvSpPr>
        <p:spPr>
          <a:xfrm>
            <a:off x="3672136" y="3495424"/>
            <a:ext cx="2643823" cy="205146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5" name="Прямоугольник: скругленные углы 74">
            <a:extLst>
              <a:ext uri="{FF2B5EF4-FFF2-40B4-BE49-F238E27FC236}">
                <a16:creationId xmlns:a16="http://schemas.microsoft.com/office/drawing/2014/main" id="{3445AAB9-8A86-4CC1-AC9E-FE7350C5A349}"/>
              </a:ext>
            </a:extLst>
          </p:cNvPr>
          <p:cNvSpPr/>
          <p:nvPr/>
        </p:nvSpPr>
        <p:spPr>
          <a:xfrm>
            <a:off x="3672136" y="3257299"/>
            <a:ext cx="2643823" cy="205146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7" name="Прямоугольник: скругленные углы 66">
            <a:extLst>
              <a:ext uri="{FF2B5EF4-FFF2-40B4-BE49-F238E27FC236}">
                <a16:creationId xmlns:a16="http://schemas.microsoft.com/office/drawing/2014/main" id="{F37F0FD6-B668-4658-9696-0135ABB23A96}"/>
              </a:ext>
            </a:extLst>
          </p:cNvPr>
          <p:cNvSpPr/>
          <p:nvPr/>
        </p:nvSpPr>
        <p:spPr>
          <a:xfrm>
            <a:off x="3672136" y="3049528"/>
            <a:ext cx="2643823" cy="186496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3" name="Прямоугольник: скругленные углы 62">
            <a:extLst>
              <a:ext uri="{FF2B5EF4-FFF2-40B4-BE49-F238E27FC236}">
                <a16:creationId xmlns:a16="http://schemas.microsoft.com/office/drawing/2014/main" id="{CDEE2A18-8F7E-4ADF-A6CD-4E1939AADC30}"/>
              </a:ext>
            </a:extLst>
          </p:cNvPr>
          <p:cNvSpPr/>
          <p:nvPr/>
        </p:nvSpPr>
        <p:spPr>
          <a:xfrm>
            <a:off x="3672136" y="2834189"/>
            <a:ext cx="2643823" cy="186496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5" name="Прямоугольник: скругленные углы 34">
            <a:extLst>
              <a:ext uri="{FF2B5EF4-FFF2-40B4-BE49-F238E27FC236}">
                <a16:creationId xmlns:a16="http://schemas.microsoft.com/office/drawing/2014/main" id="{76977DFC-6CB4-4331-B8F7-77D9E824E19A}"/>
              </a:ext>
            </a:extLst>
          </p:cNvPr>
          <p:cNvSpPr/>
          <p:nvPr/>
        </p:nvSpPr>
        <p:spPr>
          <a:xfrm>
            <a:off x="3672136" y="2623825"/>
            <a:ext cx="2643823" cy="186496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Прямоугольник: скругленные углы 30">
            <a:extLst>
              <a:ext uri="{FF2B5EF4-FFF2-40B4-BE49-F238E27FC236}">
                <a16:creationId xmlns:a16="http://schemas.microsoft.com/office/drawing/2014/main" id="{A3D640FC-1065-4630-A11C-3BF73FA478EF}"/>
              </a:ext>
            </a:extLst>
          </p:cNvPr>
          <p:cNvSpPr/>
          <p:nvPr/>
        </p:nvSpPr>
        <p:spPr>
          <a:xfrm>
            <a:off x="3672136" y="2094766"/>
            <a:ext cx="2643823" cy="487886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Номер слайда 5">
            <a:extLst>
              <a:ext uri="{FF2B5EF4-FFF2-40B4-BE49-F238E27FC236}">
                <a16:creationId xmlns:a16="http://schemas.microsoft.com/office/drawing/2014/main" id="{246FE44D-8ACA-4BFD-ADB0-B05A93FDA3CF}"/>
              </a:ext>
            </a:extLst>
          </p:cNvPr>
          <p:cNvSpPr txBox="1">
            <a:spLocks/>
          </p:cNvSpPr>
          <p:nvPr/>
        </p:nvSpPr>
        <p:spPr>
          <a:xfrm>
            <a:off x="10883900" y="6610350"/>
            <a:ext cx="682625" cy="247650"/>
          </a:xfrm>
          <a:prstGeom prst="rect">
            <a:avLst/>
          </a:prstGeom>
          <a:solidFill>
            <a:srgbClr val="F3F1F9">
              <a:alpha val="89804"/>
            </a:srgbClr>
          </a:solidFill>
        </p:spPr>
        <p:txBody>
          <a:bodyPr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8CD8CDE7-E2C6-4DFC-9859-BA19C2EE985E}" type="slidenum">
              <a:rPr lang="ru-RU" sz="1000" smtClean="0">
                <a:latin typeface="Nunito Sans" pitchFamily="2" charset="77"/>
              </a:rPr>
              <a:pPr algn="ctr"/>
              <a:t>44</a:t>
            </a:fld>
            <a:endParaRPr lang="ru-RU" sz="1000" dirty="0">
              <a:latin typeface="Nunito Sans" pitchFamily="2" charset="77"/>
            </a:endParaRPr>
          </a:p>
        </p:txBody>
      </p:sp>
      <p:cxnSp>
        <p:nvCxnSpPr>
          <p:cNvPr id="119" name="Straight Connector 81">
            <a:extLst>
              <a:ext uri="{FF2B5EF4-FFF2-40B4-BE49-F238E27FC236}">
                <a16:creationId xmlns:a16="http://schemas.microsoft.com/office/drawing/2014/main" id="{FB4331D3-6E92-F510-9CBB-B5AEA25C2B23}"/>
              </a:ext>
            </a:extLst>
          </p:cNvPr>
          <p:cNvCxnSpPr>
            <a:cxnSpLocks/>
          </p:cNvCxnSpPr>
          <p:nvPr/>
        </p:nvCxnSpPr>
        <p:spPr>
          <a:xfrm>
            <a:off x="608094" y="6381750"/>
            <a:ext cx="10960019" cy="0"/>
          </a:xfrm>
          <a:prstGeom prst="line">
            <a:avLst/>
          </a:prstGeom>
          <a:ln w="12700" cap="rnd">
            <a:solidFill>
              <a:srgbClr val="283272"/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CF0C995-B686-F7E0-851C-CFE0BB33E31D}"/>
              </a:ext>
            </a:extLst>
          </p:cNvPr>
          <p:cNvSpPr txBox="1"/>
          <p:nvPr/>
        </p:nvSpPr>
        <p:spPr>
          <a:xfrm>
            <a:off x="537071" y="396484"/>
            <a:ext cx="936055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R="0" lvl="0" indent="0" defTabSz="91417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u="none" strike="noStrike" cap="none" spc="0" normalizeH="0" baseline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 Light" pitchFamily="2" charset="77"/>
              </a:defRPr>
            </a:lvl1pPr>
          </a:lstStyle>
          <a:p>
            <a:r>
              <a:rPr lang="ru-RU" sz="1100" dirty="0">
                <a:solidFill>
                  <a:srgbClr val="283272"/>
                </a:solidFill>
                <a:latin typeface="Nunito Sans Light" pitchFamily="2" charset="77"/>
              </a:rPr>
              <a:t>Основы программирования на языке Assembler под архитектуру RISC-V</a:t>
            </a:r>
            <a:endParaRPr lang="ru-RU" sz="11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F45C107-0974-9033-38A0-AE7F67E9B8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9729276" y="484607"/>
            <a:ext cx="1837249" cy="50106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42CEA1D-09FC-848D-6E67-3B919F678E69}"/>
              </a:ext>
            </a:extLst>
          </p:cNvPr>
          <p:cNvSpPr txBox="1"/>
          <p:nvPr/>
        </p:nvSpPr>
        <p:spPr>
          <a:xfrm>
            <a:off x="548065" y="605732"/>
            <a:ext cx="56765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ru-RU"/>
            </a:defPPr>
            <a:lvl1pPr marR="0" lvl="0" indent="0" defTabSz="91417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u="none" strike="noStrike" cap="none" spc="0" normalizeH="0" baseline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" pitchFamily="2" charset="77"/>
              </a:defRPr>
            </a:lvl1pPr>
          </a:lstStyle>
          <a:p>
            <a:pPr marL="0" marR="0" lvl="0" indent="0" algn="l" defTabSz="9141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1" u="none" strike="noStrike" kern="1200" cap="none" spc="0" normalizeH="0" baseline="0" noProof="0" dirty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" pitchFamily="2" charset="77"/>
              </a:rPr>
              <a:t>Второй пример: вывод сообщения на экран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834C58-0C3E-43B2-0B11-8EE3EB587560}"/>
              </a:ext>
            </a:extLst>
          </p:cNvPr>
          <p:cNvSpPr txBox="1"/>
          <p:nvPr/>
        </p:nvSpPr>
        <p:spPr>
          <a:xfrm>
            <a:off x="3758591" y="2123067"/>
            <a:ext cx="3766156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ru-RU"/>
            </a:defPPr>
            <a:lvl1pPr>
              <a:defRPr sz="1400">
                <a:solidFill>
                  <a:srgbClr val="0000FF"/>
                </a:solidFill>
                <a:latin typeface="Consolas" panose="020B0609020204030204" pitchFamily="49" charset="0"/>
              </a:defRPr>
            </a:lvl1pPr>
          </a:lstStyle>
          <a:p>
            <a:r>
              <a:rPr lang="en-US" sz="1400" dirty="0">
                <a:latin typeface="Consolas" panose="020B0609020204030204" pitchFamily="49" charset="0"/>
              </a:rPr>
              <a:t>.</a:t>
            </a:r>
            <a:r>
              <a:rPr lang="en-US" sz="1400" dirty="0" err="1">
                <a:latin typeface="Consolas" panose="020B0609020204030204" pitchFamily="49" charset="0"/>
              </a:rPr>
              <a:t>globl</a:t>
            </a:r>
            <a:r>
              <a:rPr lang="en-US" sz="1400" b="1" dirty="0"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_start</a:t>
            </a:r>
          </a:p>
          <a:p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_start: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addi</a:t>
            </a:r>
            <a:r>
              <a:rPr lang="en-US" sz="1400" dirty="0">
                <a:latin typeface="Consolas" panose="020B0609020204030204" pitchFamily="49" charset="0"/>
              </a:rPr>
              <a:t>  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a0, x0, 1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la</a:t>
            </a:r>
            <a:r>
              <a:rPr lang="en-US" sz="1400" dirty="0">
                <a:latin typeface="Consolas" panose="020B0609020204030204" pitchFamily="49" charset="0"/>
              </a:rPr>
              <a:t>    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a1, </a:t>
            </a:r>
            <a:r>
              <a:rPr lang="en-US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strHello</a:t>
            </a:r>
            <a:endParaRPr lang="en-US" sz="14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addi</a:t>
            </a:r>
            <a:r>
              <a:rPr lang="en-US" sz="1400" dirty="0">
                <a:latin typeface="Consolas" panose="020B0609020204030204" pitchFamily="49" charset="0"/>
              </a:rPr>
              <a:t>  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a2, x0, 15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addi</a:t>
            </a:r>
            <a:r>
              <a:rPr lang="en-US" sz="1400" dirty="0">
                <a:latin typeface="Consolas" panose="020B0609020204030204" pitchFamily="49" charset="0"/>
              </a:rPr>
              <a:t>  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a7, x0, 64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ecall</a:t>
            </a:r>
            <a:endParaRPr lang="en-US" sz="14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endParaRPr lang="en-US" sz="1400" dirty="0">
              <a:latin typeface="Consolas" panose="020B0609020204030204" pitchFamily="49" charset="0"/>
            </a:endParaRPr>
          </a:p>
          <a:p>
            <a:r>
              <a:rPr lang="en-US" sz="1400" dirty="0"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addi</a:t>
            </a:r>
            <a:r>
              <a:rPr lang="en-US" sz="1400" dirty="0">
                <a:latin typeface="Consolas" panose="020B0609020204030204" pitchFamily="49" charset="0"/>
              </a:rPr>
              <a:t>  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a0, x0, 0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addi</a:t>
            </a:r>
            <a:r>
              <a:rPr lang="en-US" sz="1400" dirty="0">
                <a:latin typeface="Consolas" panose="020B0609020204030204" pitchFamily="49" charset="0"/>
              </a:rPr>
              <a:t>  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a7, x0, 93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ecall</a:t>
            </a:r>
            <a:endParaRPr lang="en-US" sz="14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latin typeface="Consolas" panose="020B0609020204030204" pitchFamily="49" charset="0"/>
              </a:rPr>
              <a:t>.data</a:t>
            </a:r>
          </a:p>
          <a:p>
            <a:r>
              <a:rPr lang="en-US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strHello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dirty="0"/>
              <a:t>   </a:t>
            </a:r>
            <a:r>
              <a:rPr lang="en-US" sz="1400" dirty="0">
                <a:latin typeface="Consolas" panose="020B0609020204030204" pitchFamily="49" charset="0"/>
              </a:rPr>
              <a:t> .ascii 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"Hello, RISC-V!\n"</a:t>
            </a:r>
            <a:endParaRPr lang="ru-RU" sz="1400" dirty="0">
              <a:solidFill>
                <a:srgbClr val="A31515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4E5E88-9B20-469B-BC75-E2243F8C6905}"/>
              </a:ext>
            </a:extLst>
          </p:cNvPr>
          <p:cNvSpPr txBox="1"/>
          <p:nvPr/>
        </p:nvSpPr>
        <p:spPr>
          <a:xfrm>
            <a:off x="1052450" y="1220234"/>
            <a:ext cx="20773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/>
              <a:t>По</a:t>
            </a:r>
            <a:r>
              <a:rPr lang="en-US" sz="1200" dirty="0"/>
              <a:t> </a:t>
            </a:r>
            <a:r>
              <a:rPr lang="ru-RU" sz="1200" dirty="0"/>
              <a:t>умолчанию используется секция </a:t>
            </a:r>
            <a:r>
              <a:rPr lang="en-US" sz="1200" dirty="0"/>
              <a:t>.text</a:t>
            </a:r>
            <a:endParaRPr lang="ru-RU" sz="1200" dirty="0"/>
          </a:p>
        </p:txBody>
      </p:sp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3389A24D-83DD-4BAF-B927-B97F776668AE}"/>
              </a:ext>
            </a:extLst>
          </p:cNvPr>
          <p:cNvCxnSpPr>
            <a:cxnSpLocks/>
          </p:cNvCxnSpPr>
          <p:nvPr/>
        </p:nvCxnSpPr>
        <p:spPr>
          <a:xfrm>
            <a:off x="1062280" y="1681899"/>
            <a:ext cx="90376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76E81C3F-E0EC-46CD-8C29-57373AA7532A}"/>
              </a:ext>
            </a:extLst>
          </p:cNvPr>
          <p:cNvCxnSpPr/>
          <p:nvPr/>
        </p:nvCxnSpPr>
        <p:spPr>
          <a:xfrm flipV="1">
            <a:off x="1966043" y="1489999"/>
            <a:ext cx="0" cy="1919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единительная линия 17">
            <a:extLst>
              <a:ext uri="{FF2B5EF4-FFF2-40B4-BE49-F238E27FC236}">
                <a16:creationId xmlns:a16="http://schemas.microsoft.com/office/drawing/2014/main" id="{AE83D7D1-71C3-4457-8772-3EADDFBF118F}"/>
              </a:ext>
            </a:extLst>
          </p:cNvPr>
          <p:cNvCxnSpPr>
            <a:cxnSpLocks/>
          </p:cNvCxnSpPr>
          <p:nvPr/>
        </p:nvCxnSpPr>
        <p:spPr>
          <a:xfrm>
            <a:off x="1966043" y="1489999"/>
            <a:ext cx="110201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единительная линия 19">
            <a:extLst>
              <a:ext uri="{FF2B5EF4-FFF2-40B4-BE49-F238E27FC236}">
                <a16:creationId xmlns:a16="http://schemas.microsoft.com/office/drawing/2014/main" id="{D398E5CD-7321-4EB0-92B3-E101873FA98F}"/>
              </a:ext>
            </a:extLst>
          </p:cNvPr>
          <p:cNvCxnSpPr/>
          <p:nvPr/>
        </p:nvCxnSpPr>
        <p:spPr>
          <a:xfrm flipV="1">
            <a:off x="3068060" y="1266400"/>
            <a:ext cx="0" cy="2235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Прямая соединительная линия 32">
            <a:extLst>
              <a:ext uri="{FF2B5EF4-FFF2-40B4-BE49-F238E27FC236}">
                <a16:creationId xmlns:a16="http://schemas.microsoft.com/office/drawing/2014/main" id="{C88C2B43-311A-46DD-9677-E6E1A9FA38C7}"/>
              </a:ext>
            </a:extLst>
          </p:cNvPr>
          <p:cNvCxnSpPr>
            <a:cxnSpLocks/>
            <a:stCxn id="10" idx="3"/>
            <a:endCxn id="31" idx="1"/>
          </p:cNvCxnSpPr>
          <p:nvPr/>
        </p:nvCxnSpPr>
        <p:spPr>
          <a:xfrm>
            <a:off x="3129811" y="1451067"/>
            <a:ext cx="542325" cy="8876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06667F57-BFCD-47FC-84D6-DD42EEB3C2FD}"/>
              </a:ext>
            </a:extLst>
          </p:cNvPr>
          <p:cNvSpPr txBox="1"/>
          <p:nvPr/>
        </p:nvSpPr>
        <p:spPr>
          <a:xfrm>
            <a:off x="508531" y="1976290"/>
            <a:ext cx="16197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/>
              <a:t>В </a:t>
            </a:r>
            <a:r>
              <a:rPr lang="en-US" sz="1200" b="1" dirty="0"/>
              <a:t>a0</a:t>
            </a:r>
            <a:r>
              <a:rPr lang="en-US" sz="1200" dirty="0"/>
              <a:t> </a:t>
            </a:r>
            <a:r>
              <a:rPr lang="ru-RU" sz="1200" dirty="0"/>
              <a:t>помещается информация о потоке ввода/вывода:</a:t>
            </a:r>
          </a:p>
          <a:p>
            <a:r>
              <a:rPr lang="ru-RU" sz="1200" dirty="0"/>
              <a:t>1 - </a:t>
            </a:r>
            <a:r>
              <a:rPr lang="en-US" sz="1200" dirty="0" err="1"/>
              <a:t>stdout</a:t>
            </a:r>
            <a:endParaRPr lang="ru-RU" sz="1200" dirty="0"/>
          </a:p>
        </p:txBody>
      </p:sp>
      <p:cxnSp>
        <p:nvCxnSpPr>
          <p:cNvPr id="48" name="Прямая соединительная линия 47">
            <a:extLst>
              <a:ext uri="{FF2B5EF4-FFF2-40B4-BE49-F238E27FC236}">
                <a16:creationId xmlns:a16="http://schemas.microsoft.com/office/drawing/2014/main" id="{00914FBD-9AD8-4CEB-A49C-707B27BC9629}"/>
              </a:ext>
            </a:extLst>
          </p:cNvPr>
          <p:cNvCxnSpPr/>
          <p:nvPr/>
        </p:nvCxnSpPr>
        <p:spPr>
          <a:xfrm>
            <a:off x="627241" y="2851249"/>
            <a:ext cx="79102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Прямая соединительная линия 49">
            <a:extLst>
              <a:ext uri="{FF2B5EF4-FFF2-40B4-BE49-F238E27FC236}">
                <a16:creationId xmlns:a16="http://schemas.microsoft.com/office/drawing/2014/main" id="{53874287-9D26-49A3-B00E-DCBD0B7CA192}"/>
              </a:ext>
            </a:extLst>
          </p:cNvPr>
          <p:cNvCxnSpPr/>
          <p:nvPr/>
        </p:nvCxnSpPr>
        <p:spPr>
          <a:xfrm flipV="1">
            <a:off x="1412862" y="2653265"/>
            <a:ext cx="0" cy="1979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Прямая соединительная линия 51">
            <a:extLst>
              <a:ext uri="{FF2B5EF4-FFF2-40B4-BE49-F238E27FC236}">
                <a16:creationId xmlns:a16="http://schemas.microsoft.com/office/drawing/2014/main" id="{EC96D8E0-61C8-44B8-AE03-B63FD83F7FCC}"/>
              </a:ext>
            </a:extLst>
          </p:cNvPr>
          <p:cNvCxnSpPr>
            <a:cxnSpLocks/>
          </p:cNvCxnSpPr>
          <p:nvPr/>
        </p:nvCxnSpPr>
        <p:spPr>
          <a:xfrm>
            <a:off x="1412861" y="2647858"/>
            <a:ext cx="22034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Прямая соединительная линия 53">
            <a:extLst>
              <a:ext uri="{FF2B5EF4-FFF2-40B4-BE49-F238E27FC236}">
                <a16:creationId xmlns:a16="http://schemas.microsoft.com/office/drawing/2014/main" id="{C2BC1E82-1B2B-4E6D-9BEF-9575EE3B8D0C}"/>
              </a:ext>
            </a:extLst>
          </p:cNvPr>
          <p:cNvCxnSpPr>
            <a:cxnSpLocks/>
          </p:cNvCxnSpPr>
          <p:nvPr/>
        </p:nvCxnSpPr>
        <p:spPr>
          <a:xfrm flipV="1">
            <a:off x="1636051" y="2391788"/>
            <a:ext cx="0" cy="2560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Прямая соединительная линия 55">
            <a:extLst>
              <a:ext uri="{FF2B5EF4-FFF2-40B4-BE49-F238E27FC236}">
                <a16:creationId xmlns:a16="http://schemas.microsoft.com/office/drawing/2014/main" id="{FBC2293F-9B12-4BBB-8B5B-CDCD0188985D}"/>
              </a:ext>
            </a:extLst>
          </p:cNvPr>
          <p:cNvCxnSpPr>
            <a:cxnSpLocks/>
          </p:cNvCxnSpPr>
          <p:nvPr/>
        </p:nvCxnSpPr>
        <p:spPr>
          <a:xfrm>
            <a:off x="1542062" y="2144193"/>
            <a:ext cx="9114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Прямая соединительная линия 60">
            <a:extLst>
              <a:ext uri="{FF2B5EF4-FFF2-40B4-BE49-F238E27FC236}">
                <a16:creationId xmlns:a16="http://schemas.microsoft.com/office/drawing/2014/main" id="{2A6F038E-969D-4FFC-89EB-D83B1CE10F86}"/>
              </a:ext>
            </a:extLst>
          </p:cNvPr>
          <p:cNvCxnSpPr>
            <a:cxnSpLocks/>
          </p:cNvCxnSpPr>
          <p:nvPr/>
        </p:nvCxnSpPr>
        <p:spPr>
          <a:xfrm flipV="1">
            <a:off x="1631906" y="2402817"/>
            <a:ext cx="425921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Прямая соединительная линия 63">
            <a:extLst>
              <a:ext uri="{FF2B5EF4-FFF2-40B4-BE49-F238E27FC236}">
                <a16:creationId xmlns:a16="http://schemas.microsoft.com/office/drawing/2014/main" id="{96C12750-965C-4D67-9C77-5A394229069C}"/>
              </a:ext>
            </a:extLst>
          </p:cNvPr>
          <p:cNvCxnSpPr>
            <a:cxnSpLocks/>
            <a:stCxn id="35" idx="1"/>
            <a:endCxn id="46" idx="3"/>
          </p:cNvCxnSpPr>
          <p:nvPr/>
        </p:nvCxnSpPr>
        <p:spPr>
          <a:xfrm flipH="1" flipV="1">
            <a:off x="2128303" y="2391789"/>
            <a:ext cx="1543833" cy="3252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3516B062-4B75-44DD-9443-BCF06E939726}"/>
              </a:ext>
            </a:extLst>
          </p:cNvPr>
          <p:cNvSpPr txBox="1"/>
          <p:nvPr/>
        </p:nvSpPr>
        <p:spPr>
          <a:xfrm>
            <a:off x="1674997" y="4572836"/>
            <a:ext cx="9698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1200" dirty="0"/>
              <a:t>Номер функции для вызова</a:t>
            </a:r>
          </a:p>
        </p:txBody>
      </p:sp>
      <p:cxnSp>
        <p:nvCxnSpPr>
          <p:cNvPr id="86" name="Прямая соединительная линия 85">
            <a:extLst>
              <a:ext uri="{FF2B5EF4-FFF2-40B4-BE49-F238E27FC236}">
                <a16:creationId xmlns:a16="http://schemas.microsoft.com/office/drawing/2014/main" id="{2A966946-585C-452E-AB81-387F5BB9B947}"/>
              </a:ext>
            </a:extLst>
          </p:cNvPr>
          <p:cNvCxnSpPr>
            <a:cxnSpLocks/>
          </p:cNvCxnSpPr>
          <p:nvPr/>
        </p:nvCxnSpPr>
        <p:spPr>
          <a:xfrm>
            <a:off x="1674998" y="5219167"/>
            <a:ext cx="9698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Прямая соединительная линия 92">
            <a:extLst>
              <a:ext uri="{FF2B5EF4-FFF2-40B4-BE49-F238E27FC236}">
                <a16:creationId xmlns:a16="http://schemas.microsoft.com/office/drawing/2014/main" id="{C0C98101-B32C-49DF-AD41-85B519BC3737}"/>
              </a:ext>
            </a:extLst>
          </p:cNvPr>
          <p:cNvCxnSpPr>
            <a:cxnSpLocks/>
          </p:cNvCxnSpPr>
          <p:nvPr/>
        </p:nvCxnSpPr>
        <p:spPr>
          <a:xfrm flipV="1">
            <a:off x="2644873" y="4638219"/>
            <a:ext cx="0" cy="5809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Прямая соединительная линия 95">
            <a:extLst>
              <a:ext uri="{FF2B5EF4-FFF2-40B4-BE49-F238E27FC236}">
                <a16:creationId xmlns:a16="http://schemas.microsoft.com/office/drawing/2014/main" id="{7DEED48F-7070-4178-9BB8-A107578C5D9F}"/>
              </a:ext>
            </a:extLst>
          </p:cNvPr>
          <p:cNvCxnSpPr>
            <a:cxnSpLocks/>
            <a:endCxn id="75" idx="1"/>
          </p:cNvCxnSpPr>
          <p:nvPr/>
        </p:nvCxnSpPr>
        <p:spPr>
          <a:xfrm flipV="1">
            <a:off x="2644873" y="3359872"/>
            <a:ext cx="1027263" cy="16737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1FAAD539-6ECF-483E-88C6-3D760E26222D}"/>
              </a:ext>
            </a:extLst>
          </p:cNvPr>
          <p:cNvSpPr txBox="1"/>
          <p:nvPr/>
        </p:nvSpPr>
        <p:spPr>
          <a:xfrm>
            <a:off x="272717" y="3126209"/>
            <a:ext cx="17851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/>
              <a:t>В </a:t>
            </a:r>
            <a:r>
              <a:rPr lang="en-US" sz="1200" b="1" dirty="0"/>
              <a:t>a1</a:t>
            </a:r>
            <a:r>
              <a:rPr lang="en-US" sz="1200" dirty="0"/>
              <a:t> </a:t>
            </a:r>
            <a:r>
              <a:rPr lang="ru-RU" sz="1200" dirty="0"/>
              <a:t>помещается  адрес данных, которые нужно выводить</a:t>
            </a:r>
          </a:p>
        </p:txBody>
      </p:sp>
      <p:cxnSp>
        <p:nvCxnSpPr>
          <p:cNvPr id="71" name="Прямая соединительная линия 70">
            <a:extLst>
              <a:ext uri="{FF2B5EF4-FFF2-40B4-BE49-F238E27FC236}">
                <a16:creationId xmlns:a16="http://schemas.microsoft.com/office/drawing/2014/main" id="{CAF30B2B-FA51-4397-BF73-16F65E4167D4}"/>
              </a:ext>
            </a:extLst>
          </p:cNvPr>
          <p:cNvCxnSpPr>
            <a:cxnSpLocks/>
          </p:cNvCxnSpPr>
          <p:nvPr/>
        </p:nvCxnSpPr>
        <p:spPr>
          <a:xfrm>
            <a:off x="317410" y="3747111"/>
            <a:ext cx="75849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Прямая соединительная линия 73">
            <a:extLst>
              <a:ext uri="{FF2B5EF4-FFF2-40B4-BE49-F238E27FC236}">
                <a16:creationId xmlns:a16="http://schemas.microsoft.com/office/drawing/2014/main" id="{83CF7225-8EC7-4138-B531-0DDAE91A3033}"/>
              </a:ext>
            </a:extLst>
          </p:cNvPr>
          <p:cNvCxnSpPr>
            <a:cxnSpLocks/>
          </p:cNvCxnSpPr>
          <p:nvPr/>
        </p:nvCxnSpPr>
        <p:spPr>
          <a:xfrm flipV="1">
            <a:off x="1077870" y="3569617"/>
            <a:ext cx="0" cy="1774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Прямая соединительная линия 78">
            <a:extLst>
              <a:ext uri="{FF2B5EF4-FFF2-40B4-BE49-F238E27FC236}">
                <a16:creationId xmlns:a16="http://schemas.microsoft.com/office/drawing/2014/main" id="{9D34CE1D-B6E5-4FB9-BA0E-2CB5995D17DA}"/>
              </a:ext>
            </a:extLst>
          </p:cNvPr>
          <p:cNvCxnSpPr>
            <a:cxnSpLocks/>
          </p:cNvCxnSpPr>
          <p:nvPr/>
        </p:nvCxnSpPr>
        <p:spPr>
          <a:xfrm>
            <a:off x="1075907" y="3569617"/>
            <a:ext cx="8901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Прямая соединительная линия 79">
            <a:extLst>
              <a:ext uri="{FF2B5EF4-FFF2-40B4-BE49-F238E27FC236}">
                <a16:creationId xmlns:a16="http://schemas.microsoft.com/office/drawing/2014/main" id="{CE451EFA-4D7D-4091-B9A6-830D72458CC3}"/>
              </a:ext>
            </a:extLst>
          </p:cNvPr>
          <p:cNvCxnSpPr>
            <a:cxnSpLocks/>
          </p:cNvCxnSpPr>
          <p:nvPr/>
        </p:nvCxnSpPr>
        <p:spPr>
          <a:xfrm flipV="1">
            <a:off x="1969193" y="3210603"/>
            <a:ext cx="0" cy="3590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Прямая соединительная линия 80">
            <a:extLst>
              <a:ext uri="{FF2B5EF4-FFF2-40B4-BE49-F238E27FC236}">
                <a16:creationId xmlns:a16="http://schemas.microsoft.com/office/drawing/2014/main" id="{FBA751D0-B36F-425B-8ACB-0B06BE9B8057}"/>
              </a:ext>
            </a:extLst>
          </p:cNvPr>
          <p:cNvCxnSpPr>
            <a:cxnSpLocks/>
            <a:stCxn id="63" idx="1"/>
            <a:endCxn id="68" idx="3"/>
          </p:cNvCxnSpPr>
          <p:nvPr/>
        </p:nvCxnSpPr>
        <p:spPr>
          <a:xfrm flipH="1">
            <a:off x="2057822" y="2927437"/>
            <a:ext cx="1614314" cy="5219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399888C9-DC92-4516-B956-8CFBA0E5C08F}"/>
              </a:ext>
            </a:extLst>
          </p:cNvPr>
          <p:cNvSpPr txBox="1"/>
          <p:nvPr/>
        </p:nvSpPr>
        <p:spPr>
          <a:xfrm>
            <a:off x="484346" y="4058219"/>
            <a:ext cx="14762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1200" dirty="0"/>
              <a:t>В </a:t>
            </a:r>
            <a:r>
              <a:rPr lang="en-US" sz="1200" b="1" dirty="0"/>
              <a:t>a</a:t>
            </a:r>
            <a:r>
              <a:rPr lang="ru-RU" sz="1200" b="1" dirty="0"/>
              <a:t>2</a:t>
            </a:r>
            <a:r>
              <a:rPr lang="en-US" sz="1200" dirty="0"/>
              <a:t> </a:t>
            </a:r>
            <a:r>
              <a:rPr lang="ru-RU" sz="1200" dirty="0"/>
              <a:t>помещается длина данных для вывода</a:t>
            </a:r>
          </a:p>
        </p:txBody>
      </p:sp>
      <p:cxnSp>
        <p:nvCxnSpPr>
          <p:cNvPr id="83" name="Прямая соединительная линия 82">
            <a:extLst>
              <a:ext uri="{FF2B5EF4-FFF2-40B4-BE49-F238E27FC236}">
                <a16:creationId xmlns:a16="http://schemas.microsoft.com/office/drawing/2014/main" id="{8364E5C4-97AB-4997-A49F-8337D0EF7B31}"/>
              </a:ext>
            </a:extLst>
          </p:cNvPr>
          <p:cNvCxnSpPr>
            <a:cxnSpLocks/>
          </p:cNvCxnSpPr>
          <p:nvPr/>
        </p:nvCxnSpPr>
        <p:spPr>
          <a:xfrm>
            <a:off x="559920" y="4675945"/>
            <a:ext cx="131949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Прямая соединительная линия 83">
            <a:extLst>
              <a:ext uri="{FF2B5EF4-FFF2-40B4-BE49-F238E27FC236}">
                <a16:creationId xmlns:a16="http://schemas.microsoft.com/office/drawing/2014/main" id="{E7671993-E6E9-43A8-AF4F-71C66C731135}"/>
              </a:ext>
            </a:extLst>
          </p:cNvPr>
          <p:cNvCxnSpPr>
            <a:cxnSpLocks/>
          </p:cNvCxnSpPr>
          <p:nvPr/>
        </p:nvCxnSpPr>
        <p:spPr>
          <a:xfrm flipV="1">
            <a:off x="1879411" y="4346466"/>
            <a:ext cx="0" cy="3294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Прямая соединительная линия 88">
            <a:extLst>
              <a:ext uri="{FF2B5EF4-FFF2-40B4-BE49-F238E27FC236}">
                <a16:creationId xmlns:a16="http://schemas.microsoft.com/office/drawing/2014/main" id="{77665515-5C5E-4FB9-9983-6A15B2618C43}"/>
              </a:ext>
            </a:extLst>
          </p:cNvPr>
          <p:cNvCxnSpPr/>
          <p:nvPr/>
        </p:nvCxnSpPr>
        <p:spPr>
          <a:xfrm flipV="1">
            <a:off x="1882282" y="4133047"/>
            <a:ext cx="0" cy="2183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Прямая соединительная линия 89">
            <a:extLst>
              <a:ext uri="{FF2B5EF4-FFF2-40B4-BE49-F238E27FC236}">
                <a16:creationId xmlns:a16="http://schemas.microsoft.com/office/drawing/2014/main" id="{6F7DE058-24DA-4DDE-9099-24304B65D0F3}"/>
              </a:ext>
            </a:extLst>
          </p:cNvPr>
          <p:cNvCxnSpPr>
            <a:cxnSpLocks/>
            <a:stCxn id="67" idx="1"/>
            <a:endCxn id="82" idx="3"/>
          </p:cNvCxnSpPr>
          <p:nvPr/>
        </p:nvCxnSpPr>
        <p:spPr>
          <a:xfrm flipH="1">
            <a:off x="1960556" y="3142776"/>
            <a:ext cx="1711580" cy="12386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>
            <a:extLst>
              <a:ext uri="{FF2B5EF4-FFF2-40B4-BE49-F238E27FC236}">
                <a16:creationId xmlns:a16="http://schemas.microsoft.com/office/drawing/2014/main" id="{9590CDAF-DDD4-44E7-95E4-33C764459074}"/>
              </a:ext>
            </a:extLst>
          </p:cNvPr>
          <p:cNvSpPr txBox="1"/>
          <p:nvPr/>
        </p:nvSpPr>
        <p:spPr>
          <a:xfrm>
            <a:off x="2159935" y="5286935"/>
            <a:ext cx="9698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/>
              <a:t>Выполнить системный вызов</a:t>
            </a:r>
          </a:p>
        </p:txBody>
      </p:sp>
      <p:cxnSp>
        <p:nvCxnSpPr>
          <p:cNvPr id="100" name="Прямая соединительная линия 99">
            <a:extLst>
              <a:ext uri="{FF2B5EF4-FFF2-40B4-BE49-F238E27FC236}">
                <a16:creationId xmlns:a16="http://schemas.microsoft.com/office/drawing/2014/main" id="{3E86D761-E816-49FD-B531-374758F0F122}"/>
              </a:ext>
            </a:extLst>
          </p:cNvPr>
          <p:cNvCxnSpPr/>
          <p:nvPr/>
        </p:nvCxnSpPr>
        <p:spPr>
          <a:xfrm>
            <a:off x="2159936" y="5933266"/>
            <a:ext cx="58378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Прямая соединительная линия 100">
            <a:extLst>
              <a:ext uri="{FF2B5EF4-FFF2-40B4-BE49-F238E27FC236}">
                <a16:creationId xmlns:a16="http://schemas.microsoft.com/office/drawing/2014/main" id="{6A66D11F-26B7-4AD4-B0F1-414A5C091F23}"/>
              </a:ext>
            </a:extLst>
          </p:cNvPr>
          <p:cNvCxnSpPr>
            <a:cxnSpLocks/>
          </p:cNvCxnSpPr>
          <p:nvPr/>
        </p:nvCxnSpPr>
        <p:spPr>
          <a:xfrm flipV="1">
            <a:off x="2743724" y="5748216"/>
            <a:ext cx="0" cy="1850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Прямая соединительная линия 101">
            <a:extLst>
              <a:ext uri="{FF2B5EF4-FFF2-40B4-BE49-F238E27FC236}">
                <a16:creationId xmlns:a16="http://schemas.microsoft.com/office/drawing/2014/main" id="{2A36EB73-9059-40E6-BB24-B79DC738A140}"/>
              </a:ext>
            </a:extLst>
          </p:cNvPr>
          <p:cNvCxnSpPr/>
          <p:nvPr/>
        </p:nvCxnSpPr>
        <p:spPr>
          <a:xfrm>
            <a:off x="2743724" y="5748216"/>
            <a:ext cx="38608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Прямая соединительная линия 102">
            <a:extLst>
              <a:ext uri="{FF2B5EF4-FFF2-40B4-BE49-F238E27FC236}">
                <a16:creationId xmlns:a16="http://schemas.microsoft.com/office/drawing/2014/main" id="{E560C7FF-571A-4C7F-9DE5-CA18C9EA47E7}"/>
              </a:ext>
            </a:extLst>
          </p:cNvPr>
          <p:cNvCxnSpPr/>
          <p:nvPr/>
        </p:nvCxnSpPr>
        <p:spPr>
          <a:xfrm flipV="1">
            <a:off x="3129811" y="5352317"/>
            <a:ext cx="0" cy="3958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Прямая соединительная линия 103">
            <a:extLst>
              <a:ext uri="{FF2B5EF4-FFF2-40B4-BE49-F238E27FC236}">
                <a16:creationId xmlns:a16="http://schemas.microsoft.com/office/drawing/2014/main" id="{69C56761-B3AC-45F4-814B-C50F73EE449B}"/>
              </a:ext>
            </a:extLst>
          </p:cNvPr>
          <p:cNvCxnSpPr>
            <a:cxnSpLocks/>
            <a:endCxn id="105" idx="1"/>
          </p:cNvCxnSpPr>
          <p:nvPr/>
        </p:nvCxnSpPr>
        <p:spPr>
          <a:xfrm flipV="1">
            <a:off x="3141645" y="3597997"/>
            <a:ext cx="530491" cy="17507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id="{AEB8EDE3-1E9E-4BCF-81AD-5857FC92B6F1}"/>
              </a:ext>
            </a:extLst>
          </p:cNvPr>
          <p:cNvSpPr txBox="1"/>
          <p:nvPr/>
        </p:nvSpPr>
        <p:spPr>
          <a:xfrm>
            <a:off x="6901269" y="1599847"/>
            <a:ext cx="44443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latin typeface="Nunito Sans"/>
              </a:rPr>
              <a:t>Информация о системных вызовах может быть найдена по пути: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DBF18364-BDE2-4E78-BF5D-74AFFC4EC35B}"/>
              </a:ext>
            </a:extLst>
          </p:cNvPr>
          <p:cNvSpPr txBox="1"/>
          <p:nvPr/>
        </p:nvSpPr>
        <p:spPr>
          <a:xfrm>
            <a:off x="6901269" y="2179937"/>
            <a:ext cx="52533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dirty="0">
                <a:latin typeface="Consolas" panose="020B0609020204030204" pitchFamily="49" charset="0"/>
              </a:rPr>
              <a:t>/</a:t>
            </a:r>
            <a:r>
              <a:rPr lang="en-US" sz="1400" dirty="0" err="1">
                <a:latin typeface="Consolas" panose="020B0609020204030204" pitchFamily="49" charset="0"/>
              </a:rPr>
              <a:t>usr</a:t>
            </a:r>
            <a:r>
              <a:rPr lang="en-US" sz="1400" dirty="0">
                <a:latin typeface="Consolas" panose="020B0609020204030204" pitchFamily="49" charset="0"/>
              </a:rPr>
              <a:t>/riscv64-linux-gnu/include/</a:t>
            </a:r>
            <a:r>
              <a:rPr lang="en-US" sz="1400" dirty="0" err="1">
                <a:latin typeface="Consolas" panose="020B0609020204030204" pitchFamily="49" charset="0"/>
              </a:rPr>
              <a:t>asm</a:t>
            </a:r>
            <a:r>
              <a:rPr lang="en-US" sz="1400" dirty="0">
                <a:latin typeface="Consolas" panose="020B0609020204030204" pitchFamily="49" charset="0"/>
              </a:rPr>
              <a:t>-generic/</a:t>
            </a:r>
            <a:r>
              <a:rPr lang="en-US" sz="1400" dirty="0" err="1">
                <a:latin typeface="Consolas" panose="020B0609020204030204" pitchFamily="49" charset="0"/>
              </a:rPr>
              <a:t>unistd.h</a:t>
            </a:r>
            <a:endParaRPr lang="ru-RU" sz="1400" dirty="0">
              <a:latin typeface="Consolas" panose="020B0609020204030204" pitchFamily="49" charset="0"/>
            </a:endParaRPr>
          </a:p>
        </p:txBody>
      </p:sp>
      <p:cxnSp>
        <p:nvCxnSpPr>
          <p:cNvPr id="114" name="Прямая соединительная линия 113">
            <a:extLst>
              <a:ext uri="{FF2B5EF4-FFF2-40B4-BE49-F238E27FC236}">
                <a16:creationId xmlns:a16="http://schemas.microsoft.com/office/drawing/2014/main" id="{6FA15494-F948-4E38-B65C-498D44F4A39C}"/>
              </a:ext>
            </a:extLst>
          </p:cNvPr>
          <p:cNvCxnSpPr>
            <a:cxnSpLocks/>
          </p:cNvCxnSpPr>
          <p:nvPr/>
        </p:nvCxnSpPr>
        <p:spPr>
          <a:xfrm flipV="1">
            <a:off x="2057827" y="2079769"/>
            <a:ext cx="0" cy="3312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DDF9F70-2232-79A7-1DFB-8563669E73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5762" y="2623223"/>
            <a:ext cx="4153946" cy="1590368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C8BCE36-E3A6-1AC3-A9A1-3BE35CD97CA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5762" y="4473362"/>
            <a:ext cx="4153945" cy="130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454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" grpId="0" animBg="1"/>
      <p:bldP spid="75" grpId="0" animBg="1"/>
      <p:bldP spid="67" grpId="0" animBg="1"/>
      <p:bldP spid="63" grpId="0" animBg="1"/>
      <p:bldP spid="35" grpId="0" animBg="1"/>
      <p:bldP spid="31" grpId="0" animBg="1"/>
      <p:bldP spid="10" grpId="0"/>
      <p:bldP spid="46" grpId="0"/>
      <p:bldP spid="85" grpId="0"/>
      <p:bldP spid="68" grpId="0"/>
      <p:bldP spid="82" grpId="0"/>
      <p:bldP spid="97" grpId="0"/>
      <p:bldP spid="106" grpId="0"/>
      <p:bldP spid="92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Номер слайда 5">
            <a:extLst>
              <a:ext uri="{FF2B5EF4-FFF2-40B4-BE49-F238E27FC236}">
                <a16:creationId xmlns:a16="http://schemas.microsoft.com/office/drawing/2014/main" id="{246FE44D-8ACA-4BFD-ADB0-B05A93FDA3CF}"/>
              </a:ext>
            </a:extLst>
          </p:cNvPr>
          <p:cNvSpPr txBox="1">
            <a:spLocks/>
          </p:cNvSpPr>
          <p:nvPr/>
        </p:nvSpPr>
        <p:spPr>
          <a:xfrm>
            <a:off x="10883900" y="6610350"/>
            <a:ext cx="682625" cy="247650"/>
          </a:xfrm>
          <a:prstGeom prst="rect">
            <a:avLst/>
          </a:prstGeom>
          <a:solidFill>
            <a:srgbClr val="F3F1F9">
              <a:alpha val="89804"/>
            </a:srgbClr>
          </a:solidFill>
        </p:spPr>
        <p:txBody>
          <a:bodyPr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8CD8CDE7-E2C6-4DFC-9859-BA19C2EE985E}" type="slidenum">
              <a:rPr lang="ru-RU" sz="1000" smtClean="0">
                <a:latin typeface="Nunito Sans" pitchFamily="2" charset="77"/>
              </a:rPr>
              <a:pPr algn="ctr"/>
              <a:t>45</a:t>
            </a:fld>
            <a:endParaRPr lang="ru-RU" sz="1000" dirty="0">
              <a:latin typeface="Nunito Sans" pitchFamily="2" charset="77"/>
            </a:endParaRPr>
          </a:p>
        </p:txBody>
      </p:sp>
      <p:cxnSp>
        <p:nvCxnSpPr>
          <p:cNvPr id="119" name="Straight Connector 81">
            <a:extLst>
              <a:ext uri="{FF2B5EF4-FFF2-40B4-BE49-F238E27FC236}">
                <a16:creationId xmlns:a16="http://schemas.microsoft.com/office/drawing/2014/main" id="{FB4331D3-6E92-F510-9CBB-B5AEA25C2B23}"/>
              </a:ext>
            </a:extLst>
          </p:cNvPr>
          <p:cNvCxnSpPr>
            <a:cxnSpLocks/>
          </p:cNvCxnSpPr>
          <p:nvPr/>
        </p:nvCxnSpPr>
        <p:spPr>
          <a:xfrm>
            <a:off x="608094" y="6381750"/>
            <a:ext cx="10960019" cy="0"/>
          </a:xfrm>
          <a:prstGeom prst="line">
            <a:avLst/>
          </a:prstGeom>
          <a:ln w="12700" cap="rnd">
            <a:solidFill>
              <a:srgbClr val="283272"/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CF0C995-B686-F7E0-851C-CFE0BB33E31D}"/>
              </a:ext>
            </a:extLst>
          </p:cNvPr>
          <p:cNvSpPr txBox="1"/>
          <p:nvPr/>
        </p:nvSpPr>
        <p:spPr>
          <a:xfrm>
            <a:off x="537071" y="396484"/>
            <a:ext cx="936055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R="0" lvl="0" indent="0" defTabSz="91417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u="none" strike="noStrike" cap="none" spc="0" normalizeH="0" baseline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 Light" pitchFamily="2" charset="77"/>
              </a:defRPr>
            </a:lvl1pPr>
          </a:lstStyle>
          <a:p>
            <a:r>
              <a:rPr lang="ru-RU" sz="1100" dirty="0">
                <a:solidFill>
                  <a:srgbClr val="283272"/>
                </a:solidFill>
                <a:latin typeface="Nunito Sans Light" pitchFamily="2" charset="77"/>
              </a:rPr>
              <a:t>Основы программирования на языке Assembler под архитектуру RISC-V</a:t>
            </a:r>
            <a:endParaRPr lang="ru-RU" sz="11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F45C107-0974-9033-38A0-AE7F67E9B8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9729276" y="484607"/>
            <a:ext cx="1837249" cy="50106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42CEA1D-09FC-848D-6E67-3B919F678E69}"/>
              </a:ext>
            </a:extLst>
          </p:cNvPr>
          <p:cNvSpPr txBox="1"/>
          <p:nvPr/>
        </p:nvSpPr>
        <p:spPr>
          <a:xfrm>
            <a:off x="548065" y="605732"/>
            <a:ext cx="40382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ru-RU"/>
            </a:defPPr>
            <a:lvl1pPr marR="0" lvl="0" indent="0" defTabSz="91417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u="none" strike="noStrike" cap="none" spc="0" normalizeH="0" baseline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" pitchFamily="2" charset="77"/>
              </a:defRPr>
            </a:lvl1pPr>
          </a:lstStyle>
          <a:p>
            <a:pPr marL="0" marR="0" lvl="0" indent="0" algn="l" defTabSz="9141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1" u="none" strike="noStrike" kern="1200" cap="none" spc="0" normalizeH="0" baseline="0" noProof="0" dirty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" pitchFamily="2" charset="77"/>
              </a:rPr>
              <a:t>Средства отладки: </a:t>
            </a:r>
            <a:r>
              <a:rPr lang="en-US" dirty="0"/>
              <a:t>obj</a:t>
            </a:r>
            <a:r>
              <a:rPr kumimoji="0" lang="en-US" sz="2000" b="1" u="none" strike="noStrike" kern="1200" cap="none" spc="0" normalizeH="0" baseline="0" noProof="0" dirty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" pitchFamily="2" charset="77"/>
              </a:rPr>
              <a:t>dump</a:t>
            </a:r>
            <a:r>
              <a:rPr kumimoji="0" lang="ru-RU" sz="2000" b="1" u="none" strike="noStrike" kern="1200" cap="none" spc="0" normalizeH="0" baseline="0" noProof="0" dirty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" pitchFamily="2" charset="77"/>
              </a:rPr>
              <a:t> (</a:t>
            </a:r>
            <a:r>
              <a:rPr kumimoji="0" lang="en-US" sz="2000" b="1" u="none" strike="noStrike" kern="1200" cap="none" spc="0" normalizeH="0" baseline="0" noProof="0" dirty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" pitchFamily="2" charset="77"/>
              </a:rPr>
              <a:t>1</a:t>
            </a:r>
            <a:r>
              <a:rPr kumimoji="0" lang="ru-RU" sz="2000" b="1" u="none" strike="noStrike" kern="1200" cap="none" spc="0" normalizeH="0" baseline="0" noProof="0" dirty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" pitchFamily="2" charset="77"/>
              </a:rPr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0D487F-4F7D-413C-ADC8-92A35055EDA1}"/>
              </a:ext>
            </a:extLst>
          </p:cNvPr>
          <p:cNvSpPr txBox="1"/>
          <p:nvPr/>
        </p:nvSpPr>
        <p:spPr>
          <a:xfrm>
            <a:off x="537071" y="1113162"/>
            <a:ext cx="86232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kern="100" dirty="0" err="1">
                <a:latin typeface="Nunito Sans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objdump</a:t>
            </a:r>
            <a:r>
              <a:rPr lang="en-US" sz="1400" kern="100" dirty="0">
                <a:latin typeface="Nunito Sans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 –</a:t>
            </a:r>
            <a:r>
              <a:rPr lang="ru-RU" sz="1400" kern="100" dirty="0">
                <a:latin typeface="Nunito Sans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 программа для получения различной информации и скомпилированных объектных файлах в </a:t>
            </a:r>
            <a:r>
              <a:rPr lang="en-US" sz="1400" kern="100" dirty="0">
                <a:latin typeface="Nunito Sans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Linux</a:t>
            </a:r>
            <a:endParaRPr lang="ru-RU" sz="1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D4148A2-E751-4892-8293-870276179E93}"/>
              </a:ext>
            </a:extLst>
          </p:cNvPr>
          <p:cNvSpPr txBox="1"/>
          <p:nvPr/>
        </p:nvSpPr>
        <p:spPr>
          <a:xfrm>
            <a:off x="1130709" y="1651121"/>
            <a:ext cx="561421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200" kern="100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 riscv64-linux-gnu-objdump –f ./example</a:t>
            </a:r>
          </a:p>
          <a:p>
            <a:pPr algn="just"/>
            <a:endParaRPr lang="en-US" sz="1200" kern="100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/>
            <a:r>
              <a:rPr lang="en-US" sz="1200" kern="100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./example:     file format elf64-littleriscv</a:t>
            </a:r>
          </a:p>
          <a:p>
            <a:pPr algn="just"/>
            <a:r>
              <a:rPr lang="en-US" sz="1200" kern="100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architecture: riscv:rv64, flags0x00000112:</a:t>
            </a:r>
          </a:p>
          <a:p>
            <a:pPr algn="just"/>
            <a:r>
              <a:rPr lang="en-US" sz="1200" kern="1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EXEC_P, HAS_SYMS, D_PAGED</a:t>
            </a:r>
          </a:p>
          <a:p>
            <a:pPr algn="just"/>
            <a:r>
              <a:rPr lang="en-US" sz="1200" kern="100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Start address 0x00000000000100e8</a:t>
            </a:r>
            <a:endParaRPr lang="ru-RU" sz="1200" kern="100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99C1DA-ADAD-4CED-BD78-E1731E1CDB18}"/>
              </a:ext>
            </a:extLst>
          </p:cNvPr>
          <p:cNvSpPr txBox="1"/>
          <p:nvPr/>
        </p:nvSpPr>
        <p:spPr>
          <a:xfrm>
            <a:off x="1130708" y="3479778"/>
            <a:ext cx="706090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200" kern="100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 riscv64-linux-gnu-objdump –</a:t>
            </a:r>
            <a:r>
              <a:rPr lang="en-US" sz="1200" kern="1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</a:t>
            </a:r>
            <a:r>
              <a:rPr lang="en-US" sz="1200" kern="100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./example</a:t>
            </a:r>
          </a:p>
          <a:p>
            <a:pPr algn="just"/>
            <a:endParaRPr lang="en-US" sz="1200" kern="1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/>
            <a:r>
              <a:rPr lang="en-US" sz="1200" kern="100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./example:     file format elf64-littleriscv</a:t>
            </a:r>
          </a:p>
          <a:p>
            <a:pPr algn="just"/>
            <a:endParaRPr lang="en-US" sz="1200" kern="1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/>
            <a:r>
              <a:rPr lang="en-US" sz="1200" kern="100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Sections:</a:t>
            </a:r>
          </a:p>
          <a:p>
            <a:pPr algn="just"/>
            <a:r>
              <a:rPr lang="en-US" sz="1200" kern="100" dirty="0" err="1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Idx</a:t>
            </a:r>
            <a:r>
              <a:rPr lang="en-US" sz="1200" kern="1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Name              Size      VMA       LMA                     File off  </a:t>
            </a:r>
            <a:r>
              <a:rPr lang="en-US" sz="1200" kern="100" dirty="0" err="1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Algn</a:t>
            </a:r>
            <a:endParaRPr lang="en-US" sz="1200" kern="1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/>
            <a:r>
              <a:rPr lang="en-US" sz="1200" kern="100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0 .text             00000024</a:t>
            </a:r>
            <a:r>
              <a:rPr lang="ru-RU" sz="1200" kern="100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00000000000100</a:t>
            </a:r>
            <a:r>
              <a:rPr lang="en-US" sz="1200" kern="100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e8 </a:t>
            </a:r>
            <a:r>
              <a:rPr lang="ru-RU" sz="1200" kern="1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00000000000100</a:t>
            </a:r>
            <a:r>
              <a:rPr lang="en-US" sz="1200" kern="1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e8 000000e8  2**2</a:t>
            </a:r>
          </a:p>
          <a:p>
            <a:pPr algn="just"/>
            <a:r>
              <a:rPr lang="en-US" sz="1200" kern="100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      CONTENTS, ALLOC, LOAD, READONLY, CODE</a:t>
            </a:r>
          </a:p>
          <a:p>
            <a:pPr algn="just"/>
            <a:r>
              <a:rPr lang="en-US" sz="1200" kern="1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1 .data             0000000f</a:t>
            </a:r>
            <a:r>
              <a:rPr lang="ru-RU" sz="1200" kern="1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000000000001</a:t>
            </a:r>
            <a:r>
              <a:rPr lang="en-US" sz="1200" kern="1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110c </a:t>
            </a:r>
            <a:r>
              <a:rPr lang="ru-RU" sz="1200" kern="1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000000000001</a:t>
            </a:r>
            <a:r>
              <a:rPr lang="en-US" sz="1200" kern="1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110c 0000010c  2**0</a:t>
            </a:r>
          </a:p>
          <a:p>
            <a:pPr algn="just"/>
            <a:r>
              <a:rPr lang="en-US" sz="1200" kern="1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      CONTENTS, ALLOC, LOAD, DATA</a:t>
            </a:r>
          </a:p>
          <a:p>
            <a:pPr algn="just"/>
            <a:r>
              <a:rPr lang="en-US" sz="1200" kern="1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2 .</a:t>
            </a:r>
            <a:r>
              <a:rPr lang="en-US" sz="1200" kern="100" dirty="0" err="1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riscv.attributes</a:t>
            </a:r>
            <a:r>
              <a:rPr lang="en-US" sz="1200" kern="1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00000037  0000000000000000 0000000000000000 0000011b  2**0</a:t>
            </a:r>
          </a:p>
          <a:p>
            <a:pPr algn="just"/>
            <a:r>
              <a:rPr lang="en-US" sz="1200" kern="100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      </a:t>
            </a:r>
            <a:r>
              <a:rPr lang="en-US" sz="1200" kern="1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CONTENTS, READONLY</a:t>
            </a:r>
            <a:endParaRPr lang="en-US" sz="1200" kern="100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Правая фигурная скобка 4">
            <a:extLst>
              <a:ext uri="{FF2B5EF4-FFF2-40B4-BE49-F238E27FC236}">
                <a16:creationId xmlns:a16="http://schemas.microsoft.com/office/drawing/2014/main" id="{7C8DA144-B01F-4BCB-8146-642E5406B86A}"/>
              </a:ext>
            </a:extLst>
          </p:cNvPr>
          <p:cNvSpPr/>
          <p:nvPr/>
        </p:nvSpPr>
        <p:spPr>
          <a:xfrm>
            <a:off x="8329266" y="1788033"/>
            <a:ext cx="155448" cy="91440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66DA82-DCBD-43B1-93DE-FB6D226C38C9}"/>
              </a:ext>
            </a:extLst>
          </p:cNvPr>
          <p:cNvSpPr txBox="1"/>
          <p:nvPr/>
        </p:nvSpPr>
        <p:spPr>
          <a:xfrm>
            <a:off x="8622368" y="2106733"/>
            <a:ext cx="26970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200" dirty="0">
                <a:latin typeface="Nunito Sans"/>
              </a:rPr>
              <a:t>Ключ </a:t>
            </a:r>
            <a:r>
              <a:rPr lang="en-US" sz="1200" b="1" dirty="0">
                <a:latin typeface="Nunito Sans"/>
              </a:rPr>
              <a:t>-</a:t>
            </a:r>
            <a:r>
              <a:rPr lang="en-US" sz="1200" b="1" dirty="0"/>
              <a:t>f</a:t>
            </a:r>
            <a:r>
              <a:rPr lang="en-US" sz="1200" dirty="0"/>
              <a:t> – </a:t>
            </a:r>
            <a:r>
              <a:rPr lang="ru-RU" sz="1200" dirty="0">
                <a:latin typeface="Nunito Sans"/>
              </a:rPr>
              <a:t>вывод информации о файле</a:t>
            </a:r>
          </a:p>
        </p:txBody>
      </p:sp>
      <p:sp>
        <p:nvSpPr>
          <p:cNvPr id="15" name="Правая фигурная скобка 14">
            <a:extLst>
              <a:ext uri="{FF2B5EF4-FFF2-40B4-BE49-F238E27FC236}">
                <a16:creationId xmlns:a16="http://schemas.microsoft.com/office/drawing/2014/main" id="{C7C3AF00-FEC0-4EB9-AAAE-F7DCC030FA93}"/>
              </a:ext>
            </a:extLst>
          </p:cNvPr>
          <p:cNvSpPr/>
          <p:nvPr/>
        </p:nvSpPr>
        <p:spPr>
          <a:xfrm>
            <a:off x="8329266" y="3592044"/>
            <a:ext cx="155448" cy="184786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872E09-94BA-4DE2-AD58-FB3746921C98}"/>
              </a:ext>
            </a:extLst>
          </p:cNvPr>
          <p:cNvSpPr txBox="1"/>
          <p:nvPr/>
        </p:nvSpPr>
        <p:spPr>
          <a:xfrm>
            <a:off x="8622368" y="4356051"/>
            <a:ext cx="30082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200" dirty="0">
                <a:latin typeface="Nunito Sans"/>
              </a:rPr>
              <a:t>Ключ </a:t>
            </a:r>
            <a:r>
              <a:rPr lang="en-US" sz="1200" b="1" dirty="0">
                <a:latin typeface="Nunito Sans"/>
              </a:rPr>
              <a:t>-h</a:t>
            </a:r>
            <a:r>
              <a:rPr lang="en-US" sz="1200" dirty="0"/>
              <a:t> – </a:t>
            </a:r>
            <a:r>
              <a:rPr lang="ru-RU" sz="1200" dirty="0">
                <a:latin typeface="Nunito Sans"/>
              </a:rPr>
              <a:t>показать секции (сегменты) кода</a:t>
            </a:r>
          </a:p>
        </p:txBody>
      </p:sp>
    </p:spTree>
    <p:extLst>
      <p:ext uri="{BB962C8B-B14F-4D97-AF65-F5344CB8AC3E}">
        <p14:creationId xmlns:p14="http://schemas.microsoft.com/office/powerpoint/2010/main" val="128764817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Номер слайда 5">
            <a:extLst>
              <a:ext uri="{FF2B5EF4-FFF2-40B4-BE49-F238E27FC236}">
                <a16:creationId xmlns:a16="http://schemas.microsoft.com/office/drawing/2014/main" id="{246FE44D-8ACA-4BFD-ADB0-B05A93FDA3CF}"/>
              </a:ext>
            </a:extLst>
          </p:cNvPr>
          <p:cNvSpPr txBox="1">
            <a:spLocks/>
          </p:cNvSpPr>
          <p:nvPr/>
        </p:nvSpPr>
        <p:spPr>
          <a:xfrm>
            <a:off x="10883900" y="6610350"/>
            <a:ext cx="682625" cy="247650"/>
          </a:xfrm>
          <a:prstGeom prst="rect">
            <a:avLst/>
          </a:prstGeom>
          <a:solidFill>
            <a:srgbClr val="F3F1F9">
              <a:alpha val="89804"/>
            </a:srgbClr>
          </a:solidFill>
        </p:spPr>
        <p:txBody>
          <a:bodyPr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8CD8CDE7-E2C6-4DFC-9859-BA19C2EE985E}" type="slidenum">
              <a:rPr lang="ru-RU" sz="1000" smtClean="0">
                <a:latin typeface="Nunito Sans" pitchFamily="2" charset="77"/>
              </a:rPr>
              <a:pPr algn="ctr"/>
              <a:t>46</a:t>
            </a:fld>
            <a:endParaRPr lang="ru-RU" sz="1000" dirty="0">
              <a:latin typeface="Nunito Sans" pitchFamily="2" charset="77"/>
            </a:endParaRPr>
          </a:p>
        </p:txBody>
      </p:sp>
      <p:cxnSp>
        <p:nvCxnSpPr>
          <p:cNvPr id="119" name="Straight Connector 81">
            <a:extLst>
              <a:ext uri="{FF2B5EF4-FFF2-40B4-BE49-F238E27FC236}">
                <a16:creationId xmlns:a16="http://schemas.microsoft.com/office/drawing/2014/main" id="{FB4331D3-6E92-F510-9CBB-B5AEA25C2B23}"/>
              </a:ext>
            </a:extLst>
          </p:cNvPr>
          <p:cNvCxnSpPr>
            <a:cxnSpLocks/>
          </p:cNvCxnSpPr>
          <p:nvPr/>
        </p:nvCxnSpPr>
        <p:spPr>
          <a:xfrm>
            <a:off x="608094" y="6381750"/>
            <a:ext cx="10960019" cy="0"/>
          </a:xfrm>
          <a:prstGeom prst="line">
            <a:avLst/>
          </a:prstGeom>
          <a:ln w="12700" cap="rnd">
            <a:solidFill>
              <a:srgbClr val="283272"/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CF0C995-B686-F7E0-851C-CFE0BB33E31D}"/>
              </a:ext>
            </a:extLst>
          </p:cNvPr>
          <p:cNvSpPr txBox="1"/>
          <p:nvPr/>
        </p:nvSpPr>
        <p:spPr>
          <a:xfrm>
            <a:off x="537071" y="396484"/>
            <a:ext cx="936055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R="0" lvl="0" indent="0" defTabSz="91417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u="none" strike="noStrike" cap="none" spc="0" normalizeH="0" baseline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 Light" pitchFamily="2" charset="77"/>
              </a:defRPr>
            </a:lvl1pPr>
          </a:lstStyle>
          <a:p>
            <a:r>
              <a:rPr lang="ru-RU" sz="1100" dirty="0">
                <a:solidFill>
                  <a:srgbClr val="283272"/>
                </a:solidFill>
                <a:latin typeface="Nunito Sans Light" pitchFamily="2" charset="77"/>
              </a:rPr>
              <a:t>Основы программирования на языке Assembler под архитектуру RISC-V</a:t>
            </a:r>
            <a:endParaRPr lang="ru-RU" sz="11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F45C107-0974-9033-38A0-AE7F67E9B8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9729276" y="484607"/>
            <a:ext cx="1837249" cy="50106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42CEA1D-09FC-848D-6E67-3B919F678E69}"/>
              </a:ext>
            </a:extLst>
          </p:cNvPr>
          <p:cNvSpPr txBox="1"/>
          <p:nvPr/>
        </p:nvSpPr>
        <p:spPr>
          <a:xfrm>
            <a:off x="548065" y="605732"/>
            <a:ext cx="40382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ru-RU"/>
            </a:defPPr>
            <a:lvl1pPr marR="0" lvl="0" indent="0" defTabSz="91417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u="none" strike="noStrike" cap="none" spc="0" normalizeH="0" baseline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" pitchFamily="2" charset="77"/>
              </a:defRPr>
            </a:lvl1pPr>
          </a:lstStyle>
          <a:p>
            <a:pPr marL="0" marR="0" lvl="0" indent="0" algn="l" defTabSz="9141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1" u="none" strike="noStrike" kern="1200" cap="none" spc="0" normalizeH="0" baseline="0" noProof="0" dirty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" pitchFamily="2" charset="77"/>
              </a:rPr>
              <a:t>Средства отладки: </a:t>
            </a:r>
            <a:r>
              <a:rPr lang="en-US" dirty="0"/>
              <a:t>obj</a:t>
            </a:r>
            <a:r>
              <a:rPr kumimoji="0" lang="en-US" sz="2000" b="1" u="none" strike="noStrike" kern="1200" cap="none" spc="0" normalizeH="0" baseline="0" noProof="0" dirty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" pitchFamily="2" charset="77"/>
              </a:rPr>
              <a:t>dump</a:t>
            </a:r>
            <a:r>
              <a:rPr kumimoji="0" lang="ru-RU" sz="2000" b="1" u="none" strike="noStrike" kern="1200" cap="none" spc="0" normalizeH="0" baseline="0" noProof="0" dirty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" pitchFamily="2" charset="77"/>
              </a:rPr>
              <a:t> (</a:t>
            </a:r>
            <a:r>
              <a:rPr kumimoji="0" lang="en-US" sz="2000" b="1" u="none" strike="noStrike" kern="1200" cap="none" spc="0" normalizeH="0" baseline="0" noProof="0" dirty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" pitchFamily="2" charset="77"/>
              </a:rPr>
              <a:t>2</a:t>
            </a:r>
            <a:r>
              <a:rPr kumimoji="0" lang="ru-RU" sz="2000" b="1" u="none" strike="noStrike" kern="1200" cap="none" spc="0" normalizeH="0" baseline="0" noProof="0" dirty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" pitchFamily="2" charset="77"/>
              </a:rPr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0D487F-4F7D-413C-ADC8-92A35055EDA1}"/>
              </a:ext>
            </a:extLst>
          </p:cNvPr>
          <p:cNvSpPr txBox="1"/>
          <p:nvPr/>
        </p:nvSpPr>
        <p:spPr>
          <a:xfrm>
            <a:off x="537071" y="1113162"/>
            <a:ext cx="86232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kern="100" dirty="0" err="1">
                <a:latin typeface="Nunito Sans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objdump</a:t>
            </a:r>
            <a:r>
              <a:rPr lang="en-US" sz="1400" kern="100" dirty="0">
                <a:latin typeface="Nunito Sans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 –</a:t>
            </a:r>
            <a:r>
              <a:rPr lang="ru-RU" sz="1400" kern="100" dirty="0">
                <a:latin typeface="Nunito Sans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 программа для получения различной информации и скомпилированных объектных файлах в </a:t>
            </a:r>
            <a:r>
              <a:rPr lang="en-US" sz="1400" kern="100" dirty="0">
                <a:latin typeface="Nunito Sans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Linux</a:t>
            </a:r>
            <a:endParaRPr lang="ru-RU" sz="1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E309321-3F1D-4478-9562-079883439A60}"/>
              </a:ext>
            </a:extLst>
          </p:cNvPr>
          <p:cNvSpPr txBox="1"/>
          <p:nvPr/>
        </p:nvSpPr>
        <p:spPr>
          <a:xfrm>
            <a:off x="1130709" y="1637125"/>
            <a:ext cx="7593414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200" kern="100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 riscv64-linux-gnu-objdump –d ./example</a:t>
            </a:r>
          </a:p>
          <a:p>
            <a:pPr algn="just"/>
            <a:r>
              <a:rPr lang="en-US" sz="1200" kern="1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...</a:t>
            </a:r>
          </a:p>
          <a:p>
            <a:pPr algn="just"/>
            <a:r>
              <a:rPr lang="en-US" sz="1200" kern="100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Disassembly of section .txt:</a:t>
            </a:r>
          </a:p>
          <a:p>
            <a:pPr algn="just"/>
            <a:endParaRPr lang="en-US" sz="1200" kern="100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/>
            <a:r>
              <a:rPr lang="en-US" sz="1200" kern="1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00000000000100b0 &lt;_start&gt;:</a:t>
            </a:r>
          </a:p>
          <a:p>
            <a:pPr algn="just"/>
            <a:r>
              <a:rPr lang="en-US" sz="1200" kern="100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100e8:</a:t>
            </a:r>
            <a:r>
              <a:rPr lang="en-US" sz="1200" kern="1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00100513		li	a0,1</a:t>
            </a:r>
          </a:p>
          <a:p>
            <a:pPr algn="just"/>
            <a:r>
              <a:rPr lang="en-US" sz="1200" kern="1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100ec:       00001597		</a:t>
            </a:r>
            <a:r>
              <a:rPr lang="en-US" sz="1200" kern="100" dirty="0" err="1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auipc</a:t>
            </a:r>
            <a:r>
              <a:rPr lang="en-US" sz="1200" kern="1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a1,0x1</a:t>
            </a:r>
          </a:p>
          <a:p>
            <a:pPr algn="just"/>
            <a:r>
              <a:rPr lang="en-US" sz="1200" kern="100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100f0:       02058593		add	a1,a1,32 # 1110c &lt;__DATA_BEGIN__&gt;</a:t>
            </a:r>
          </a:p>
          <a:p>
            <a:pPr algn="just"/>
            <a:r>
              <a:rPr lang="en-US" sz="1200" kern="1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100f4:       00f00613		li         a2,15</a:t>
            </a:r>
          </a:p>
          <a:p>
            <a:pPr algn="just"/>
            <a:r>
              <a:rPr lang="en-US" sz="1200" kern="1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100f8:       04000893		li         a7,64</a:t>
            </a:r>
          </a:p>
          <a:p>
            <a:pPr algn="just"/>
            <a:r>
              <a:rPr lang="en-US" sz="1200" kern="1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100fc:       00000073		</a:t>
            </a:r>
            <a:r>
              <a:rPr lang="en-US" sz="1200" kern="100" dirty="0" err="1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ecall</a:t>
            </a:r>
            <a:endParaRPr lang="en-US" sz="1200" kern="1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/>
            <a:r>
              <a:rPr lang="en-US" sz="1200" kern="100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10100:       </a:t>
            </a:r>
            <a:r>
              <a:rPr lang="en-US" sz="1200" kern="1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00000513		li	a0,0</a:t>
            </a:r>
          </a:p>
          <a:p>
            <a:pPr algn="just"/>
            <a:r>
              <a:rPr lang="en-US" sz="1200" kern="1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10104:       05d00893		li         a7,93</a:t>
            </a:r>
          </a:p>
          <a:p>
            <a:pPr algn="just"/>
            <a:r>
              <a:rPr lang="en-US" sz="1200" kern="100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10108:       </a:t>
            </a:r>
            <a:r>
              <a:rPr lang="en-US" sz="1200" kern="1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00000073		</a:t>
            </a:r>
            <a:r>
              <a:rPr lang="en-US" sz="1200" kern="100" dirty="0" err="1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ecall</a:t>
            </a:r>
            <a:endParaRPr lang="en-US" sz="1200" kern="1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280515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Номер слайда 5">
            <a:extLst>
              <a:ext uri="{FF2B5EF4-FFF2-40B4-BE49-F238E27FC236}">
                <a16:creationId xmlns:a16="http://schemas.microsoft.com/office/drawing/2014/main" id="{246FE44D-8ACA-4BFD-ADB0-B05A93FDA3CF}"/>
              </a:ext>
            </a:extLst>
          </p:cNvPr>
          <p:cNvSpPr txBox="1">
            <a:spLocks/>
          </p:cNvSpPr>
          <p:nvPr/>
        </p:nvSpPr>
        <p:spPr>
          <a:xfrm>
            <a:off x="10883900" y="6610350"/>
            <a:ext cx="682625" cy="247650"/>
          </a:xfrm>
          <a:prstGeom prst="rect">
            <a:avLst/>
          </a:prstGeom>
          <a:solidFill>
            <a:srgbClr val="F3F1F9">
              <a:alpha val="89804"/>
            </a:srgbClr>
          </a:solidFill>
        </p:spPr>
        <p:txBody>
          <a:bodyPr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8CD8CDE7-E2C6-4DFC-9859-BA19C2EE985E}" type="slidenum">
              <a:rPr lang="ru-RU" sz="1000" smtClean="0">
                <a:latin typeface="Nunito Sans" pitchFamily="2" charset="77"/>
              </a:rPr>
              <a:pPr algn="ctr"/>
              <a:t>47</a:t>
            </a:fld>
            <a:endParaRPr lang="ru-RU" sz="1000" dirty="0">
              <a:latin typeface="Nunito Sans" pitchFamily="2" charset="77"/>
            </a:endParaRPr>
          </a:p>
        </p:txBody>
      </p:sp>
      <p:cxnSp>
        <p:nvCxnSpPr>
          <p:cNvPr id="119" name="Straight Connector 81">
            <a:extLst>
              <a:ext uri="{FF2B5EF4-FFF2-40B4-BE49-F238E27FC236}">
                <a16:creationId xmlns:a16="http://schemas.microsoft.com/office/drawing/2014/main" id="{FB4331D3-6E92-F510-9CBB-B5AEA25C2B23}"/>
              </a:ext>
            </a:extLst>
          </p:cNvPr>
          <p:cNvCxnSpPr>
            <a:cxnSpLocks/>
          </p:cNvCxnSpPr>
          <p:nvPr/>
        </p:nvCxnSpPr>
        <p:spPr>
          <a:xfrm>
            <a:off x="608094" y="6381750"/>
            <a:ext cx="10960019" cy="0"/>
          </a:xfrm>
          <a:prstGeom prst="line">
            <a:avLst/>
          </a:prstGeom>
          <a:ln w="12700" cap="rnd">
            <a:solidFill>
              <a:srgbClr val="283272"/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CF0C995-B686-F7E0-851C-CFE0BB33E31D}"/>
              </a:ext>
            </a:extLst>
          </p:cNvPr>
          <p:cNvSpPr txBox="1"/>
          <p:nvPr/>
        </p:nvSpPr>
        <p:spPr>
          <a:xfrm>
            <a:off x="537071" y="396484"/>
            <a:ext cx="936055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R="0" lvl="0" indent="0" defTabSz="91417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u="none" strike="noStrike" cap="none" spc="0" normalizeH="0" baseline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 Light" pitchFamily="2" charset="77"/>
              </a:defRPr>
            </a:lvl1pPr>
          </a:lstStyle>
          <a:p>
            <a:r>
              <a:rPr lang="ru-RU" sz="1100" dirty="0">
                <a:solidFill>
                  <a:srgbClr val="283272"/>
                </a:solidFill>
                <a:latin typeface="Nunito Sans Light" pitchFamily="2" charset="77"/>
              </a:rPr>
              <a:t>Основы программирования на языке Assembler под архитектуру RISC-V</a:t>
            </a:r>
            <a:endParaRPr lang="ru-RU" sz="11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F45C107-0974-9033-38A0-AE7F67E9B8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9729276" y="484607"/>
            <a:ext cx="1837249" cy="50106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42CEA1D-09FC-848D-6E67-3B919F678E69}"/>
              </a:ext>
            </a:extLst>
          </p:cNvPr>
          <p:cNvSpPr txBox="1"/>
          <p:nvPr/>
        </p:nvSpPr>
        <p:spPr>
          <a:xfrm>
            <a:off x="548065" y="605732"/>
            <a:ext cx="40382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ru-RU"/>
            </a:defPPr>
            <a:lvl1pPr marR="0" lvl="0" indent="0" defTabSz="91417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u="none" strike="noStrike" cap="none" spc="0" normalizeH="0" baseline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" pitchFamily="2" charset="77"/>
              </a:defRPr>
            </a:lvl1pPr>
          </a:lstStyle>
          <a:p>
            <a:pPr marL="0" marR="0" lvl="0" indent="0" algn="l" defTabSz="9141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1" u="none" strike="noStrike" kern="1200" cap="none" spc="0" normalizeH="0" baseline="0" noProof="0" dirty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" pitchFamily="2" charset="77"/>
              </a:rPr>
              <a:t>Средства отладки: </a:t>
            </a:r>
            <a:r>
              <a:rPr lang="en-US" dirty="0"/>
              <a:t>obj</a:t>
            </a:r>
            <a:r>
              <a:rPr kumimoji="0" lang="en-US" sz="2000" b="1" u="none" strike="noStrike" kern="1200" cap="none" spc="0" normalizeH="0" baseline="0" noProof="0" dirty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" pitchFamily="2" charset="77"/>
              </a:rPr>
              <a:t>dump</a:t>
            </a:r>
            <a:r>
              <a:rPr kumimoji="0" lang="ru-RU" sz="2000" b="1" u="none" strike="noStrike" kern="1200" cap="none" spc="0" normalizeH="0" baseline="0" noProof="0" dirty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" pitchFamily="2" charset="77"/>
              </a:rPr>
              <a:t> (</a:t>
            </a:r>
            <a:r>
              <a:rPr kumimoji="0" lang="en-US" sz="2000" b="1" u="none" strike="noStrike" kern="1200" cap="none" spc="0" normalizeH="0" baseline="0" noProof="0" dirty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" pitchFamily="2" charset="77"/>
              </a:rPr>
              <a:t>3</a:t>
            </a:r>
            <a:r>
              <a:rPr kumimoji="0" lang="ru-RU" sz="2000" b="1" u="none" strike="noStrike" kern="1200" cap="none" spc="0" normalizeH="0" baseline="0" noProof="0" dirty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" pitchFamily="2" charset="77"/>
              </a:rPr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0D487F-4F7D-413C-ADC8-92A35055EDA1}"/>
              </a:ext>
            </a:extLst>
          </p:cNvPr>
          <p:cNvSpPr txBox="1"/>
          <p:nvPr/>
        </p:nvSpPr>
        <p:spPr>
          <a:xfrm>
            <a:off x="537071" y="1113162"/>
            <a:ext cx="86232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kern="100" dirty="0" err="1">
                <a:latin typeface="Nunito Sans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objdump</a:t>
            </a:r>
            <a:r>
              <a:rPr lang="en-US" sz="1400" kern="100" dirty="0">
                <a:latin typeface="Nunito Sans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 –</a:t>
            </a:r>
            <a:r>
              <a:rPr lang="ru-RU" sz="1400" kern="100" dirty="0">
                <a:latin typeface="Nunito Sans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 программа для получения различной информации и скомпилированных объектных файлах в </a:t>
            </a:r>
            <a:r>
              <a:rPr lang="en-US" sz="1400" kern="100" dirty="0">
                <a:latin typeface="Nunito Sans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Linux</a:t>
            </a:r>
            <a:endParaRPr lang="ru-RU" sz="1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F33FC9F-67FD-4EEF-8F42-4815AE66B882}"/>
              </a:ext>
            </a:extLst>
          </p:cNvPr>
          <p:cNvSpPr txBox="1"/>
          <p:nvPr/>
        </p:nvSpPr>
        <p:spPr>
          <a:xfrm>
            <a:off x="1130707" y="1637125"/>
            <a:ext cx="7565424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200" kern="1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 riscv64-linux-gnu-objdump –D ./example</a:t>
            </a:r>
          </a:p>
          <a:p>
            <a:pPr algn="just"/>
            <a:r>
              <a:rPr lang="en-US" sz="1200" kern="1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...</a:t>
            </a:r>
          </a:p>
          <a:p>
            <a:pPr algn="just"/>
            <a:r>
              <a:rPr lang="en-US" sz="1200" kern="1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Disassembly of section .txt:</a:t>
            </a:r>
          </a:p>
          <a:p>
            <a:pPr algn="just"/>
            <a:endParaRPr lang="en-US" sz="1200" kern="1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/>
            <a:r>
              <a:rPr lang="en-US" sz="1200" kern="1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00000000000100b0 &lt;_start&gt;:</a:t>
            </a:r>
          </a:p>
          <a:p>
            <a:pPr algn="just"/>
            <a:r>
              <a:rPr lang="en-US" sz="1200" kern="1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100e8:       00100513		li	a0,1</a:t>
            </a:r>
          </a:p>
          <a:p>
            <a:pPr algn="just"/>
            <a:r>
              <a:rPr lang="en-US" sz="1200" kern="1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100ec:       00001597		</a:t>
            </a:r>
            <a:r>
              <a:rPr lang="en-US" sz="1200" kern="100" dirty="0" err="1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auipc</a:t>
            </a:r>
            <a:r>
              <a:rPr lang="en-US" sz="1200" kern="1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a1,0x1</a:t>
            </a:r>
          </a:p>
          <a:p>
            <a:pPr algn="just"/>
            <a:r>
              <a:rPr lang="en-US" sz="1200" kern="1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100f0:       02058593		add	a1,a1,32 # 1110c &lt;__DATA_BEGIN__&gt;</a:t>
            </a:r>
          </a:p>
          <a:p>
            <a:pPr algn="just"/>
            <a:r>
              <a:rPr lang="en-US" sz="1200" kern="1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100f4:       00f00613		li         a2,15</a:t>
            </a:r>
          </a:p>
          <a:p>
            <a:pPr algn="just"/>
            <a:r>
              <a:rPr lang="en-US" sz="1200" kern="1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100f8:       04000893		li         a7,64</a:t>
            </a:r>
          </a:p>
          <a:p>
            <a:pPr algn="just"/>
            <a:r>
              <a:rPr lang="en-US" sz="1200" kern="1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100fc:       00000073		</a:t>
            </a:r>
            <a:r>
              <a:rPr lang="en-US" sz="1200" kern="100" dirty="0" err="1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ecall</a:t>
            </a:r>
            <a:endParaRPr lang="en-US" sz="1200" kern="1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/>
            <a:r>
              <a:rPr lang="en-US" sz="1200" kern="1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10100:       00000513		li	a0,0</a:t>
            </a:r>
          </a:p>
          <a:p>
            <a:pPr algn="just"/>
            <a:r>
              <a:rPr lang="en-US" sz="1200" kern="1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10104:       05d00893		li         a7,93</a:t>
            </a:r>
          </a:p>
          <a:p>
            <a:pPr algn="just"/>
            <a:r>
              <a:rPr lang="en-US" sz="1200" kern="1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10108:       00000073		</a:t>
            </a:r>
            <a:r>
              <a:rPr lang="en-US" sz="1200" kern="100" dirty="0" err="1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ecall</a:t>
            </a:r>
            <a:endParaRPr lang="en-US" sz="1200" kern="1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/>
            <a:endParaRPr lang="en-US" sz="1200" kern="1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/>
            <a:r>
              <a:rPr lang="en-US" sz="1200" kern="1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Disassembly of section .data:</a:t>
            </a:r>
          </a:p>
          <a:p>
            <a:pPr algn="just"/>
            <a:r>
              <a:rPr lang="en-US" sz="1200" kern="1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000000000001110c &lt;__DATA_BEGIN__&gt;:</a:t>
            </a:r>
          </a:p>
          <a:p>
            <a:pPr algn="just"/>
            <a:r>
              <a:rPr lang="en-US" sz="1200" kern="1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1110c:       6548			.2byte 0x6548</a:t>
            </a:r>
          </a:p>
          <a:p>
            <a:pPr algn="just"/>
            <a:r>
              <a:rPr lang="en-US" sz="1200" kern="1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1110e:       6c6c			.2byte 0x6c6c</a:t>
            </a:r>
          </a:p>
          <a:p>
            <a:pPr algn="just"/>
            <a:r>
              <a:rPr lang="en-US" sz="1200" kern="1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11110:       52202c6f		</a:t>
            </a:r>
            <a:r>
              <a:rPr lang="en-US" sz="1200" kern="100" dirty="0" err="1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jal</a:t>
            </a:r>
            <a:r>
              <a:rPr lang="en-US" sz="1200" kern="1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s8,13632 &lt;__</a:t>
            </a:r>
            <a:r>
              <a:rPr lang="en-US" sz="1200" kern="100" dirty="0" err="1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global_pointer</a:t>
            </a:r>
            <a:r>
              <a:rPr lang="en-US" sz="1200" kern="1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$+0x1d26&gt;</a:t>
            </a:r>
          </a:p>
          <a:p>
            <a:pPr algn="just"/>
            <a:r>
              <a:rPr lang="en-US" sz="1200" kern="1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...</a:t>
            </a:r>
          </a:p>
          <a:p>
            <a:pPr algn="just"/>
            <a:r>
              <a:rPr lang="en-US" sz="1200" kern="1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Disassembly of section .</a:t>
            </a:r>
            <a:r>
              <a:rPr lang="en-US" sz="1200" kern="100" dirty="0" err="1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riscv.attributes</a:t>
            </a:r>
            <a:endParaRPr lang="en-US" sz="1200" kern="1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/>
            <a:r>
              <a:rPr lang="en-US" sz="1200" kern="1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0000000000000000 &lt;.</a:t>
            </a:r>
            <a:r>
              <a:rPr lang="en-US" sz="1200" kern="100" dirty="0" err="1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riscv.attributes</a:t>
            </a:r>
            <a:r>
              <a:rPr lang="en-US" sz="1200" kern="1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</a:p>
          <a:p>
            <a:pPr algn="just"/>
            <a:r>
              <a:rPr lang="en-US" sz="1200" kern="1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0:   3641                    .2byte  0x3641</a:t>
            </a:r>
          </a:p>
          <a:p>
            <a:pPr algn="just"/>
            <a:r>
              <a:rPr lang="en-US" sz="1200" kern="1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2:   0000                    .2byte  0x0</a:t>
            </a:r>
          </a:p>
          <a:p>
            <a:pPr algn="just"/>
            <a:r>
              <a:rPr lang="en-US" sz="1200" kern="1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...</a:t>
            </a:r>
          </a:p>
        </p:txBody>
      </p:sp>
    </p:spTree>
    <p:extLst>
      <p:ext uri="{BB962C8B-B14F-4D97-AF65-F5344CB8AC3E}">
        <p14:creationId xmlns:p14="http://schemas.microsoft.com/office/powerpoint/2010/main" val="149398712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Номер слайда 5">
            <a:extLst>
              <a:ext uri="{FF2B5EF4-FFF2-40B4-BE49-F238E27FC236}">
                <a16:creationId xmlns:a16="http://schemas.microsoft.com/office/drawing/2014/main" id="{246FE44D-8ACA-4BFD-ADB0-B05A93FDA3CF}"/>
              </a:ext>
            </a:extLst>
          </p:cNvPr>
          <p:cNvSpPr txBox="1">
            <a:spLocks/>
          </p:cNvSpPr>
          <p:nvPr/>
        </p:nvSpPr>
        <p:spPr>
          <a:xfrm>
            <a:off x="10883900" y="6610350"/>
            <a:ext cx="682625" cy="247650"/>
          </a:xfrm>
          <a:prstGeom prst="rect">
            <a:avLst/>
          </a:prstGeom>
          <a:solidFill>
            <a:srgbClr val="F3F1F9">
              <a:alpha val="89804"/>
            </a:srgbClr>
          </a:solidFill>
        </p:spPr>
        <p:txBody>
          <a:bodyPr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8CD8CDE7-E2C6-4DFC-9859-BA19C2EE985E}" type="slidenum">
              <a:rPr lang="ru-RU" sz="1000" smtClean="0">
                <a:latin typeface="Nunito Sans" pitchFamily="2" charset="77"/>
              </a:rPr>
              <a:pPr algn="ctr"/>
              <a:t>48</a:t>
            </a:fld>
            <a:endParaRPr lang="ru-RU" sz="1000" dirty="0">
              <a:latin typeface="Nunito Sans" pitchFamily="2" charset="77"/>
            </a:endParaRPr>
          </a:p>
        </p:txBody>
      </p:sp>
      <p:cxnSp>
        <p:nvCxnSpPr>
          <p:cNvPr id="119" name="Straight Connector 81">
            <a:extLst>
              <a:ext uri="{FF2B5EF4-FFF2-40B4-BE49-F238E27FC236}">
                <a16:creationId xmlns:a16="http://schemas.microsoft.com/office/drawing/2014/main" id="{FB4331D3-6E92-F510-9CBB-B5AEA25C2B23}"/>
              </a:ext>
            </a:extLst>
          </p:cNvPr>
          <p:cNvCxnSpPr>
            <a:cxnSpLocks/>
          </p:cNvCxnSpPr>
          <p:nvPr/>
        </p:nvCxnSpPr>
        <p:spPr>
          <a:xfrm>
            <a:off x="608094" y="6381750"/>
            <a:ext cx="10960019" cy="0"/>
          </a:xfrm>
          <a:prstGeom prst="line">
            <a:avLst/>
          </a:prstGeom>
          <a:ln w="12700" cap="rnd">
            <a:solidFill>
              <a:srgbClr val="283272"/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CF0C995-B686-F7E0-851C-CFE0BB33E31D}"/>
              </a:ext>
            </a:extLst>
          </p:cNvPr>
          <p:cNvSpPr txBox="1"/>
          <p:nvPr/>
        </p:nvSpPr>
        <p:spPr>
          <a:xfrm>
            <a:off x="537071" y="396484"/>
            <a:ext cx="936055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R="0" lvl="0" indent="0" defTabSz="91417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u="none" strike="noStrike" cap="none" spc="0" normalizeH="0" baseline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 Light" pitchFamily="2" charset="77"/>
              </a:defRPr>
            </a:lvl1pPr>
          </a:lstStyle>
          <a:p>
            <a:r>
              <a:rPr lang="ru-RU" sz="1100" dirty="0">
                <a:solidFill>
                  <a:srgbClr val="283272"/>
                </a:solidFill>
                <a:latin typeface="Nunito Sans Light" pitchFamily="2" charset="77"/>
              </a:rPr>
              <a:t>Основы программирования на языке Assembler под архитектуру RISC-V</a:t>
            </a:r>
            <a:endParaRPr lang="ru-RU" sz="11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F45C107-0974-9033-38A0-AE7F67E9B8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9729276" y="484607"/>
            <a:ext cx="1837249" cy="50106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42CEA1D-09FC-848D-6E67-3B919F678E69}"/>
              </a:ext>
            </a:extLst>
          </p:cNvPr>
          <p:cNvSpPr txBox="1"/>
          <p:nvPr/>
        </p:nvSpPr>
        <p:spPr>
          <a:xfrm>
            <a:off x="548065" y="605732"/>
            <a:ext cx="30265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ru-RU"/>
            </a:defPPr>
            <a:lvl1pPr marR="0" lvl="0" indent="0" defTabSz="91417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u="none" strike="noStrike" cap="none" spc="0" normalizeH="0" baseline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" pitchFamily="2" charset="77"/>
              </a:defRPr>
            </a:lvl1pPr>
          </a:lstStyle>
          <a:p>
            <a:pPr marL="0" marR="0" lvl="0" indent="0" algn="l" defTabSz="9141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1" u="none" strike="noStrike" kern="1200" cap="none" spc="0" normalizeH="0" baseline="0" noProof="0" dirty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" pitchFamily="2" charset="77"/>
              </a:rPr>
              <a:t>Средства отладки: </a:t>
            </a:r>
            <a:r>
              <a:rPr kumimoji="0" lang="en-US" sz="2000" b="1" u="none" strike="noStrike" kern="1200" cap="none" spc="0" normalizeH="0" baseline="0" noProof="0" dirty="0" err="1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" pitchFamily="2" charset="77"/>
              </a:rPr>
              <a:t>gdb</a:t>
            </a:r>
            <a:r>
              <a:rPr kumimoji="0" lang="en-US" sz="2000" b="1" u="none" strike="noStrike" kern="1200" cap="none" spc="0" normalizeH="0" baseline="0" noProof="0" dirty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" pitchFamily="2" charset="77"/>
              </a:rPr>
              <a:t> (1)</a:t>
            </a:r>
            <a:endParaRPr kumimoji="0" lang="ru-RU" sz="2000" b="1" u="none" strike="noStrike" kern="1200" cap="none" spc="0" normalizeH="0" baseline="0" noProof="0" dirty="0">
              <a:ln>
                <a:noFill/>
              </a:ln>
              <a:solidFill>
                <a:srgbClr val="283272"/>
              </a:solidFill>
              <a:effectLst/>
              <a:uLnTx/>
              <a:uFillTx/>
              <a:latin typeface="Nunito Sans" pitchFamily="2" charset="7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089710-F4E9-4317-9546-88E030C69A45}"/>
              </a:ext>
            </a:extLst>
          </p:cNvPr>
          <p:cNvSpPr txBox="1"/>
          <p:nvPr/>
        </p:nvSpPr>
        <p:spPr>
          <a:xfrm>
            <a:off x="537071" y="1113162"/>
            <a:ext cx="65117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kern="100" dirty="0">
                <a:latin typeface="Nunito Sans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display –</a:t>
            </a:r>
            <a:r>
              <a:rPr lang="ru-RU" sz="1400" kern="100" dirty="0">
                <a:latin typeface="Nunito Sans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 включает отображение выражений согласно заданному шаблону</a:t>
            </a:r>
            <a:endParaRPr lang="ru-RU" sz="1400" dirty="0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672CED61-89AB-4D6E-BB16-70DAABD6C659}"/>
              </a:ext>
            </a:extLst>
          </p:cNvPr>
          <p:cNvSpPr/>
          <p:nvPr/>
        </p:nvSpPr>
        <p:spPr>
          <a:xfrm>
            <a:off x="548065" y="1605035"/>
            <a:ext cx="6096000" cy="541943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07000"/>
              </a:lnSpc>
              <a:spcAft>
                <a:spcPts val="0"/>
              </a:spcAft>
            </a:pPr>
            <a:r>
              <a:rPr lang="en-US" sz="1400" kern="100" dirty="0">
                <a:solidFill>
                  <a:srgbClr val="0070C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qemu-riscv64-static -g 1234 example &amp;</a:t>
            </a:r>
            <a:endParaRPr lang="ru-RU" sz="1400" kern="1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</a:pPr>
            <a:r>
              <a:rPr lang="en-US" sz="1400" kern="100" dirty="0" err="1">
                <a:solidFill>
                  <a:srgbClr val="0070C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gdb-multiarch</a:t>
            </a:r>
            <a:r>
              <a:rPr lang="en-US" sz="1400" kern="100" dirty="0">
                <a:solidFill>
                  <a:srgbClr val="0070C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example</a:t>
            </a:r>
            <a:endParaRPr lang="ru-RU" sz="1400" kern="100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6EDC9060-606F-4AB7-ABCE-A46AA36FAAF7}"/>
              </a:ext>
            </a:extLst>
          </p:cNvPr>
          <p:cNvSpPr/>
          <p:nvPr/>
        </p:nvSpPr>
        <p:spPr>
          <a:xfrm>
            <a:off x="537071" y="2120244"/>
            <a:ext cx="4249533" cy="30775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0"/>
              </a:spcAft>
            </a:pPr>
            <a:r>
              <a:rPr lang="en-US" sz="1400" kern="100" dirty="0">
                <a:solidFill>
                  <a:srgbClr val="00B05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Reading symbols from example...</a:t>
            </a:r>
            <a:endParaRPr lang="ru-RU" sz="1400" kern="1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</a:pPr>
            <a:r>
              <a:rPr lang="en-US" sz="1400" kern="100" dirty="0">
                <a:solidFill>
                  <a:srgbClr val="00B05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(No debugging symbols found in example)</a:t>
            </a:r>
            <a:endParaRPr lang="ru-RU" sz="1400" kern="1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</a:pPr>
            <a:r>
              <a:rPr lang="en-US" sz="1400" kern="100" dirty="0">
                <a:solidFill>
                  <a:srgbClr val="00B05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400" kern="100" dirty="0" err="1">
                <a:solidFill>
                  <a:srgbClr val="00B05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gdb</a:t>
            </a:r>
            <a:r>
              <a:rPr lang="en-US" sz="1400" kern="100" dirty="0">
                <a:solidFill>
                  <a:srgbClr val="00B05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en-US" sz="1400" kern="1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100" dirty="0">
                <a:solidFill>
                  <a:srgbClr val="0070C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target remote :1234</a:t>
            </a:r>
            <a:endParaRPr lang="ru-RU" sz="1400" kern="1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</a:pPr>
            <a:r>
              <a:rPr lang="en-US" sz="1400" kern="100" dirty="0">
                <a:solidFill>
                  <a:srgbClr val="00B05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Remote debugging using :1234</a:t>
            </a:r>
            <a:endParaRPr lang="ru-RU" sz="1400" kern="1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</a:pPr>
            <a:r>
              <a:rPr lang="en-US" sz="1400" kern="100" dirty="0">
                <a:solidFill>
                  <a:srgbClr val="00B05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0x00000000000100e</a:t>
            </a:r>
            <a:r>
              <a:rPr lang="ru-RU" sz="1400" kern="100" dirty="0">
                <a:solidFill>
                  <a:srgbClr val="00B05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8</a:t>
            </a:r>
            <a:r>
              <a:rPr lang="en-US" sz="1400" kern="100" dirty="0">
                <a:solidFill>
                  <a:srgbClr val="00B05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in _start ()</a:t>
            </a:r>
            <a:endParaRPr lang="ru-RU" sz="1400" kern="1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</a:pPr>
            <a:r>
              <a:rPr lang="en-US" sz="1400" kern="100" dirty="0">
                <a:solidFill>
                  <a:srgbClr val="00B05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400" kern="100" dirty="0" err="1">
                <a:solidFill>
                  <a:srgbClr val="00B05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gdb</a:t>
            </a:r>
            <a:r>
              <a:rPr lang="en-US" sz="1400" kern="100" dirty="0">
                <a:solidFill>
                  <a:srgbClr val="00B05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en-US" sz="1400" kern="1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100" dirty="0">
                <a:solidFill>
                  <a:srgbClr val="0070C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display /</a:t>
            </a:r>
            <a:r>
              <a:rPr lang="ru-RU" sz="1400" kern="100" dirty="0">
                <a:solidFill>
                  <a:srgbClr val="0070C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5</a:t>
            </a:r>
            <a:r>
              <a:rPr lang="en-US" sz="1400" kern="100" dirty="0" err="1">
                <a:solidFill>
                  <a:srgbClr val="0070C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US" sz="1400" kern="100" dirty="0">
                <a:solidFill>
                  <a:srgbClr val="0070C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$pc</a:t>
            </a:r>
            <a:endParaRPr lang="ru-RU" sz="1400" kern="1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</a:pPr>
            <a:r>
              <a:rPr lang="en-US" sz="1400" kern="100" dirty="0">
                <a:solidFill>
                  <a:srgbClr val="00B05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1: x/5i $pc</a:t>
            </a:r>
            <a:endParaRPr lang="ru-RU" sz="1400" kern="1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</a:pPr>
            <a:r>
              <a:rPr lang="en-US" sz="1400" kern="100" dirty="0">
                <a:solidFill>
                  <a:srgbClr val="00B05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=&gt; 0x100e</a:t>
            </a:r>
            <a:r>
              <a:rPr lang="ru-RU" sz="1400" kern="100" dirty="0">
                <a:solidFill>
                  <a:srgbClr val="00B05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8</a:t>
            </a:r>
            <a:r>
              <a:rPr lang="en-US" sz="1400" kern="100" dirty="0">
                <a:solidFill>
                  <a:srgbClr val="00B05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&lt;_start&gt;:    li      a0,1</a:t>
            </a:r>
            <a:endParaRPr lang="ru-RU" sz="1400" kern="1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</a:pPr>
            <a:r>
              <a:rPr lang="en-US" sz="1400" kern="100" dirty="0">
                <a:solidFill>
                  <a:srgbClr val="00B05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0x100ec &lt;_start+4&gt;:  </a:t>
            </a:r>
            <a:r>
              <a:rPr lang="en-US" sz="1400" kern="100" dirty="0" err="1">
                <a:solidFill>
                  <a:srgbClr val="00B05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auipc</a:t>
            </a:r>
            <a:r>
              <a:rPr lang="en-US" sz="1400" kern="100" dirty="0">
                <a:solidFill>
                  <a:srgbClr val="00B05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a1,0x1</a:t>
            </a:r>
            <a:endParaRPr lang="ru-RU" sz="1400" kern="1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</a:pPr>
            <a:r>
              <a:rPr lang="en-US" sz="1400" kern="100" dirty="0">
                <a:solidFill>
                  <a:srgbClr val="00B05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0x100b8 &lt;_start+8&gt;:  add     a1,a1,32</a:t>
            </a:r>
          </a:p>
          <a:p>
            <a:pPr algn="just">
              <a:lnSpc>
                <a:spcPct val="107000"/>
              </a:lnSpc>
              <a:spcAft>
                <a:spcPts val="0"/>
              </a:spcAft>
            </a:pPr>
            <a:r>
              <a:rPr lang="en-US" sz="1400" kern="100" dirty="0">
                <a:solidFill>
                  <a:srgbClr val="00B05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0x100f4 &lt;_start+12&gt;: li      a2,15</a:t>
            </a:r>
          </a:p>
          <a:p>
            <a:pPr algn="just">
              <a:lnSpc>
                <a:spcPct val="107000"/>
              </a:lnSpc>
              <a:spcAft>
                <a:spcPts val="0"/>
              </a:spcAft>
            </a:pPr>
            <a:r>
              <a:rPr lang="en-US" sz="1400" kern="100" dirty="0">
                <a:solidFill>
                  <a:srgbClr val="00B05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0x100f8 &lt;_start+16&gt;: li      a7,64</a:t>
            </a:r>
            <a:endParaRPr lang="ru-RU" sz="1400" kern="1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</a:pPr>
            <a:r>
              <a:rPr lang="en-US" sz="1400" kern="100" dirty="0">
                <a:solidFill>
                  <a:srgbClr val="00B05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400" kern="100" dirty="0" err="1">
                <a:solidFill>
                  <a:srgbClr val="00B05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gdb</a:t>
            </a:r>
            <a:r>
              <a:rPr lang="en-US" sz="1400" kern="100" dirty="0">
                <a:solidFill>
                  <a:srgbClr val="00B05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ru-RU" sz="1400" kern="100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72D6534F-12A4-4569-BE19-DEBAD277D17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5586" y="1619177"/>
            <a:ext cx="6920033" cy="4061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152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Номер слайда 5">
            <a:extLst>
              <a:ext uri="{FF2B5EF4-FFF2-40B4-BE49-F238E27FC236}">
                <a16:creationId xmlns:a16="http://schemas.microsoft.com/office/drawing/2014/main" id="{246FE44D-8ACA-4BFD-ADB0-B05A93FDA3CF}"/>
              </a:ext>
            </a:extLst>
          </p:cNvPr>
          <p:cNvSpPr txBox="1">
            <a:spLocks/>
          </p:cNvSpPr>
          <p:nvPr/>
        </p:nvSpPr>
        <p:spPr>
          <a:xfrm>
            <a:off x="10883900" y="6610350"/>
            <a:ext cx="682625" cy="247650"/>
          </a:xfrm>
          <a:prstGeom prst="rect">
            <a:avLst/>
          </a:prstGeom>
          <a:solidFill>
            <a:srgbClr val="F3F1F9">
              <a:alpha val="89804"/>
            </a:srgbClr>
          </a:solidFill>
        </p:spPr>
        <p:txBody>
          <a:bodyPr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8CD8CDE7-E2C6-4DFC-9859-BA19C2EE985E}" type="slidenum">
              <a:rPr lang="ru-RU" sz="1000" smtClean="0">
                <a:latin typeface="Nunito Sans" pitchFamily="2" charset="77"/>
              </a:rPr>
              <a:pPr algn="ctr"/>
              <a:t>49</a:t>
            </a:fld>
            <a:endParaRPr lang="ru-RU" sz="1000" dirty="0">
              <a:latin typeface="Nunito Sans" pitchFamily="2" charset="77"/>
            </a:endParaRPr>
          </a:p>
        </p:txBody>
      </p:sp>
      <p:cxnSp>
        <p:nvCxnSpPr>
          <p:cNvPr id="119" name="Straight Connector 81">
            <a:extLst>
              <a:ext uri="{FF2B5EF4-FFF2-40B4-BE49-F238E27FC236}">
                <a16:creationId xmlns:a16="http://schemas.microsoft.com/office/drawing/2014/main" id="{FB4331D3-6E92-F510-9CBB-B5AEA25C2B23}"/>
              </a:ext>
            </a:extLst>
          </p:cNvPr>
          <p:cNvCxnSpPr>
            <a:cxnSpLocks/>
          </p:cNvCxnSpPr>
          <p:nvPr/>
        </p:nvCxnSpPr>
        <p:spPr>
          <a:xfrm>
            <a:off x="608094" y="6381750"/>
            <a:ext cx="10960019" cy="0"/>
          </a:xfrm>
          <a:prstGeom prst="line">
            <a:avLst/>
          </a:prstGeom>
          <a:ln w="12700" cap="rnd">
            <a:solidFill>
              <a:srgbClr val="283272"/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CF0C995-B686-F7E0-851C-CFE0BB33E31D}"/>
              </a:ext>
            </a:extLst>
          </p:cNvPr>
          <p:cNvSpPr txBox="1"/>
          <p:nvPr/>
        </p:nvSpPr>
        <p:spPr>
          <a:xfrm>
            <a:off x="537071" y="396484"/>
            <a:ext cx="936055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R="0" lvl="0" indent="0" defTabSz="91417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u="none" strike="noStrike" cap="none" spc="0" normalizeH="0" baseline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 Light" pitchFamily="2" charset="77"/>
              </a:defRPr>
            </a:lvl1pPr>
          </a:lstStyle>
          <a:p>
            <a:r>
              <a:rPr lang="ru-RU" sz="1100" dirty="0">
                <a:solidFill>
                  <a:srgbClr val="283272"/>
                </a:solidFill>
                <a:latin typeface="Nunito Sans Light" pitchFamily="2" charset="77"/>
              </a:rPr>
              <a:t>Основы программирования на языке Assembler под архитектуру RISC-V</a:t>
            </a:r>
            <a:endParaRPr lang="ru-RU" sz="11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F45C107-0974-9033-38A0-AE7F67E9B8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9729276" y="484607"/>
            <a:ext cx="1837249" cy="50106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42CEA1D-09FC-848D-6E67-3B919F678E69}"/>
              </a:ext>
            </a:extLst>
          </p:cNvPr>
          <p:cNvSpPr txBox="1"/>
          <p:nvPr/>
        </p:nvSpPr>
        <p:spPr>
          <a:xfrm>
            <a:off x="548065" y="605732"/>
            <a:ext cx="30265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ru-RU"/>
            </a:defPPr>
            <a:lvl1pPr marR="0" lvl="0" indent="0" defTabSz="91417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u="none" strike="noStrike" cap="none" spc="0" normalizeH="0" baseline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" pitchFamily="2" charset="77"/>
              </a:defRPr>
            </a:lvl1pPr>
          </a:lstStyle>
          <a:p>
            <a:pPr marL="0" marR="0" lvl="0" indent="0" algn="l" defTabSz="9141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1" u="none" strike="noStrike" kern="1200" cap="none" spc="0" normalizeH="0" baseline="0" noProof="0" dirty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" pitchFamily="2" charset="77"/>
              </a:rPr>
              <a:t>Средства отладки: </a:t>
            </a:r>
            <a:r>
              <a:rPr kumimoji="0" lang="en-US" sz="2000" b="1" u="none" strike="noStrike" kern="1200" cap="none" spc="0" normalizeH="0" baseline="0" noProof="0" dirty="0" err="1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" pitchFamily="2" charset="77"/>
              </a:rPr>
              <a:t>gdb</a:t>
            </a:r>
            <a:r>
              <a:rPr kumimoji="0" lang="en-US" sz="2000" b="1" u="none" strike="noStrike" kern="1200" cap="none" spc="0" normalizeH="0" baseline="0" noProof="0" dirty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" pitchFamily="2" charset="77"/>
              </a:rPr>
              <a:t> (2)</a:t>
            </a:r>
            <a:endParaRPr kumimoji="0" lang="ru-RU" sz="2000" b="1" u="none" strike="noStrike" kern="1200" cap="none" spc="0" normalizeH="0" baseline="0" noProof="0" dirty="0">
              <a:ln>
                <a:noFill/>
              </a:ln>
              <a:solidFill>
                <a:srgbClr val="283272"/>
              </a:solidFill>
              <a:effectLst/>
              <a:uLnTx/>
              <a:uFillTx/>
              <a:latin typeface="Nunito Sans" pitchFamily="2" charset="7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089710-F4E9-4317-9546-88E030C69A45}"/>
              </a:ext>
            </a:extLst>
          </p:cNvPr>
          <p:cNvSpPr txBox="1"/>
          <p:nvPr/>
        </p:nvSpPr>
        <p:spPr>
          <a:xfrm>
            <a:off x="537071" y="1113162"/>
            <a:ext cx="47788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kern="100" dirty="0">
                <a:latin typeface="Nunito Sans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info - </a:t>
            </a:r>
            <a:r>
              <a:rPr lang="ru-RU" sz="1400" kern="100" dirty="0">
                <a:latin typeface="Nunito Sans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получение информации об объектах программы</a:t>
            </a:r>
            <a:endParaRPr lang="ru-RU" sz="1400" dirty="0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94623F82-E58D-4761-9920-52588512EA73}"/>
              </a:ext>
            </a:extLst>
          </p:cNvPr>
          <p:cNvSpPr/>
          <p:nvPr/>
        </p:nvSpPr>
        <p:spPr>
          <a:xfrm>
            <a:off x="548065" y="1605035"/>
            <a:ext cx="4249533" cy="19250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0"/>
              </a:spcAft>
            </a:pPr>
            <a:r>
              <a:rPr lang="en-US" sz="1400" kern="100" dirty="0">
                <a:solidFill>
                  <a:srgbClr val="00B05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400" kern="100" dirty="0" err="1">
                <a:solidFill>
                  <a:srgbClr val="00B05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gdb</a:t>
            </a:r>
            <a:r>
              <a:rPr lang="en-US" sz="1400" kern="100" dirty="0">
                <a:solidFill>
                  <a:srgbClr val="00B05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en-US" sz="1400" kern="1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100" dirty="0">
                <a:solidFill>
                  <a:srgbClr val="0070C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display /</a:t>
            </a:r>
            <a:r>
              <a:rPr lang="ru-RU" sz="1400" kern="100" dirty="0">
                <a:solidFill>
                  <a:srgbClr val="0070C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5</a:t>
            </a:r>
            <a:r>
              <a:rPr lang="en-US" sz="1400" kern="100" dirty="0" err="1">
                <a:solidFill>
                  <a:srgbClr val="0070C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US" sz="1400" kern="100" dirty="0">
                <a:solidFill>
                  <a:srgbClr val="0070C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$pc</a:t>
            </a:r>
            <a:endParaRPr lang="ru-RU" sz="1400" kern="1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</a:pPr>
            <a:r>
              <a:rPr lang="en-US" sz="1400" kern="100" dirty="0">
                <a:solidFill>
                  <a:srgbClr val="00B05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1: x/5i $pc</a:t>
            </a:r>
            <a:endParaRPr lang="ru-RU" sz="1400" kern="1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</a:pPr>
            <a:r>
              <a:rPr lang="en-US" sz="1400" kern="100" dirty="0">
                <a:solidFill>
                  <a:srgbClr val="00B05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=&gt; 0x100e</a:t>
            </a:r>
            <a:r>
              <a:rPr lang="ru-RU" sz="1400" kern="100" dirty="0">
                <a:solidFill>
                  <a:srgbClr val="00B05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8</a:t>
            </a:r>
            <a:r>
              <a:rPr lang="en-US" sz="1400" kern="100" dirty="0">
                <a:solidFill>
                  <a:srgbClr val="00B05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&lt;_start&gt;:    li      a0,1</a:t>
            </a:r>
            <a:endParaRPr lang="ru-RU" sz="1400" kern="1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</a:pPr>
            <a:r>
              <a:rPr lang="en-US" sz="1400" kern="100" dirty="0">
                <a:solidFill>
                  <a:srgbClr val="00B05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0x100ec &lt;_start+4&gt;:  </a:t>
            </a:r>
            <a:r>
              <a:rPr lang="en-US" sz="1400" kern="100" dirty="0" err="1">
                <a:solidFill>
                  <a:srgbClr val="00B05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auipc</a:t>
            </a:r>
            <a:r>
              <a:rPr lang="en-US" sz="1400" kern="100" dirty="0">
                <a:solidFill>
                  <a:srgbClr val="00B05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a1,0x1</a:t>
            </a:r>
            <a:endParaRPr lang="ru-RU" sz="1400" kern="1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</a:pPr>
            <a:r>
              <a:rPr lang="en-US" sz="1400" kern="100" dirty="0">
                <a:solidFill>
                  <a:srgbClr val="00B05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0x100b8 &lt;_start+8&gt;:  add     a1,a1,32</a:t>
            </a:r>
          </a:p>
          <a:p>
            <a:pPr algn="just">
              <a:lnSpc>
                <a:spcPct val="107000"/>
              </a:lnSpc>
              <a:spcAft>
                <a:spcPts val="0"/>
              </a:spcAft>
            </a:pPr>
            <a:r>
              <a:rPr lang="en-US" sz="1400" kern="100" dirty="0">
                <a:solidFill>
                  <a:srgbClr val="00B05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0x100f4 &lt;_start+12&gt;: li      a2,15</a:t>
            </a:r>
          </a:p>
          <a:p>
            <a:pPr algn="just">
              <a:lnSpc>
                <a:spcPct val="107000"/>
              </a:lnSpc>
              <a:spcAft>
                <a:spcPts val="0"/>
              </a:spcAft>
            </a:pPr>
            <a:r>
              <a:rPr lang="en-US" sz="1400" kern="100" dirty="0">
                <a:solidFill>
                  <a:srgbClr val="00B05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0x100f8 &lt;_start+16&gt;: li      a7,64</a:t>
            </a:r>
            <a:endParaRPr lang="ru-RU" sz="1400" kern="1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</a:pPr>
            <a:r>
              <a:rPr lang="en-US" sz="1400" kern="100" dirty="0">
                <a:solidFill>
                  <a:srgbClr val="00B05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400" kern="100" dirty="0" err="1">
                <a:solidFill>
                  <a:srgbClr val="00B05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gdb</a:t>
            </a:r>
            <a:r>
              <a:rPr lang="en-US" sz="1400" kern="100" dirty="0">
                <a:solidFill>
                  <a:srgbClr val="00B05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ru-RU" sz="1400" kern="100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16F6BCF3-9BDA-4732-BFA5-6F1222E2705A}"/>
              </a:ext>
            </a:extLst>
          </p:cNvPr>
          <p:cNvSpPr/>
          <p:nvPr/>
        </p:nvSpPr>
        <p:spPr>
          <a:xfrm>
            <a:off x="548065" y="3212429"/>
            <a:ext cx="6096000" cy="2155526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07000"/>
              </a:lnSpc>
              <a:spcAft>
                <a:spcPts val="0"/>
              </a:spcAft>
            </a:pPr>
            <a:r>
              <a:rPr lang="en-US" sz="1400" kern="100" dirty="0">
                <a:solidFill>
                  <a:srgbClr val="0070C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info registers</a:t>
            </a:r>
            <a:endParaRPr lang="ru-RU" sz="1400" kern="1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</a:pPr>
            <a:r>
              <a:rPr lang="en-US" sz="1400" kern="100" dirty="0">
                <a:solidFill>
                  <a:srgbClr val="00B05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ra             0x0      </a:t>
            </a:r>
            <a:r>
              <a:rPr lang="en-US" sz="1400" kern="100" dirty="0" err="1">
                <a:solidFill>
                  <a:srgbClr val="00B05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0x0</a:t>
            </a:r>
            <a:endParaRPr lang="en-US" sz="1400" kern="100" dirty="0">
              <a:solidFill>
                <a:srgbClr val="00B050"/>
              </a:solidFill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</a:pPr>
            <a:r>
              <a:rPr lang="en-US" sz="1400" kern="100" dirty="0" err="1">
                <a:solidFill>
                  <a:srgbClr val="00B05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sp</a:t>
            </a:r>
            <a:r>
              <a:rPr lang="en-US" sz="1400" kern="100" dirty="0">
                <a:solidFill>
                  <a:srgbClr val="00B05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0x40008001a0      </a:t>
            </a:r>
            <a:r>
              <a:rPr lang="en-US" sz="1400" kern="100" dirty="0" err="1">
                <a:solidFill>
                  <a:srgbClr val="00B05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0x40008001a0</a:t>
            </a:r>
            <a:endParaRPr lang="en-US" sz="1400" kern="100" dirty="0">
              <a:solidFill>
                <a:srgbClr val="00B050"/>
              </a:solidFill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</a:pPr>
            <a:r>
              <a:rPr lang="en-US" sz="1400" kern="100" dirty="0" err="1">
                <a:solidFill>
                  <a:srgbClr val="00B05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gp</a:t>
            </a:r>
            <a:r>
              <a:rPr lang="en-US" sz="1400" kern="100" dirty="0">
                <a:solidFill>
                  <a:srgbClr val="00B05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0x0      </a:t>
            </a:r>
            <a:r>
              <a:rPr lang="en-US" sz="1400" kern="100" dirty="0" err="1">
                <a:solidFill>
                  <a:srgbClr val="00B05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0x0</a:t>
            </a:r>
            <a:endParaRPr lang="en-US" sz="1400" kern="100" dirty="0">
              <a:solidFill>
                <a:srgbClr val="00B050"/>
              </a:solidFill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</a:pPr>
            <a:r>
              <a:rPr lang="en-US" sz="1400" kern="100" dirty="0" err="1">
                <a:solidFill>
                  <a:srgbClr val="00B05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tp</a:t>
            </a:r>
            <a:r>
              <a:rPr lang="en-US" sz="1400" kern="100" dirty="0">
                <a:solidFill>
                  <a:srgbClr val="00B05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0x0      </a:t>
            </a:r>
            <a:r>
              <a:rPr lang="en-US" sz="1400" kern="100" dirty="0" err="1">
                <a:solidFill>
                  <a:srgbClr val="00B05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0x0</a:t>
            </a:r>
            <a:endParaRPr lang="en-US" sz="1400" kern="100" dirty="0">
              <a:solidFill>
                <a:srgbClr val="00B050"/>
              </a:solidFill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</a:pPr>
            <a:r>
              <a:rPr lang="en-US" sz="1400" kern="100" dirty="0">
                <a:solidFill>
                  <a:srgbClr val="00B05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...</a:t>
            </a:r>
          </a:p>
          <a:p>
            <a:pPr algn="just">
              <a:lnSpc>
                <a:spcPct val="107000"/>
              </a:lnSpc>
              <a:spcAft>
                <a:spcPts val="0"/>
              </a:spcAft>
            </a:pPr>
            <a:r>
              <a:rPr lang="en-US" sz="1400" kern="100" dirty="0">
                <a:solidFill>
                  <a:srgbClr val="00B05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a0             0x0      0</a:t>
            </a:r>
          </a:p>
          <a:p>
            <a:pPr algn="just">
              <a:lnSpc>
                <a:spcPct val="107000"/>
              </a:lnSpc>
              <a:spcAft>
                <a:spcPts val="0"/>
              </a:spcAft>
            </a:pPr>
            <a:r>
              <a:rPr lang="en-US" sz="1400" kern="100" dirty="0">
                <a:solidFill>
                  <a:srgbClr val="00B05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...</a:t>
            </a:r>
            <a:endParaRPr lang="ru-RU" sz="1400" kern="1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</a:pPr>
            <a:r>
              <a:rPr lang="en-US" sz="1400" kern="100" dirty="0">
                <a:solidFill>
                  <a:srgbClr val="00B05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400" kern="100" dirty="0" err="1">
                <a:solidFill>
                  <a:srgbClr val="00B05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gdb</a:t>
            </a:r>
            <a:r>
              <a:rPr lang="en-US" sz="1400" kern="100" dirty="0">
                <a:solidFill>
                  <a:srgbClr val="00B05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ru-RU" sz="1400" kern="1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50DF4661-D90F-4B7C-973E-8B8E3E2F5439}"/>
              </a:ext>
            </a:extLst>
          </p:cNvPr>
          <p:cNvSpPr/>
          <p:nvPr/>
        </p:nvSpPr>
        <p:spPr>
          <a:xfrm>
            <a:off x="526599" y="5024802"/>
            <a:ext cx="4270999" cy="7734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0"/>
              </a:spcAft>
            </a:pPr>
            <a:r>
              <a:rPr lang="en-US" sz="1400" kern="100" dirty="0">
                <a:solidFill>
                  <a:srgbClr val="0070C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info registers a0</a:t>
            </a:r>
            <a:endParaRPr lang="ru-RU" sz="1400" kern="1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</a:pPr>
            <a:r>
              <a:rPr lang="en-US" sz="1400" kern="100" dirty="0">
                <a:solidFill>
                  <a:srgbClr val="00B05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a0             0x0      0</a:t>
            </a:r>
          </a:p>
          <a:p>
            <a:pPr algn="just">
              <a:lnSpc>
                <a:spcPct val="107000"/>
              </a:lnSpc>
              <a:spcAft>
                <a:spcPts val="0"/>
              </a:spcAft>
            </a:pPr>
            <a:r>
              <a:rPr lang="en-US" sz="1400" kern="100" dirty="0">
                <a:solidFill>
                  <a:srgbClr val="00B05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400" kern="100" dirty="0" err="1">
                <a:solidFill>
                  <a:srgbClr val="00B05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gdb</a:t>
            </a:r>
            <a:r>
              <a:rPr lang="en-US" sz="1400" kern="100" dirty="0">
                <a:solidFill>
                  <a:srgbClr val="00B05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ru-RU" sz="1400" dirty="0"/>
          </a:p>
        </p:txBody>
      </p:sp>
    </p:spTree>
    <p:extLst>
      <p:ext uri="{BB962C8B-B14F-4D97-AF65-F5344CB8AC3E}">
        <p14:creationId xmlns:p14="http://schemas.microsoft.com/office/powerpoint/2010/main" val="3294858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Номер слайда 5">
            <a:extLst>
              <a:ext uri="{FF2B5EF4-FFF2-40B4-BE49-F238E27FC236}">
                <a16:creationId xmlns:a16="http://schemas.microsoft.com/office/drawing/2014/main" id="{246FE44D-8ACA-4BFD-ADB0-B05A93FDA3CF}"/>
              </a:ext>
            </a:extLst>
          </p:cNvPr>
          <p:cNvSpPr txBox="1">
            <a:spLocks/>
          </p:cNvSpPr>
          <p:nvPr/>
        </p:nvSpPr>
        <p:spPr>
          <a:xfrm>
            <a:off x="10883900" y="6610350"/>
            <a:ext cx="682625" cy="247650"/>
          </a:xfrm>
          <a:prstGeom prst="rect">
            <a:avLst/>
          </a:prstGeom>
          <a:solidFill>
            <a:srgbClr val="F3F1F9">
              <a:alpha val="89804"/>
            </a:srgbClr>
          </a:solidFill>
        </p:spPr>
        <p:txBody>
          <a:bodyPr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8CD8CDE7-E2C6-4DFC-9859-BA19C2EE985E}" type="slidenum">
              <a:rPr lang="ru-RU" sz="1000" smtClean="0">
                <a:latin typeface="Nunito Sans" pitchFamily="2" charset="77"/>
              </a:rPr>
              <a:pPr algn="ctr"/>
              <a:t>5</a:t>
            </a:fld>
            <a:endParaRPr lang="ru-RU" sz="1000" dirty="0">
              <a:latin typeface="Nunito Sans" pitchFamily="2" charset="77"/>
            </a:endParaRPr>
          </a:p>
        </p:txBody>
      </p:sp>
      <p:cxnSp>
        <p:nvCxnSpPr>
          <p:cNvPr id="119" name="Straight Connector 81">
            <a:extLst>
              <a:ext uri="{FF2B5EF4-FFF2-40B4-BE49-F238E27FC236}">
                <a16:creationId xmlns:a16="http://schemas.microsoft.com/office/drawing/2014/main" id="{FB4331D3-6E92-F510-9CBB-B5AEA25C2B23}"/>
              </a:ext>
            </a:extLst>
          </p:cNvPr>
          <p:cNvCxnSpPr>
            <a:cxnSpLocks/>
          </p:cNvCxnSpPr>
          <p:nvPr/>
        </p:nvCxnSpPr>
        <p:spPr>
          <a:xfrm>
            <a:off x="608094" y="6381750"/>
            <a:ext cx="10960019" cy="0"/>
          </a:xfrm>
          <a:prstGeom prst="line">
            <a:avLst/>
          </a:prstGeom>
          <a:ln w="12700" cap="rnd">
            <a:solidFill>
              <a:srgbClr val="283272"/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CF0C995-B686-F7E0-851C-CFE0BB33E31D}"/>
              </a:ext>
            </a:extLst>
          </p:cNvPr>
          <p:cNvSpPr txBox="1"/>
          <p:nvPr/>
        </p:nvSpPr>
        <p:spPr>
          <a:xfrm>
            <a:off x="537071" y="396484"/>
            <a:ext cx="936055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R="0" lvl="0" indent="0" defTabSz="91417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u="none" strike="noStrike" cap="none" spc="0" normalizeH="0" baseline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 Light" pitchFamily="2" charset="77"/>
              </a:defRPr>
            </a:lvl1pPr>
          </a:lstStyle>
          <a:p>
            <a:r>
              <a:rPr lang="ru-RU" sz="1100" dirty="0">
                <a:solidFill>
                  <a:srgbClr val="283272"/>
                </a:solidFill>
                <a:latin typeface="Nunito Sans Light" pitchFamily="2" charset="77"/>
              </a:rPr>
              <a:t>Основы программирования на языке Assembler под архитектуру RISC-V</a:t>
            </a:r>
            <a:endParaRPr lang="ru-RU" sz="11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F45C107-0974-9033-38A0-AE7F67E9B8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9729276" y="484607"/>
            <a:ext cx="1837249" cy="50106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42CEA1D-09FC-848D-6E67-3B919F678E69}"/>
              </a:ext>
            </a:extLst>
          </p:cNvPr>
          <p:cNvSpPr txBox="1"/>
          <p:nvPr/>
        </p:nvSpPr>
        <p:spPr>
          <a:xfrm>
            <a:off x="548065" y="605732"/>
            <a:ext cx="27478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ru-RU"/>
            </a:defPPr>
            <a:lvl1pPr marR="0" lvl="0" indent="0" defTabSz="91417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u="none" strike="noStrike" cap="none" spc="0" normalizeH="0" baseline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" pitchFamily="2" charset="77"/>
              </a:defRPr>
            </a:lvl1pPr>
          </a:lstStyle>
          <a:p>
            <a:pPr marL="0" marR="0" lvl="0" indent="0" algn="l" defTabSz="9141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1" u="none" strike="noStrike" kern="1200" cap="none" spc="0" normalizeH="0" baseline="0" noProof="0" dirty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" pitchFamily="2" charset="77"/>
              </a:rPr>
              <a:t>Архитектура </a:t>
            </a:r>
            <a:r>
              <a:rPr kumimoji="0" lang="en-US" sz="2000" b="1" u="none" strike="noStrike" kern="1200" cap="none" spc="0" normalizeH="0" baseline="0" noProof="0" dirty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" pitchFamily="2" charset="77"/>
              </a:rPr>
              <a:t>RISC-V</a:t>
            </a:r>
            <a:endParaRPr kumimoji="0" lang="ru-RU" sz="2000" b="1" u="none" strike="noStrike" kern="1200" cap="none" spc="0" normalizeH="0" baseline="0" noProof="0" dirty="0">
              <a:ln>
                <a:noFill/>
              </a:ln>
              <a:solidFill>
                <a:srgbClr val="283272"/>
              </a:solidFill>
              <a:effectLst/>
              <a:uLnTx/>
              <a:uFillTx/>
              <a:latin typeface="Nunito Sans" pitchFamily="2" charset="7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21E48A-11D6-7DA1-87E7-49212151D1C1}"/>
              </a:ext>
            </a:extLst>
          </p:cNvPr>
          <p:cNvSpPr txBox="1"/>
          <p:nvPr/>
        </p:nvSpPr>
        <p:spPr>
          <a:xfrm>
            <a:off x="608094" y="1050584"/>
            <a:ext cx="90754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Nunito Sans" pitchFamily="2" charset="-52"/>
              </a:rPr>
              <a:t>RISC-V - </a:t>
            </a:r>
            <a:r>
              <a:rPr lang="ru-RU" sz="1400" dirty="0">
                <a:latin typeface="Nunito Sans" pitchFamily="2" charset="-52"/>
              </a:rPr>
              <a:t>открытая процессорная архитектура</a:t>
            </a:r>
            <a:r>
              <a:rPr lang="en-US" sz="1400" dirty="0">
                <a:latin typeface="Nunito Sans" pitchFamily="2" charset="-52"/>
              </a:rPr>
              <a:t> </a:t>
            </a:r>
            <a:r>
              <a:rPr lang="ru-RU" sz="1400" dirty="0">
                <a:latin typeface="Nunito Sans" pitchFamily="2" charset="-52"/>
              </a:rPr>
              <a:t>и архитектура набора команд (</a:t>
            </a:r>
            <a:r>
              <a:rPr lang="en-US" sz="1400" dirty="0">
                <a:latin typeface="Nunito Sans" pitchFamily="2" charset="-52"/>
              </a:rPr>
              <a:t>ISA, Instruction Set Architecture) </a:t>
            </a:r>
            <a:r>
              <a:rPr lang="ru-RU" sz="1400" dirty="0">
                <a:latin typeface="Nunito Sans" pitchFamily="2" charset="-52"/>
              </a:rPr>
              <a:t>для него</a:t>
            </a:r>
          </a:p>
        </p:txBody>
      </p:sp>
      <p:pic>
        <p:nvPicPr>
          <p:cNvPr id="1026" name="Picture 2" descr="RV12 RISC-V 32/64-bit CPU Core | RV12 RISC-V CPU Core">
            <a:extLst>
              <a:ext uri="{FF2B5EF4-FFF2-40B4-BE49-F238E27FC236}">
                <a16:creationId xmlns:a16="http://schemas.microsoft.com/office/drawing/2014/main" id="{22FE45C0-2B2A-43D2-1D6C-AD2542170A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1700" y="1437919"/>
            <a:ext cx="6923662" cy="4596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EADD2DD-1806-0303-B468-43B79911D803}"/>
              </a:ext>
            </a:extLst>
          </p:cNvPr>
          <p:cNvSpPr txBox="1"/>
          <p:nvPr/>
        </p:nvSpPr>
        <p:spPr>
          <a:xfrm>
            <a:off x="608094" y="6132801"/>
            <a:ext cx="609437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latin typeface="Nunito Sans" pitchFamily="2" charset="-52"/>
              </a:rPr>
              <a:t>*</a:t>
            </a:r>
            <a:r>
              <a:rPr lang="ru-RU" sz="1000" dirty="0">
                <a:latin typeface="Nunito Sans" pitchFamily="2" charset="-52"/>
              </a:rPr>
              <a:t>https://roalogic.github.io/RV12/DATASHEET.html</a:t>
            </a:r>
          </a:p>
        </p:txBody>
      </p:sp>
    </p:spTree>
    <p:extLst>
      <p:ext uri="{BB962C8B-B14F-4D97-AF65-F5344CB8AC3E}">
        <p14:creationId xmlns:p14="http://schemas.microsoft.com/office/powerpoint/2010/main" val="62311814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Номер слайда 5">
            <a:extLst>
              <a:ext uri="{FF2B5EF4-FFF2-40B4-BE49-F238E27FC236}">
                <a16:creationId xmlns:a16="http://schemas.microsoft.com/office/drawing/2014/main" id="{246FE44D-8ACA-4BFD-ADB0-B05A93FDA3CF}"/>
              </a:ext>
            </a:extLst>
          </p:cNvPr>
          <p:cNvSpPr txBox="1">
            <a:spLocks/>
          </p:cNvSpPr>
          <p:nvPr/>
        </p:nvSpPr>
        <p:spPr>
          <a:xfrm>
            <a:off x="10883900" y="6610350"/>
            <a:ext cx="682625" cy="247650"/>
          </a:xfrm>
          <a:prstGeom prst="rect">
            <a:avLst/>
          </a:prstGeom>
          <a:solidFill>
            <a:srgbClr val="F3F1F9">
              <a:alpha val="89804"/>
            </a:srgbClr>
          </a:solidFill>
        </p:spPr>
        <p:txBody>
          <a:bodyPr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8CD8CDE7-E2C6-4DFC-9859-BA19C2EE985E}" type="slidenum">
              <a:rPr lang="ru-RU" sz="1000" smtClean="0">
                <a:latin typeface="Nunito Sans" pitchFamily="2" charset="77"/>
              </a:rPr>
              <a:pPr algn="ctr"/>
              <a:t>50</a:t>
            </a:fld>
            <a:endParaRPr lang="ru-RU" sz="1000" dirty="0">
              <a:latin typeface="Nunito Sans" pitchFamily="2" charset="77"/>
            </a:endParaRPr>
          </a:p>
        </p:txBody>
      </p:sp>
      <p:cxnSp>
        <p:nvCxnSpPr>
          <p:cNvPr id="119" name="Straight Connector 81">
            <a:extLst>
              <a:ext uri="{FF2B5EF4-FFF2-40B4-BE49-F238E27FC236}">
                <a16:creationId xmlns:a16="http://schemas.microsoft.com/office/drawing/2014/main" id="{FB4331D3-6E92-F510-9CBB-B5AEA25C2B23}"/>
              </a:ext>
            </a:extLst>
          </p:cNvPr>
          <p:cNvCxnSpPr>
            <a:cxnSpLocks/>
          </p:cNvCxnSpPr>
          <p:nvPr/>
        </p:nvCxnSpPr>
        <p:spPr>
          <a:xfrm>
            <a:off x="608094" y="6381750"/>
            <a:ext cx="10960019" cy="0"/>
          </a:xfrm>
          <a:prstGeom prst="line">
            <a:avLst/>
          </a:prstGeom>
          <a:ln w="12700" cap="rnd">
            <a:solidFill>
              <a:srgbClr val="283272"/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CF0C995-B686-F7E0-851C-CFE0BB33E31D}"/>
              </a:ext>
            </a:extLst>
          </p:cNvPr>
          <p:cNvSpPr txBox="1"/>
          <p:nvPr/>
        </p:nvSpPr>
        <p:spPr>
          <a:xfrm>
            <a:off x="537071" y="396484"/>
            <a:ext cx="936055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R="0" lvl="0" indent="0" defTabSz="91417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u="none" strike="noStrike" cap="none" spc="0" normalizeH="0" baseline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 Light" pitchFamily="2" charset="77"/>
              </a:defRPr>
            </a:lvl1pPr>
          </a:lstStyle>
          <a:p>
            <a:r>
              <a:rPr lang="ru-RU" sz="1100" dirty="0">
                <a:solidFill>
                  <a:srgbClr val="283272"/>
                </a:solidFill>
                <a:latin typeface="Nunito Sans Light" pitchFamily="2" charset="77"/>
              </a:rPr>
              <a:t>Основы программирования на языке Assembler под архитектуру RISC-V</a:t>
            </a:r>
            <a:endParaRPr lang="ru-RU" sz="11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F45C107-0974-9033-38A0-AE7F67E9B8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9729276" y="484607"/>
            <a:ext cx="1837249" cy="50106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42CEA1D-09FC-848D-6E67-3B919F678E69}"/>
              </a:ext>
            </a:extLst>
          </p:cNvPr>
          <p:cNvSpPr txBox="1"/>
          <p:nvPr/>
        </p:nvSpPr>
        <p:spPr>
          <a:xfrm>
            <a:off x="548065" y="605732"/>
            <a:ext cx="30265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ru-RU"/>
            </a:defPPr>
            <a:lvl1pPr marR="0" lvl="0" indent="0" defTabSz="91417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u="none" strike="noStrike" cap="none" spc="0" normalizeH="0" baseline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" pitchFamily="2" charset="77"/>
              </a:defRPr>
            </a:lvl1pPr>
          </a:lstStyle>
          <a:p>
            <a:pPr marL="0" marR="0" lvl="0" indent="0" algn="l" defTabSz="9141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1" u="none" strike="noStrike" kern="1200" cap="none" spc="0" normalizeH="0" baseline="0" noProof="0" dirty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" pitchFamily="2" charset="77"/>
              </a:rPr>
              <a:t>Средства отладки: </a:t>
            </a:r>
            <a:r>
              <a:rPr kumimoji="0" lang="en-US" sz="2000" b="1" u="none" strike="noStrike" kern="1200" cap="none" spc="0" normalizeH="0" baseline="0" noProof="0" dirty="0" err="1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" pitchFamily="2" charset="77"/>
              </a:rPr>
              <a:t>gdb</a:t>
            </a:r>
            <a:r>
              <a:rPr kumimoji="0" lang="en-US" sz="2000" b="1" u="none" strike="noStrike" kern="1200" cap="none" spc="0" normalizeH="0" baseline="0" noProof="0" dirty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" pitchFamily="2" charset="77"/>
              </a:rPr>
              <a:t> (3)</a:t>
            </a:r>
            <a:endParaRPr kumimoji="0" lang="ru-RU" sz="2000" b="1" u="none" strike="noStrike" kern="1200" cap="none" spc="0" normalizeH="0" baseline="0" noProof="0" dirty="0">
              <a:ln>
                <a:noFill/>
              </a:ln>
              <a:solidFill>
                <a:srgbClr val="283272"/>
              </a:solidFill>
              <a:effectLst/>
              <a:uLnTx/>
              <a:uFillTx/>
              <a:latin typeface="Nunito Sans" pitchFamily="2" charset="7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089710-F4E9-4317-9546-88E030C69A45}"/>
              </a:ext>
            </a:extLst>
          </p:cNvPr>
          <p:cNvSpPr txBox="1"/>
          <p:nvPr/>
        </p:nvSpPr>
        <p:spPr>
          <a:xfrm>
            <a:off x="537071" y="1113162"/>
            <a:ext cx="53639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kern="100" dirty="0" err="1">
                <a:latin typeface="Nunito Sans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nexti</a:t>
            </a:r>
            <a:r>
              <a:rPr lang="en-US" sz="1400" kern="100" dirty="0">
                <a:latin typeface="Nunito Sans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 - </a:t>
            </a:r>
            <a:r>
              <a:rPr lang="ru-RU" sz="1400" kern="100" dirty="0">
                <a:latin typeface="Nunito Sans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перейти к следующей инструкции, выполнив текущую</a:t>
            </a:r>
            <a:endParaRPr lang="ru-RU" sz="1400" dirty="0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94623F82-E58D-4761-9920-52588512EA73}"/>
              </a:ext>
            </a:extLst>
          </p:cNvPr>
          <p:cNvSpPr/>
          <p:nvPr/>
        </p:nvSpPr>
        <p:spPr>
          <a:xfrm>
            <a:off x="548065" y="1605035"/>
            <a:ext cx="4249533" cy="7734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0"/>
              </a:spcAft>
            </a:pPr>
            <a:r>
              <a:rPr lang="en-US" sz="1400" kern="100" dirty="0">
                <a:solidFill>
                  <a:srgbClr val="00B05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400" kern="100" dirty="0" err="1">
                <a:solidFill>
                  <a:srgbClr val="00B05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gdb</a:t>
            </a:r>
            <a:r>
              <a:rPr lang="en-US" sz="1400" kern="100" dirty="0">
                <a:solidFill>
                  <a:srgbClr val="00B05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en-US" sz="1400" kern="1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100" dirty="0">
                <a:solidFill>
                  <a:srgbClr val="0070C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info registers a0</a:t>
            </a:r>
            <a:endParaRPr lang="ru-RU" sz="1400" kern="1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</a:pPr>
            <a:r>
              <a:rPr lang="en-US" sz="1400" kern="100" dirty="0">
                <a:solidFill>
                  <a:srgbClr val="00B05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a0             0x0      0</a:t>
            </a:r>
          </a:p>
          <a:p>
            <a:pPr algn="just">
              <a:lnSpc>
                <a:spcPct val="107000"/>
              </a:lnSpc>
              <a:spcAft>
                <a:spcPts val="0"/>
              </a:spcAft>
            </a:pPr>
            <a:r>
              <a:rPr lang="en-US" sz="1400" kern="100" dirty="0">
                <a:solidFill>
                  <a:srgbClr val="00B05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400" kern="100" dirty="0" err="1">
                <a:solidFill>
                  <a:srgbClr val="00B05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gdb</a:t>
            </a:r>
            <a:r>
              <a:rPr lang="en-US" sz="1400" kern="100" dirty="0">
                <a:solidFill>
                  <a:srgbClr val="00B05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ru-RU" sz="1400" dirty="0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16F6BCF3-9BDA-4732-BFA5-6F1222E2705A}"/>
              </a:ext>
            </a:extLst>
          </p:cNvPr>
          <p:cNvSpPr/>
          <p:nvPr/>
        </p:nvSpPr>
        <p:spPr>
          <a:xfrm>
            <a:off x="608094" y="2066672"/>
            <a:ext cx="6096000" cy="1925014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07000"/>
              </a:lnSpc>
              <a:spcAft>
                <a:spcPts val="0"/>
              </a:spcAft>
            </a:pPr>
            <a:r>
              <a:rPr lang="en-US" sz="1400" kern="100" dirty="0">
                <a:solidFill>
                  <a:srgbClr val="0070C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</a:t>
            </a:r>
            <a:r>
              <a:rPr lang="en-US" sz="1400" kern="100" dirty="0" err="1">
                <a:solidFill>
                  <a:srgbClr val="0070C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nexti</a:t>
            </a:r>
            <a:endParaRPr lang="ru-RU" sz="1400" kern="1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</a:pPr>
            <a:r>
              <a:rPr lang="en-US" sz="1400" kern="100" dirty="0">
                <a:solidFill>
                  <a:srgbClr val="00B05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1: x/5i $pc</a:t>
            </a:r>
            <a:endParaRPr lang="ru-RU" sz="1400" kern="1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</a:pPr>
            <a:r>
              <a:rPr lang="en-US" sz="1400" kern="100" dirty="0">
                <a:solidFill>
                  <a:srgbClr val="00B05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=&gt; 0x100ec &lt;_start+4&gt;:  </a:t>
            </a:r>
            <a:r>
              <a:rPr lang="en-US" sz="1400" kern="100" dirty="0" err="1">
                <a:solidFill>
                  <a:srgbClr val="00B05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auipc</a:t>
            </a:r>
            <a:r>
              <a:rPr lang="en-US" sz="1400" kern="100" dirty="0">
                <a:solidFill>
                  <a:srgbClr val="00B05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a1,0x1</a:t>
            </a:r>
            <a:endParaRPr lang="ru-RU" sz="1400" kern="1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</a:pPr>
            <a:r>
              <a:rPr lang="en-US" sz="1400" kern="100" dirty="0">
                <a:solidFill>
                  <a:srgbClr val="00B05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0x100b8 &lt;_start+8&gt;:  add     a1,a1,32</a:t>
            </a:r>
          </a:p>
          <a:p>
            <a:pPr algn="just">
              <a:lnSpc>
                <a:spcPct val="107000"/>
              </a:lnSpc>
              <a:spcAft>
                <a:spcPts val="0"/>
              </a:spcAft>
            </a:pPr>
            <a:r>
              <a:rPr lang="en-US" sz="1400" kern="100" dirty="0">
                <a:solidFill>
                  <a:srgbClr val="00B05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0x100f4 &lt;_start+12&gt;: li      a2,15</a:t>
            </a:r>
          </a:p>
          <a:p>
            <a:pPr algn="just">
              <a:lnSpc>
                <a:spcPct val="107000"/>
              </a:lnSpc>
              <a:spcAft>
                <a:spcPts val="0"/>
              </a:spcAft>
            </a:pPr>
            <a:r>
              <a:rPr lang="en-US" sz="1400" kern="100" dirty="0">
                <a:solidFill>
                  <a:srgbClr val="00B05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0x100f8 &lt;_start+16&gt;: li      a7,64</a:t>
            </a:r>
          </a:p>
          <a:p>
            <a:pPr algn="just">
              <a:lnSpc>
                <a:spcPct val="107000"/>
              </a:lnSpc>
              <a:spcAft>
                <a:spcPts val="0"/>
              </a:spcAft>
            </a:pPr>
            <a:r>
              <a:rPr lang="en-US" sz="1400" kern="100" dirty="0">
                <a:solidFill>
                  <a:srgbClr val="00B05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0x100fc &lt;_start+20&gt;: </a:t>
            </a:r>
            <a:r>
              <a:rPr lang="en-US" sz="1400" kern="100" dirty="0" err="1">
                <a:solidFill>
                  <a:srgbClr val="00B05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ecall</a:t>
            </a:r>
            <a:endParaRPr lang="ru-RU" sz="1400" kern="1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</a:pPr>
            <a:r>
              <a:rPr lang="en-US" sz="1400" kern="100" dirty="0">
                <a:solidFill>
                  <a:srgbClr val="00B05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400" kern="100" dirty="0" err="1">
                <a:solidFill>
                  <a:srgbClr val="00B05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gdb</a:t>
            </a:r>
            <a:r>
              <a:rPr lang="en-US" sz="1400" kern="100" dirty="0">
                <a:solidFill>
                  <a:srgbClr val="00B05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ru-RU" sz="1400" kern="1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50DF4661-D90F-4B7C-973E-8B8E3E2F5439}"/>
              </a:ext>
            </a:extLst>
          </p:cNvPr>
          <p:cNvSpPr/>
          <p:nvPr/>
        </p:nvSpPr>
        <p:spPr>
          <a:xfrm>
            <a:off x="608094" y="3679906"/>
            <a:ext cx="4270999" cy="7734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0"/>
              </a:spcAft>
            </a:pPr>
            <a:r>
              <a:rPr lang="en-US" sz="1400" kern="100" dirty="0">
                <a:solidFill>
                  <a:srgbClr val="0070C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info registers a0</a:t>
            </a:r>
            <a:endParaRPr lang="ru-RU" sz="1400" kern="1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</a:pPr>
            <a:r>
              <a:rPr lang="en-US" sz="1400" kern="100" dirty="0">
                <a:solidFill>
                  <a:srgbClr val="00B05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a0             0x1      1</a:t>
            </a:r>
          </a:p>
          <a:p>
            <a:pPr algn="just">
              <a:lnSpc>
                <a:spcPct val="107000"/>
              </a:lnSpc>
              <a:spcAft>
                <a:spcPts val="0"/>
              </a:spcAft>
            </a:pPr>
            <a:r>
              <a:rPr lang="en-US" sz="1400" kern="100" dirty="0">
                <a:solidFill>
                  <a:srgbClr val="00B05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400" kern="100" dirty="0" err="1">
                <a:solidFill>
                  <a:srgbClr val="00B05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gdb</a:t>
            </a:r>
            <a:r>
              <a:rPr lang="en-US" sz="1400" kern="100" dirty="0">
                <a:solidFill>
                  <a:srgbClr val="00B05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ru-RU" sz="1400" dirty="0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1BD2A7F8-0E47-CB3D-4FF9-9A0D0760DD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5586" y="1619177"/>
            <a:ext cx="6920033" cy="4061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439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Номер слайда 5">
            <a:extLst>
              <a:ext uri="{FF2B5EF4-FFF2-40B4-BE49-F238E27FC236}">
                <a16:creationId xmlns:a16="http://schemas.microsoft.com/office/drawing/2014/main" id="{246FE44D-8ACA-4BFD-ADB0-B05A93FDA3CF}"/>
              </a:ext>
            </a:extLst>
          </p:cNvPr>
          <p:cNvSpPr txBox="1">
            <a:spLocks/>
          </p:cNvSpPr>
          <p:nvPr/>
        </p:nvSpPr>
        <p:spPr>
          <a:xfrm>
            <a:off x="10883900" y="6610350"/>
            <a:ext cx="682625" cy="247650"/>
          </a:xfrm>
          <a:prstGeom prst="rect">
            <a:avLst/>
          </a:prstGeom>
          <a:solidFill>
            <a:srgbClr val="F3F1F9">
              <a:alpha val="89804"/>
            </a:srgbClr>
          </a:solidFill>
        </p:spPr>
        <p:txBody>
          <a:bodyPr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8CD8CDE7-E2C6-4DFC-9859-BA19C2EE985E}" type="slidenum">
              <a:rPr lang="ru-RU" sz="1000" smtClean="0">
                <a:latin typeface="Nunito Sans" pitchFamily="2" charset="77"/>
              </a:rPr>
              <a:pPr algn="ctr"/>
              <a:t>51</a:t>
            </a:fld>
            <a:endParaRPr lang="ru-RU" sz="1000" dirty="0">
              <a:latin typeface="Nunito Sans" pitchFamily="2" charset="77"/>
            </a:endParaRPr>
          </a:p>
        </p:txBody>
      </p:sp>
      <p:cxnSp>
        <p:nvCxnSpPr>
          <p:cNvPr id="119" name="Straight Connector 81">
            <a:extLst>
              <a:ext uri="{FF2B5EF4-FFF2-40B4-BE49-F238E27FC236}">
                <a16:creationId xmlns:a16="http://schemas.microsoft.com/office/drawing/2014/main" id="{FB4331D3-6E92-F510-9CBB-B5AEA25C2B23}"/>
              </a:ext>
            </a:extLst>
          </p:cNvPr>
          <p:cNvCxnSpPr>
            <a:cxnSpLocks/>
          </p:cNvCxnSpPr>
          <p:nvPr/>
        </p:nvCxnSpPr>
        <p:spPr>
          <a:xfrm>
            <a:off x="608094" y="6381750"/>
            <a:ext cx="10960019" cy="0"/>
          </a:xfrm>
          <a:prstGeom prst="line">
            <a:avLst/>
          </a:prstGeom>
          <a:ln w="12700" cap="rnd">
            <a:solidFill>
              <a:srgbClr val="283272"/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CF0C995-B686-F7E0-851C-CFE0BB33E31D}"/>
              </a:ext>
            </a:extLst>
          </p:cNvPr>
          <p:cNvSpPr txBox="1"/>
          <p:nvPr/>
        </p:nvSpPr>
        <p:spPr>
          <a:xfrm>
            <a:off x="537071" y="396484"/>
            <a:ext cx="936055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R="0" lvl="0" indent="0" defTabSz="91417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u="none" strike="noStrike" cap="none" spc="0" normalizeH="0" baseline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 Light" pitchFamily="2" charset="77"/>
              </a:defRPr>
            </a:lvl1pPr>
          </a:lstStyle>
          <a:p>
            <a:r>
              <a:rPr lang="ru-RU" sz="1100" dirty="0">
                <a:solidFill>
                  <a:srgbClr val="283272"/>
                </a:solidFill>
                <a:latin typeface="Nunito Sans Light" pitchFamily="2" charset="77"/>
              </a:rPr>
              <a:t>Основы программирования на языке Assembler под архитектуру RISC-V</a:t>
            </a:r>
            <a:endParaRPr lang="ru-RU" sz="11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F45C107-0974-9033-38A0-AE7F67E9B8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9729276" y="484607"/>
            <a:ext cx="1837249" cy="50106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42CEA1D-09FC-848D-6E67-3B919F678E69}"/>
              </a:ext>
            </a:extLst>
          </p:cNvPr>
          <p:cNvSpPr txBox="1"/>
          <p:nvPr/>
        </p:nvSpPr>
        <p:spPr>
          <a:xfrm>
            <a:off x="548065" y="605732"/>
            <a:ext cx="34531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ru-RU"/>
            </a:defPPr>
            <a:lvl1pPr marR="0" lvl="0" indent="0" defTabSz="91417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u="none" strike="noStrike" cap="none" spc="0" normalizeH="0" baseline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" pitchFamily="2" charset="77"/>
              </a:defRPr>
            </a:lvl1pPr>
          </a:lstStyle>
          <a:p>
            <a:pPr marL="0" marR="0" lvl="0" indent="0" algn="l" defTabSz="9141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1" u="none" strike="noStrike" kern="1200" cap="none" spc="0" normalizeH="0" baseline="0" noProof="0" dirty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" pitchFamily="2" charset="77"/>
              </a:rPr>
              <a:t>Средства отладки: </a:t>
            </a:r>
            <a:r>
              <a:rPr kumimoji="0" lang="en-US" sz="2000" b="1" u="none" strike="noStrike" kern="1200" cap="none" spc="0" normalizeH="0" baseline="0" noProof="0" dirty="0" err="1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" pitchFamily="2" charset="77"/>
              </a:rPr>
              <a:t>gdb</a:t>
            </a:r>
            <a:r>
              <a:rPr kumimoji="0" lang="en-US" sz="2000" b="1" u="none" strike="noStrike" kern="1200" cap="none" spc="0" normalizeH="0" baseline="0" noProof="0" dirty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" pitchFamily="2" charset="77"/>
              </a:rPr>
              <a:t> (4)</a:t>
            </a:r>
            <a:endParaRPr kumimoji="0" lang="ru-RU" sz="2000" b="1" u="none" strike="noStrike" kern="1200" cap="none" spc="0" normalizeH="0" baseline="0" noProof="0" dirty="0">
              <a:ln>
                <a:noFill/>
              </a:ln>
              <a:solidFill>
                <a:srgbClr val="283272"/>
              </a:solidFill>
              <a:effectLst/>
              <a:uLnTx/>
              <a:uFillTx/>
              <a:latin typeface="Nunito Sans" pitchFamily="2" charset="7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089710-F4E9-4317-9546-88E030C69A45}"/>
              </a:ext>
            </a:extLst>
          </p:cNvPr>
          <p:cNvSpPr txBox="1"/>
          <p:nvPr/>
        </p:nvSpPr>
        <p:spPr>
          <a:xfrm>
            <a:off x="537070" y="1113162"/>
            <a:ext cx="91922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kern="100" dirty="0">
                <a:latin typeface="Nunito Sans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continue –</a:t>
            </a:r>
            <a:r>
              <a:rPr lang="ru-RU" sz="1400" kern="100" dirty="0">
                <a:latin typeface="Nunito Sans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 продолжить выполнение либо до точки останова, либо до конца программы</a:t>
            </a:r>
            <a:endParaRPr lang="ru-RU" sz="1400" dirty="0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16F6BCF3-9BDA-4732-BFA5-6F1222E2705A}"/>
              </a:ext>
            </a:extLst>
          </p:cNvPr>
          <p:cNvSpPr/>
          <p:nvPr/>
        </p:nvSpPr>
        <p:spPr>
          <a:xfrm>
            <a:off x="608094" y="4151776"/>
            <a:ext cx="6096000" cy="1233479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07000"/>
              </a:lnSpc>
              <a:spcAft>
                <a:spcPts val="0"/>
              </a:spcAft>
            </a:pPr>
            <a:r>
              <a:rPr lang="en-US" sz="1400" kern="100" dirty="0">
                <a:solidFill>
                  <a:srgbClr val="0070C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continue</a:t>
            </a:r>
            <a:endParaRPr lang="ru-RU" sz="1400" kern="1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</a:pPr>
            <a:r>
              <a:rPr lang="en-US" sz="1400" kern="100" dirty="0">
                <a:solidFill>
                  <a:srgbClr val="00B05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Continuing.</a:t>
            </a:r>
          </a:p>
          <a:p>
            <a:pPr algn="just">
              <a:lnSpc>
                <a:spcPct val="107000"/>
              </a:lnSpc>
              <a:spcAft>
                <a:spcPts val="0"/>
              </a:spcAft>
            </a:pPr>
            <a:r>
              <a:rPr lang="en-US" sz="1400" kern="100" dirty="0">
                <a:solidFill>
                  <a:srgbClr val="00B05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Hello, RISC-V!</a:t>
            </a:r>
            <a:endParaRPr lang="ru-RU" sz="1400" kern="1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</a:pPr>
            <a:r>
              <a:rPr lang="en-US" sz="1400" kern="100" dirty="0">
                <a:solidFill>
                  <a:srgbClr val="00B05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[Inferior 1 (process 1) exited normally]</a:t>
            </a:r>
          </a:p>
          <a:p>
            <a:pPr algn="just">
              <a:lnSpc>
                <a:spcPct val="107000"/>
              </a:lnSpc>
              <a:spcAft>
                <a:spcPts val="0"/>
              </a:spcAft>
            </a:pPr>
            <a:r>
              <a:rPr lang="en-US" sz="1400" kern="100" dirty="0">
                <a:solidFill>
                  <a:srgbClr val="00B05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400" kern="100" dirty="0" err="1">
                <a:solidFill>
                  <a:srgbClr val="00B05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gdb</a:t>
            </a:r>
            <a:r>
              <a:rPr lang="en-US" sz="1400" kern="100" dirty="0">
                <a:solidFill>
                  <a:srgbClr val="00B05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ru-RU" sz="1400" kern="1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71EE85A0-73E9-EF7A-C036-2E8851DABA75}"/>
              </a:ext>
            </a:extLst>
          </p:cNvPr>
          <p:cNvSpPr/>
          <p:nvPr/>
        </p:nvSpPr>
        <p:spPr>
          <a:xfrm>
            <a:off x="548065" y="1605035"/>
            <a:ext cx="4249533" cy="7734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0"/>
              </a:spcAft>
            </a:pPr>
            <a:r>
              <a:rPr lang="en-US" sz="1400" kern="100" dirty="0">
                <a:solidFill>
                  <a:srgbClr val="00B05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400" kern="100" dirty="0" err="1">
                <a:solidFill>
                  <a:srgbClr val="00B05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gdb</a:t>
            </a:r>
            <a:r>
              <a:rPr lang="en-US" sz="1400" kern="100" dirty="0">
                <a:solidFill>
                  <a:srgbClr val="00B05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en-US" sz="1400" kern="1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100" dirty="0">
                <a:solidFill>
                  <a:srgbClr val="0070C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info registers a0</a:t>
            </a:r>
            <a:endParaRPr lang="ru-RU" sz="1400" kern="1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</a:pPr>
            <a:r>
              <a:rPr lang="en-US" sz="1400" kern="100" dirty="0">
                <a:solidFill>
                  <a:srgbClr val="00B05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a0             0x0      0</a:t>
            </a:r>
          </a:p>
          <a:p>
            <a:pPr algn="just">
              <a:lnSpc>
                <a:spcPct val="107000"/>
              </a:lnSpc>
              <a:spcAft>
                <a:spcPts val="0"/>
              </a:spcAft>
            </a:pPr>
            <a:r>
              <a:rPr lang="en-US" sz="1400" kern="100" dirty="0">
                <a:solidFill>
                  <a:srgbClr val="00B05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400" kern="100" dirty="0" err="1">
                <a:solidFill>
                  <a:srgbClr val="00B05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gdb</a:t>
            </a:r>
            <a:r>
              <a:rPr lang="en-US" sz="1400" kern="100" dirty="0">
                <a:solidFill>
                  <a:srgbClr val="00B05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ru-RU" sz="1400" dirty="0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ECB30F17-0067-D712-B823-80AFE7774A75}"/>
              </a:ext>
            </a:extLst>
          </p:cNvPr>
          <p:cNvSpPr/>
          <p:nvPr/>
        </p:nvSpPr>
        <p:spPr>
          <a:xfrm>
            <a:off x="608094" y="2066672"/>
            <a:ext cx="6096000" cy="1925014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07000"/>
              </a:lnSpc>
              <a:spcAft>
                <a:spcPts val="0"/>
              </a:spcAft>
            </a:pPr>
            <a:r>
              <a:rPr lang="en-US" sz="1400" kern="100" dirty="0">
                <a:solidFill>
                  <a:srgbClr val="0070C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</a:t>
            </a:r>
            <a:r>
              <a:rPr lang="en-US" sz="1400" kern="100" dirty="0" err="1">
                <a:solidFill>
                  <a:srgbClr val="0070C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nexti</a:t>
            </a:r>
            <a:endParaRPr lang="ru-RU" sz="1400" kern="1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</a:pPr>
            <a:r>
              <a:rPr lang="en-US" sz="1400" kern="100" dirty="0">
                <a:solidFill>
                  <a:srgbClr val="00B05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1: x/5i $pc</a:t>
            </a:r>
            <a:endParaRPr lang="ru-RU" sz="1400" kern="1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</a:pPr>
            <a:r>
              <a:rPr lang="en-US" sz="1400" kern="100" dirty="0">
                <a:solidFill>
                  <a:srgbClr val="00B05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=&gt; 0x100ec &lt;_start+4&gt;:  </a:t>
            </a:r>
            <a:r>
              <a:rPr lang="en-US" sz="1400" kern="100" dirty="0" err="1">
                <a:solidFill>
                  <a:srgbClr val="00B05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auipc</a:t>
            </a:r>
            <a:r>
              <a:rPr lang="en-US" sz="1400" kern="100" dirty="0">
                <a:solidFill>
                  <a:srgbClr val="00B05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a1,0x1</a:t>
            </a:r>
            <a:endParaRPr lang="ru-RU" sz="1400" kern="1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</a:pPr>
            <a:r>
              <a:rPr lang="en-US" sz="1400" kern="100" dirty="0">
                <a:solidFill>
                  <a:srgbClr val="00B05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0x100b8 &lt;_start+8&gt;:  add     a1,a1,32</a:t>
            </a:r>
          </a:p>
          <a:p>
            <a:pPr algn="just">
              <a:lnSpc>
                <a:spcPct val="107000"/>
              </a:lnSpc>
              <a:spcAft>
                <a:spcPts val="0"/>
              </a:spcAft>
            </a:pPr>
            <a:r>
              <a:rPr lang="en-US" sz="1400" kern="100" dirty="0">
                <a:solidFill>
                  <a:srgbClr val="00B05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0x100f4 &lt;_start+12&gt;: li      a2,15</a:t>
            </a:r>
          </a:p>
          <a:p>
            <a:pPr algn="just">
              <a:lnSpc>
                <a:spcPct val="107000"/>
              </a:lnSpc>
              <a:spcAft>
                <a:spcPts val="0"/>
              </a:spcAft>
            </a:pPr>
            <a:r>
              <a:rPr lang="en-US" sz="1400" kern="100" dirty="0">
                <a:solidFill>
                  <a:srgbClr val="00B05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0x100f8 &lt;_start+16&gt;: li      a7,64</a:t>
            </a:r>
          </a:p>
          <a:p>
            <a:pPr algn="just">
              <a:lnSpc>
                <a:spcPct val="107000"/>
              </a:lnSpc>
              <a:spcAft>
                <a:spcPts val="0"/>
              </a:spcAft>
            </a:pPr>
            <a:r>
              <a:rPr lang="en-US" sz="1400" kern="100" dirty="0">
                <a:solidFill>
                  <a:srgbClr val="00B05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0x100fc &lt;_start+20&gt;: </a:t>
            </a:r>
            <a:r>
              <a:rPr lang="en-US" sz="1400" kern="100" dirty="0" err="1">
                <a:solidFill>
                  <a:srgbClr val="00B05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ecall</a:t>
            </a:r>
            <a:endParaRPr lang="ru-RU" sz="1400" kern="1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</a:pPr>
            <a:r>
              <a:rPr lang="en-US" sz="1400" kern="100" dirty="0">
                <a:solidFill>
                  <a:srgbClr val="00B05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400" kern="100" dirty="0" err="1">
                <a:solidFill>
                  <a:srgbClr val="00B05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gdb</a:t>
            </a:r>
            <a:r>
              <a:rPr lang="en-US" sz="1400" kern="100" dirty="0">
                <a:solidFill>
                  <a:srgbClr val="00B05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ru-RU" sz="1400" kern="1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95BA66EF-8BE1-0D88-61B3-E169CCD51EB6}"/>
              </a:ext>
            </a:extLst>
          </p:cNvPr>
          <p:cNvSpPr/>
          <p:nvPr/>
        </p:nvSpPr>
        <p:spPr>
          <a:xfrm>
            <a:off x="608094" y="3679906"/>
            <a:ext cx="4270999" cy="7734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0"/>
              </a:spcAft>
            </a:pPr>
            <a:r>
              <a:rPr lang="en-US" sz="1400" kern="100" dirty="0">
                <a:solidFill>
                  <a:srgbClr val="0070C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info registers a0</a:t>
            </a:r>
            <a:endParaRPr lang="ru-RU" sz="1400" kern="1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</a:pPr>
            <a:r>
              <a:rPr lang="en-US" sz="1400" kern="100" dirty="0">
                <a:solidFill>
                  <a:srgbClr val="00B05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a0             0x1      1</a:t>
            </a:r>
          </a:p>
          <a:p>
            <a:pPr algn="just">
              <a:lnSpc>
                <a:spcPct val="107000"/>
              </a:lnSpc>
              <a:spcAft>
                <a:spcPts val="0"/>
              </a:spcAft>
            </a:pPr>
            <a:r>
              <a:rPr lang="en-US" sz="1400" kern="100" dirty="0">
                <a:solidFill>
                  <a:srgbClr val="00B05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400" kern="100" dirty="0" err="1">
                <a:solidFill>
                  <a:srgbClr val="00B05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gdb</a:t>
            </a:r>
            <a:r>
              <a:rPr lang="en-US" sz="1400" kern="100" dirty="0">
                <a:solidFill>
                  <a:srgbClr val="00B05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 </a:t>
            </a:r>
            <a:endParaRPr lang="ru-RU" sz="1400" dirty="0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5F0959ED-0D72-569A-15DF-4939B30E77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5586" y="1619177"/>
            <a:ext cx="6920033" cy="4055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67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Номер слайда 5">
            <a:extLst>
              <a:ext uri="{FF2B5EF4-FFF2-40B4-BE49-F238E27FC236}">
                <a16:creationId xmlns:a16="http://schemas.microsoft.com/office/drawing/2014/main" id="{246FE44D-8ACA-4BFD-ADB0-B05A93FDA3CF}"/>
              </a:ext>
            </a:extLst>
          </p:cNvPr>
          <p:cNvSpPr txBox="1">
            <a:spLocks/>
          </p:cNvSpPr>
          <p:nvPr/>
        </p:nvSpPr>
        <p:spPr>
          <a:xfrm>
            <a:off x="10883900" y="6610350"/>
            <a:ext cx="682625" cy="247650"/>
          </a:xfrm>
          <a:prstGeom prst="rect">
            <a:avLst/>
          </a:prstGeom>
          <a:solidFill>
            <a:srgbClr val="F3F1F9">
              <a:alpha val="89804"/>
            </a:srgbClr>
          </a:solidFill>
        </p:spPr>
        <p:txBody>
          <a:bodyPr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8CD8CDE7-E2C6-4DFC-9859-BA19C2EE985E}" type="slidenum">
              <a:rPr lang="ru-RU" sz="1000" smtClean="0">
                <a:latin typeface="Nunito Sans" pitchFamily="2" charset="77"/>
              </a:rPr>
              <a:pPr algn="ctr"/>
              <a:t>52</a:t>
            </a:fld>
            <a:endParaRPr lang="ru-RU" sz="1000" dirty="0">
              <a:latin typeface="Nunito Sans" pitchFamily="2" charset="77"/>
            </a:endParaRPr>
          </a:p>
        </p:txBody>
      </p:sp>
      <p:cxnSp>
        <p:nvCxnSpPr>
          <p:cNvPr id="119" name="Straight Connector 81">
            <a:extLst>
              <a:ext uri="{FF2B5EF4-FFF2-40B4-BE49-F238E27FC236}">
                <a16:creationId xmlns:a16="http://schemas.microsoft.com/office/drawing/2014/main" id="{FB4331D3-6E92-F510-9CBB-B5AEA25C2B23}"/>
              </a:ext>
            </a:extLst>
          </p:cNvPr>
          <p:cNvCxnSpPr>
            <a:cxnSpLocks/>
          </p:cNvCxnSpPr>
          <p:nvPr/>
        </p:nvCxnSpPr>
        <p:spPr>
          <a:xfrm>
            <a:off x="608094" y="6381750"/>
            <a:ext cx="10960019" cy="0"/>
          </a:xfrm>
          <a:prstGeom prst="line">
            <a:avLst/>
          </a:prstGeom>
          <a:ln w="12700" cap="rnd">
            <a:solidFill>
              <a:srgbClr val="283272"/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CF0C995-B686-F7E0-851C-CFE0BB33E31D}"/>
              </a:ext>
            </a:extLst>
          </p:cNvPr>
          <p:cNvSpPr txBox="1"/>
          <p:nvPr/>
        </p:nvSpPr>
        <p:spPr>
          <a:xfrm>
            <a:off x="537071" y="396484"/>
            <a:ext cx="936055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R="0" lvl="0" indent="0" defTabSz="91417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u="none" strike="noStrike" cap="none" spc="0" normalizeH="0" baseline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 Light" pitchFamily="2" charset="77"/>
              </a:defRPr>
            </a:lvl1pPr>
          </a:lstStyle>
          <a:p>
            <a:r>
              <a:rPr lang="ru-RU" sz="1100" dirty="0">
                <a:solidFill>
                  <a:srgbClr val="283272"/>
                </a:solidFill>
                <a:latin typeface="Nunito Sans Light" pitchFamily="2" charset="77"/>
              </a:rPr>
              <a:t>Основы программирования на языке Assembler под архитектуру RISC-V</a:t>
            </a:r>
            <a:endParaRPr lang="ru-RU" sz="11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F45C107-0974-9033-38A0-AE7F67E9B8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9729276" y="484607"/>
            <a:ext cx="1837249" cy="50106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42CEA1D-09FC-848D-6E67-3B919F678E69}"/>
              </a:ext>
            </a:extLst>
          </p:cNvPr>
          <p:cNvSpPr txBox="1"/>
          <p:nvPr/>
        </p:nvSpPr>
        <p:spPr>
          <a:xfrm>
            <a:off x="548065" y="605732"/>
            <a:ext cx="34531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ru-RU"/>
            </a:defPPr>
            <a:lvl1pPr marR="0" lvl="0" indent="0" defTabSz="91417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u="none" strike="noStrike" cap="none" spc="0" normalizeH="0" baseline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" pitchFamily="2" charset="77"/>
              </a:defRPr>
            </a:lvl1pPr>
          </a:lstStyle>
          <a:p>
            <a:pPr marL="0" marR="0" lvl="0" indent="0" algn="l" defTabSz="9141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1" u="none" strike="noStrike" kern="1200" cap="none" spc="0" normalizeH="0" baseline="0" noProof="0" dirty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" pitchFamily="2" charset="77"/>
              </a:rPr>
              <a:t>Средства отладки: </a:t>
            </a:r>
            <a:r>
              <a:rPr kumimoji="0" lang="en-US" sz="2000" b="1" u="none" strike="noStrike" kern="1200" cap="none" spc="0" normalizeH="0" baseline="0" noProof="0" dirty="0" err="1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" pitchFamily="2" charset="77"/>
              </a:rPr>
              <a:t>gdb</a:t>
            </a:r>
            <a:r>
              <a:rPr kumimoji="0" lang="en-US" sz="2000" b="1" u="none" strike="noStrike" kern="1200" cap="none" spc="0" normalizeH="0" baseline="0" noProof="0" dirty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" pitchFamily="2" charset="77"/>
              </a:rPr>
              <a:t> (4)</a:t>
            </a:r>
            <a:endParaRPr kumimoji="0" lang="ru-RU" sz="2000" b="1" u="none" strike="noStrike" kern="1200" cap="none" spc="0" normalizeH="0" baseline="0" noProof="0" dirty="0">
              <a:ln>
                <a:noFill/>
              </a:ln>
              <a:solidFill>
                <a:srgbClr val="283272"/>
              </a:solidFill>
              <a:effectLst/>
              <a:uLnTx/>
              <a:uFillTx/>
              <a:latin typeface="Nunito Sans" pitchFamily="2" charset="7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089710-F4E9-4317-9546-88E030C69A45}"/>
              </a:ext>
            </a:extLst>
          </p:cNvPr>
          <p:cNvSpPr txBox="1"/>
          <p:nvPr/>
        </p:nvSpPr>
        <p:spPr>
          <a:xfrm>
            <a:off x="537070" y="1113162"/>
            <a:ext cx="91922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kern="100" dirty="0">
                <a:latin typeface="Nunito Sans" pitchFamily="2" charset="-52"/>
                <a:cs typeface="Times New Roman" panose="02020603050405020304" pitchFamily="18" charset="0"/>
              </a:rPr>
              <a:t>break - </a:t>
            </a:r>
            <a:r>
              <a:rPr lang="ru-RU" sz="1400" kern="100" dirty="0">
                <a:latin typeface="Nunito Sans" pitchFamily="2" charset="-52"/>
                <a:cs typeface="Times New Roman" panose="02020603050405020304" pitchFamily="18" charset="0"/>
              </a:rPr>
              <a:t>манипулирование точками останова в коде</a:t>
            </a:r>
            <a:endParaRPr lang="ru-RU" sz="1400" dirty="0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E6941BF6-F25B-FA64-D11A-0C47BB6C42D7}"/>
              </a:ext>
            </a:extLst>
          </p:cNvPr>
          <p:cNvSpPr/>
          <p:nvPr/>
        </p:nvSpPr>
        <p:spPr>
          <a:xfrm>
            <a:off x="619088" y="1600455"/>
            <a:ext cx="6096000" cy="3077574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07000"/>
              </a:lnSpc>
              <a:spcAft>
                <a:spcPts val="0"/>
              </a:spcAft>
            </a:pPr>
            <a:r>
              <a:rPr lang="en-US" sz="1400" kern="100" dirty="0">
                <a:solidFill>
                  <a:srgbClr val="0070C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qemu-riscv64-static -g 1234 example &amp;</a:t>
            </a:r>
            <a:endParaRPr lang="ru-RU" sz="1400" kern="1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</a:pPr>
            <a:r>
              <a:rPr lang="en-US" sz="1400" kern="100" dirty="0" err="1">
                <a:solidFill>
                  <a:srgbClr val="0070C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gdb-multiarch</a:t>
            </a:r>
            <a:r>
              <a:rPr lang="en-US" sz="1400" kern="100" dirty="0">
                <a:solidFill>
                  <a:srgbClr val="0070C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example</a:t>
            </a:r>
          </a:p>
          <a:p>
            <a:pPr algn="just">
              <a:lnSpc>
                <a:spcPct val="107000"/>
              </a:lnSpc>
              <a:spcAft>
                <a:spcPts val="0"/>
              </a:spcAft>
            </a:pPr>
            <a:r>
              <a:rPr lang="en-US" sz="1400" kern="100" dirty="0">
                <a:solidFill>
                  <a:srgbClr val="00B05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...</a:t>
            </a:r>
            <a:endParaRPr lang="ru-RU" sz="1400" kern="1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</a:pPr>
            <a:r>
              <a:rPr lang="en-US" sz="1400" kern="100" dirty="0">
                <a:solidFill>
                  <a:srgbClr val="00B05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400" kern="100" dirty="0" err="1">
                <a:solidFill>
                  <a:srgbClr val="00B05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gdb</a:t>
            </a:r>
            <a:r>
              <a:rPr lang="en-US" sz="1400" kern="100" dirty="0">
                <a:solidFill>
                  <a:srgbClr val="00B05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en-US" sz="1400" kern="1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100" dirty="0">
                <a:solidFill>
                  <a:srgbClr val="0070C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target remote :1234</a:t>
            </a:r>
            <a:endParaRPr lang="ru-RU" sz="1400" kern="1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</a:pPr>
            <a:r>
              <a:rPr lang="en-US" sz="1400" kern="100" dirty="0">
                <a:solidFill>
                  <a:srgbClr val="00B05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...</a:t>
            </a:r>
            <a:endParaRPr lang="ru-RU" sz="1400" kern="1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</a:pPr>
            <a:r>
              <a:rPr lang="en-US" sz="1400" kern="100" dirty="0">
                <a:solidFill>
                  <a:srgbClr val="00B05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400" kern="100" dirty="0" err="1">
                <a:solidFill>
                  <a:srgbClr val="00B05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gdb</a:t>
            </a:r>
            <a:r>
              <a:rPr lang="en-US" sz="1400" kern="100" dirty="0">
                <a:solidFill>
                  <a:srgbClr val="00B05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en-US" sz="1400" kern="1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100" dirty="0">
                <a:solidFill>
                  <a:srgbClr val="0070C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display /5i $pc</a:t>
            </a:r>
            <a:endParaRPr lang="ru-RU" sz="1400" kern="1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</a:pPr>
            <a:r>
              <a:rPr lang="en-US" sz="1400" kern="100" dirty="0">
                <a:solidFill>
                  <a:srgbClr val="00B05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1: x/5i $pc</a:t>
            </a:r>
            <a:endParaRPr lang="ru-RU" sz="1400" kern="1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</a:pPr>
            <a:r>
              <a:rPr lang="en-US" sz="1400" kern="100" dirty="0">
                <a:solidFill>
                  <a:srgbClr val="00B05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=&gt; 0x100e</a:t>
            </a:r>
            <a:r>
              <a:rPr lang="ru-RU" sz="1400" kern="100" dirty="0">
                <a:solidFill>
                  <a:srgbClr val="00B05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8</a:t>
            </a:r>
            <a:r>
              <a:rPr lang="en-US" sz="1400" kern="100" dirty="0">
                <a:solidFill>
                  <a:srgbClr val="00B05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&lt;_start&gt;:    li      a0,1</a:t>
            </a:r>
            <a:endParaRPr lang="ru-RU" sz="1400" kern="1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</a:pPr>
            <a:r>
              <a:rPr lang="en-US" sz="1400" kern="100" dirty="0">
                <a:solidFill>
                  <a:srgbClr val="00B05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0x100ec &lt;_start+4&gt;:  </a:t>
            </a:r>
            <a:r>
              <a:rPr lang="en-US" sz="1400" kern="100" dirty="0" err="1">
                <a:solidFill>
                  <a:srgbClr val="00B05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auipc</a:t>
            </a:r>
            <a:r>
              <a:rPr lang="en-US" sz="1400" kern="100" dirty="0">
                <a:solidFill>
                  <a:srgbClr val="00B05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a1,0x1</a:t>
            </a:r>
            <a:endParaRPr lang="ru-RU" sz="1400" kern="1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</a:pPr>
            <a:r>
              <a:rPr lang="en-US" sz="1400" kern="100" dirty="0">
                <a:solidFill>
                  <a:srgbClr val="00B05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0x100b8 &lt;_start+8&gt;:  add     a1,a1,32</a:t>
            </a:r>
          </a:p>
          <a:p>
            <a:pPr algn="just">
              <a:lnSpc>
                <a:spcPct val="107000"/>
              </a:lnSpc>
              <a:spcAft>
                <a:spcPts val="0"/>
              </a:spcAft>
            </a:pPr>
            <a:r>
              <a:rPr lang="en-US" sz="1400" kern="100" dirty="0">
                <a:solidFill>
                  <a:srgbClr val="00B05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0x100f4 &lt;_start+12&gt;: li      a2,15</a:t>
            </a:r>
          </a:p>
          <a:p>
            <a:pPr algn="just">
              <a:lnSpc>
                <a:spcPct val="107000"/>
              </a:lnSpc>
              <a:spcAft>
                <a:spcPts val="0"/>
              </a:spcAft>
            </a:pPr>
            <a:r>
              <a:rPr lang="en-US" sz="1400" kern="100" dirty="0">
                <a:solidFill>
                  <a:srgbClr val="00B05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0x100f8 &lt;_start+16&gt;: li      a7,64</a:t>
            </a:r>
            <a:endParaRPr lang="ru-RU" sz="1400" kern="1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</a:pPr>
            <a:r>
              <a:rPr lang="en-US" sz="1400" kern="100" dirty="0">
                <a:solidFill>
                  <a:srgbClr val="00B05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400" kern="100" dirty="0" err="1">
                <a:solidFill>
                  <a:srgbClr val="00B05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gdb</a:t>
            </a:r>
            <a:r>
              <a:rPr lang="en-US" sz="1400" kern="100" dirty="0">
                <a:solidFill>
                  <a:srgbClr val="00B05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ru-RU" sz="1400" kern="1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A4548E6-E44F-AFCA-73B5-A98ADF39272D}"/>
              </a:ext>
            </a:extLst>
          </p:cNvPr>
          <p:cNvSpPr txBox="1"/>
          <p:nvPr/>
        </p:nvSpPr>
        <p:spPr>
          <a:xfrm>
            <a:off x="620710" y="4354514"/>
            <a:ext cx="6094378" cy="7724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0"/>
              </a:spcAft>
            </a:pPr>
            <a:r>
              <a:rPr lang="en-US" sz="1400" kern="100" dirty="0">
                <a:solidFill>
                  <a:srgbClr val="0070C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break *0x100f4</a:t>
            </a:r>
            <a:endParaRPr lang="ru-RU" sz="1400" kern="1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</a:pPr>
            <a:r>
              <a:rPr lang="en-US" sz="1400" kern="100" dirty="0">
                <a:solidFill>
                  <a:srgbClr val="00B05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Breakpoint 1 at 0x100f4</a:t>
            </a:r>
          </a:p>
          <a:p>
            <a:pPr algn="just">
              <a:lnSpc>
                <a:spcPct val="107000"/>
              </a:lnSpc>
              <a:spcAft>
                <a:spcPts val="0"/>
              </a:spcAft>
            </a:pPr>
            <a:r>
              <a:rPr lang="en-US" sz="1400" kern="100" dirty="0">
                <a:solidFill>
                  <a:srgbClr val="00B05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400" kern="100" dirty="0" err="1">
                <a:solidFill>
                  <a:srgbClr val="00B05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gdb</a:t>
            </a:r>
            <a:r>
              <a:rPr lang="en-US" sz="1400" kern="100" dirty="0">
                <a:solidFill>
                  <a:srgbClr val="00B05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ru-RU" sz="1400" kern="1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4BBF073-4832-068E-0282-411DAD97A715}"/>
              </a:ext>
            </a:extLst>
          </p:cNvPr>
          <p:cNvSpPr txBox="1"/>
          <p:nvPr/>
        </p:nvSpPr>
        <p:spPr>
          <a:xfrm>
            <a:off x="620710" y="4805266"/>
            <a:ext cx="6094378" cy="10029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0"/>
              </a:spcAft>
            </a:pPr>
            <a:r>
              <a:rPr lang="en-US" sz="1400" kern="100" dirty="0">
                <a:solidFill>
                  <a:srgbClr val="0070C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info breakpoints</a:t>
            </a:r>
            <a:endParaRPr lang="ru-RU" sz="1400" kern="1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</a:pPr>
            <a:r>
              <a:rPr lang="en-US" sz="1400" kern="100" dirty="0">
                <a:solidFill>
                  <a:srgbClr val="00B05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Num   Type         </a:t>
            </a:r>
            <a:r>
              <a:rPr lang="en-US" sz="1400" kern="100" dirty="0" err="1">
                <a:solidFill>
                  <a:srgbClr val="00B05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Disp</a:t>
            </a:r>
            <a:r>
              <a:rPr lang="en-US" sz="1400" kern="100" dirty="0">
                <a:solidFill>
                  <a:srgbClr val="00B05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100" dirty="0" err="1">
                <a:solidFill>
                  <a:srgbClr val="00B05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Enb</a:t>
            </a:r>
            <a:r>
              <a:rPr lang="en-US" sz="1400" kern="100" dirty="0">
                <a:solidFill>
                  <a:srgbClr val="00B05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Address             What</a:t>
            </a:r>
          </a:p>
          <a:p>
            <a:pPr algn="just">
              <a:lnSpc>
                <a:spcPct val="107000"/>
              </a:lnSpc>
              <a:spcAft>
                <a:spcPts val="0"/>
              </a:spcAft>
            </a:pPr>
            <a:r>
              <a:rPr lang="en-US" sz="1400" kern="100" dirty="0">
                <a:solidFill>
                  <a:srgbClr val="00B05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1     breakpoint   keep yes 0x00000000000100f4  &lt;_start+12&gt;</a:t>
            </a:r>
          </a:p>
          <a:p>
            <a:pPr algn="just">
              <a:lnSpc>
                <a:spcPct val="107000"/>
              </a:lnSpc>
              <a:spcAft>
                <a:spcPts val="0"/>
              </a:spcAft>
            </a:pPr>
            <a:r>
              <a:rPr lang="en-US" sz="1400" kern="100" dirty="0">
                <a:solidFill>
                  <a:srgbClr val="00B05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400" kern="100" dirty="0" err="1">
                <a:solidFill>
                  <a:srgbClr val="00B05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gdb</a:t>
            </a:r>
            <a:r>
              <a:rPr lang="en-US" sz="1400" kern="100" dirty="0">
                <a:solidFill>
                  <a:srgbClr val="00B05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ru-RU" sz="1400" kern="1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4253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Номер слайда 5">
            <a:extLst>
              <a:ext uri="{FF2B5EF4-FFF2-40B4-BE49-F238E27FC236}">
                <a16:creationId xmlns:a16="http://schemas.microsoft.com/office/drawing/2014/main" id="{246FE44D-8ACA-4BFD-ADB0-B05A93FDA3CF}"/>
              </a:ext>
            </a:extLst>
          </p:cNvPr>
          <p:cNvSpPr txBox="1">
            <a:spLocks/>
          </p:cNvSpPr>
          <p:nvPr/>
        </p:nvSpPr>
        <p:spPr>
          <a:xfrm>
            <a:off x="10883900" y="6610350"/>
            <a:ext cx="682625" cy="247650"/>
          </a:xfrm>
          <a:prstGeom prst="rect">
            <a:avLst/>
          </a:prstGeom>
          <a:solidFill>
            <a:srgbClr val="F3F1F9">
              <a:alpha val="89804"/>
            </a:srgbClr>
          </a:solidFill>
        </p:spPr>
        <p:txBody>
          <a:bodyPr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8CD8CDE7-E2C6-4DFC-9859-BA19C2EE985E}" type="slidenum">
              <a:rPr lang="ru-RU" sz="1000" smtClean="0">
                <a:latin typeface="Nunito Sans" pitchFamily="2" charset="77"/>
              </a:rPr>
              <a:pPr algn="ctr"/>
              <a:t>53</a:t>
            </a:fld>
            <a:endParaRPr lang="ru-RU" sz="1000" dirty="0">
              <a:latin typeface="Nunito Sans" pitchFamily="2" charset="77"/>
            </a:endParaRPr>
          </a:p>
        </p:txBody>
      </p:sp>
      <p:cxnSp>
        <p:nvCxnSpPr>
          <p:cNvPr id="119" name="Straight Connector 81">
            <a:extLst>
              <a:ext uri="{FF2B5EF4-FFF2-40B4-BE49-F238E27FC236}">
                <a16:creationId xmlns:a16="http://schemas.microsoft.com/office/drawing/2014/main" id="{FB4331D3-6E92-F510-9CBB-B5AEA25C2B23}"/>
              </a:ext>
            </a:extLst>
          </p:cNvPr>
          <p:cNvCxnSpPr>
            <a:cxnSpLocks/>
          </p:cNvCxnSpPr>
          <p:nvPr/>
        </p:nvCxnSpPr>
        <p:spPr>
          <a:xfrm>
            <a:off x="608094" y="6381750"/>
            <a:ext cx="10960019" cy="0"/>
          </a:xfrm>
          <a:prstGeom prst="line">
            <a:avLst/>
          </a:prstGeom>
          <a:ln w="12700" cap="rnd">
            <a:solidFill>
              <a:srgbClr val="283272"/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CF0C995-B686-F7E0-851C-CFE0BB33E31D}"/>
              </a:ext>
            </a:extLst>
          </p:cNvPr>
          <p:cNvSpPr txBox="1"/>
          <p:nvPr/>
        </p:nvSpPr>
        <p:spPr>
          <a:xfrm>
            <a:off x="537071" y="396484"/>
            <a:ext cx="936055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R="0" lvl="0" indent="0" defTabSz="91417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u="none" strike="noStrike" cap="none" spc="0" normalizeH="0" baseline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 Light" pitchFamily="2" charset="77"/>
              </a:defRPr>
            </a:lvl1pPr>
          </a:lstStyle>
          <a:p>
            <a:r>
              <a:rPr lang="ru-RU" sz="1100" dirty="0">
                <a:solidFill>
                  <a:srgbClr val="283272"/>
                </a:solidFill>
                <a:latin typeface="Nunito Sans Light" pitchFamily="2" charset="77"/>
              </a:rPr>
              <a:t>Основы программирования на языке Assembler под архитектуру RISC-V</a:t>
            </a:r>
            <a:endParaRPr lang="ru-RU" sz="11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F45C107-0974-9033-38A0-AE7F67E9B8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9729276" y="484607"/>
            <a:ext cx="1837249" cy="50106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42CEA1D-09FC-848D-6E67-3B919F678E69}"/>
              </a:ext>
            </a:extLst>
          </p:cNvPr>
          <p:cNvSpPr txBox="1"/>
          <p:nvPr/>
        </p:nvSpPr>
        <p:spPr>
          <a:xfrm>
            <a:off x="548065" y="605732"/>
            <a:ext cx="34531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ru-RU"/>
            </a:defPPr>
            <a:lvl1pPr marR="0" lvl="0" indent="0" defTabSz="91417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u="none" strike="noStrike" cap="none" spc="0" normalizeH="0" baseline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" pitchFamily="2" charset="77"/>
              </a:defRPr>
            </a:lvl1pPr>
          </a:lstStyle>
          <a:p>
            <a:pPr marL="0" marR="0" lvl="0" indent="0" algn="l" defTabSz="9141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1" u="none" strike="noStrike" kern="1200" cap="none" spc="0" normalizeH="0" baseline="0" noProof="0" dirty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" pitchFamily="2" charset="77"/>
              </a:rPr>
              <a:t>Средства отладки: </a:t>
            </a:r>
            <a:r>
              <a:rPr kumimoji="0" lang="en-US" sz="2000" b="1" u="none" strike="noStrike" kern="1200" cap="none" spc="0" normalizeH="0" baseline="0" noProof="0" dirty="0" err="1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" pitchFamily="2" charset="77"/>
              </a:rPr>
              <a:t>gdb</a:t>
            </a:r>
            <a:r>
              <a:rPr kumimoji="0" lang="en-US" sz="2000" b="1" u="none" strike="noStrike" kern="1200" cap="none" spc="0" normalizeH="0" baseline="0" noProof="0" dirty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" pitchFamily="2" charset="77"/>
              </a:rPr>
              <a:t> (5)</a:t>
            </a:r>
            <a:endParaRPr kumimoji="0" lang="ru-RU" sz="2000" b="1" u="none" strike="noStrike" kern="1200" cap="none" spc="0" normalizeH="0" baseline="0" noProof="0" dirty="0">
              <a:ln>
                <a:noFill/>
              </a:ln>
              <a:solidFill>
                <a:srgbClr val="283272"/>
              </a:solidFill>
              <a:effectLst/>
              <a:uLnTx/>
              <a:uFillTx/>
              <a:latin typeface="Nunito Sans" pitchFamily="2" charset="7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089710-F4E9-4317-9546-88E030C69A45}"/>
              </a:ext>
            </a:extLst>
          </p:cNvPr>
          <p:cNvSpPr txBox="1"/>
          <p:nvPr/>
        </p:nvSpPr>
        <p:spPr>
          <a:xfrm>
            <a:off x="537070" y="1113162"/>
            <a:ext cx="91922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kern="100" dirty="0">
                <a:latin typeface="Nunito Sans" pitchFamily="2" charset="-52"/>
                <a:cs typeface="Times New Roman" panose="02020603050405020304" pitchFamily="18" charset="0"/>
              </a:rPr>
              <a:t>break - </a:t>
            </a:r>
            <a:r>
              <a:rPr lang="ru-RU" sz="1400" kern="100" dirty="0">
                <a:latin typeface="Nunito Sans" pitchFamily="2" charset="-52"/>
                <a:cs typeface="Times New Roman" panose="02020603050405020304" pitchFamily="18" charset="0"/>
              </a:rPr>
              <a:t>манипулирование точками останова в коде</a:t>
            </a:r>
            <a:endParaRPr lang="ru-RU" sz="1400" dirty="0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E6941BF6-F25B-FA64-D11A-0C47BB6C42D7}"/>
              </a:ext>
            </a:extLst>
          </p:cNvPr>
          <p:cNvSpPr/>
          <p:nvPr/>
        </p:nvSpPr>
        <p:spPr>
          <a:xfrm>
            <a:off x="619088" y="1600455"/>
            <a:ext cx="6096000" cy="100296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07000"/>
              </a:lnSpc>
              <a:spcAft>
                <a:spcPts val="0"/>
              </a:spcAft>
            </a:pPr>
            <a:r>
              <a:rPr lang="en-US" sz="1400" kern="100" dirty="0">
                <a:solidFill>
                  <a:srgbClr val="00B05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400" kern="100" dirty="0" err="1">
                <a:solidFill>
                  <a:srgbClr val="00B05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gdb</a:t>
            </a:r>
            <a:r>
              <a:rPr lang="en-US" sz="1400" kern="100" dirty="0">
                <a:solidFill>
                  <a:srgbClr val="00B05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en-US" sz="1400" kern="100" dirty="0">
                <a:solidFill>
                  <a:srgbClr val="0070C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info breakpoints</a:t>
            </a:r>
            <a:endParaRPr lang="ru-RU" sz="1400" kern="1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</a:pPr>
            <a:r>
              <a:rPr lang="en-US" sz="1400" kern="100" dirty="0">
                <a:solidFill>
                  <a:srgbClr val="00B05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Num   Type         </a:t>
            </a:r>
            <a:r>
              <a:rPr lang="en-US" sz="1400" kern="100" dirty="0" err="1">
                <a:solidFill>
                  <a:srgbClr val="00B05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Disp</a:t>
            </a:r>
            <a:r>
              <a:rPr lang="en-US" sz="1400" kern="100" dirty="0">
                <a:solidFill>
                  <a:srgbClr val="00B05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100" dirty="0" err="1">
                <a:solidFill>
                  <a:srgbClr val="00B05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Enb</a:t>
            </a:r>
            <a:r>
              <a:rPr lang="en-US" sz="1400" kern="100" dirty="0">
                <a:solidFill>
                  <a:srgbClr val="00B05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Address             What</a:t>
            </a:r>
          </a:p>
          <a:p>
            <a:pPr algn="just">
              <a:lnSpc>
                <a:spcPct val="107000"/>
              </a:lnSpc>
              <a:spcAft>
                <a:spcPts val="0"/>
              </a:spcAft>
            </a:pPr>
            <a:r>
              <a:rPr lang="en-US" sz="1400" kern="100" dirty="0">
                <a:solidFill>
                  <a:srgbClr val="00B05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1     breakpoint   keep yes 0x00000000000100f4  &lt;_start+12&gt;</a:t>
            </a:r>
          </a:p>
          <a:p>
            <a:pPr algn="just">
              <a:lnSpc>
                <a:spcPct val="107000"/>
              </a:lnSpc>
              <a:spcAft>
                <a:spcPts val="0"/>
              </a:spcAft>
            </a:pPr>
            <a:r>
              <a:rPr lang="en-US" sz="1400" kern="100" dirty="0">
                <a:solidFill>
                  <a:srgbClr val="00B05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400" kern="100" dirty="0" err="1">
                <a:solidFill>
                  <a:srgbClr val="00B05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gdb</a:t>
            </a:r>
            <a:r>
              <a:rPr lang="en-US" sz="1400" kern="100" dirty="0">
                <a:solidFill>
                  <a:srgbClr val="00B05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ru-RU" sz="1400" kern="1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A4548E6-E44F-AFCA-73B5-A98ADF39272D}"/>
              </a:ext>
            </a:extLst>
          </p:cNvPr>
          <p:cNvSpPr txBox="1"/>
          <p:nvPr/>
        </p:nvSpPr>
        <p:spPr>
          <a:xfrm>
            <a:off x="620710" y="2296736"/>
            <a:ext cx="6094378" cy="261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0"/>
              </a:spcAft>
            </a:pPr>
            <a:r>
              <a:rPr lang="en-US" sz="1400" kern="100" dirty="0">
                <a:solidFill>
                  <a:srgbClr val="0070C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continue</a:t>
            </a:r>
            <a:endParaRPr lang="ru-RU" sz="1400" kern="1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</a:pPr>
            <a:r>
              <a:rPr lang="en-US" sz="1400" kern="100" dirty="0">
                <a:solidFill>
                  <a:srgbClr val="00B05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Continuing.</a:t>
            </a:r>
          </a:p>
          <a:p>
            <a:pPr algn="just">
              <a:lnSpc>
                <a:spcPct val="107000"/>
              </a:lnSpc>
              <a:spcAft>
                <a:spcPts val="0"/>
              </a:spcAft>
            </a:pPr>
            <a:endParaRPr lang="en-US" sz="1400" kern="100" dirty="0">
              <a:solidFill>
                <a:srgbClr val="00B050"/>
              </a:solidFill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</a:pPr>
            <a:r>
              <a:rPr lang="en-US" sz="1400" kern="100" dirty="0">
                <a:solidFill>
                  <a:srgbClr val="00B05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Breakpoint 1, 0x00000000000100f4 in _start ()</a:t>
            </a:r>
          </a:p>
          <a:p>
            <a:pPr algn="just">
              <a:lnSpc>
                <a:spcPct val="107000"/>
              </a:lnSpc>
              <a:spcAft>
                <a:spcPts val="0"/>
              </a:spcAft>
            </a:pPr>
            <a:r>
              <a:rPr lang="en-US" sz="1400" kern="100" dirty="0">
                <a:solidFill>
                  <a:srgbClr val="00B05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1: x/5i $pc</a:t>
            </a:r>
          </a:p>
          <a:p>
            <a:pPr algn="just">
              <a:lnSpc>
                <a:spcPct val="107000"/>
              </a:lnSpc>
              <a:spcAft>
                <a:spcPts val="0"/>
              </a:spcAft>
            </a:pPr>
            <a:r>
              <a:rPr lang="en-US" sz="1400" kern="100" dirty="0">
                <a:solidFill>
                  <a:srgbClr val="00B05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=&gt; 0x100f4 &lt;_start+12&gt;: li      a2,15</a:t>
            </a:r>
          </a:p>
          <a:p>
            <a:pPr algn="just">
              <a:lnSpc>
                <a:spcPct val="107000"/>
              </a:lnSpc>
              <a:spcAft>
                <a:spcPts val="0"/>
              </a:spcAft>
            </a:pPr>
            <a:r>
              <a:rPr lang="en-US" sz="1400" kern="100" dirty="0">
                <a:solidFill>
                  <a:srgbClr val="00B05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0x100f8 &lt;_start+16&gt;: li      a7,64</a:t>
            </a:r>
          </a:p>
          <a:p>
            <a:pPr algn="just">
              <a:lnSpc>
                <a:spcPct val="107000"/>
              </a:lnSpc>
              <a:spcAft>
                <a:spcPts val="0"/>
              </a:spcAft>
            </a:pPr>
            <a:r>
              <a:rPr lang="en-US" sz="1400" kern="100" dirty="0">
                <a:solidFill>
                  <a:srgbClr val="00B05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0x100fc &lt;_start+20&gt;: </a:t>
            </a:r>
            <a:r>
              <a:rPr lang="en-US" sz="1400" kern="100" dirty="0" err="1">
                <a:solidFill>
                  <a:srgbClr val="00B05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ecall</a:t>
            </a:r>
            <a:endParaRPr lang="en-US" sz="1400" kern="100" dirty="0">
              <a:solidFill>
                <a:srgbClr val="00B050"/>
              </a:solidFill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</a:pPr>
            <a:r>
              <a:rPr lang="en-US" sz="1400" kern="100" dirty="0">
                <a:solidFill>
                  <a:srgbClr val="00B05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0x100f4 &lt;_start+24&gt;: li      a0,0</a:t>
            </a:r>
          </a:p>
          <a:p>
            <a:pPr algn="just">
              <a:lnSpc>
                <a:spcPct val="107000"/>
              </a:lnSpc>
              <a:spcAft>
                <a:spcPts val="0"/>
              </a:spcAft>
            </a:pPr>
            <a:r>
              <a:rPr lang="en-US" sz="1400" kern="100" dirty="0">
                <a:solidFill>
                  <a:srgbClr val="00B05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0x100f8 &lt;_start+28&gt;: li      a7,93</a:t>
            </a:r>
          </a:p>
          <a:p>
            <a:pPr algn="just">
              <a:lnSpc>
                <a:spcPct val="107000"/>
              </a:lnSpc>
              <a:spcAft>
                <a:spcPts val="0"/>
              </a:spcAft>
            </a:pPr>
            <a:r>
              <a:rPr lang="en-US" sz="1400" kern="100" dirty="0">
                <a:solidFill>
                  <a:srgbClr val="00B05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400" kern="100" dirty="0" err="1">
                <a:solidFill>
                  <a:srgbClr val="00B05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gdb</a:t>
            </a:r>
            <a:r>
              <a:rPr lang="en-US" sz="1400" kern="100" dirty="0">
                <a:solidFill>
                  <a:srgbClr val="00B05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ru-RU" sz="1400" kern="100" dirty="0">
              <a:solidFill>
                <a:srgbClr val="00B050"/>
              </a:solidFill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435D324-629B-5F63-52D8-F8C67DBB1E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95585" y="1605035"/>
            <a:ext cx="6920034" cy="4055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555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Номер слайда 5">
            <a:extLst>
              <a:ext uri="{FF2B5EF4-FFF2-40B4-BE49-F238E27FC236}">
                <a16:creationId xmlns:a16="http://schemas.microsoft.com/office/drawing/2014/main" id="{246FE44D-8ACA-4BFD-ADB0-B05A93FDA3CF}"/>
              </a:ext>
            </a:extLst>
          </p:cNvPr>
          <p:cNvSpPr txBox="1">
            <a:spLocks/>
          </p:cNvSpPr>
          <p:nvPr/>
        </p:nvSpPr>
        <p:spPr>
          <a:xfrm>
            <a:off x="10883900" y="6610350"/>
            <a:ext cx="682625" cy="247650"/>
          </a:xfrm>
          <a:prstGeom prst="rect">
            <a:avLst/>
          </a:prstGeom>
          <a:solidFill>
            <a:srgbClr val="F3F1F9">
              <a:alpha val="89804"/>
            </a:srgbClr>
          </a:solidFill>
        </p:spPr>
        <p:txBody>
          <a:bodyPr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8CD8CDE7-E2C6-4DFC-9859-BA19C2EE985E}" type="slidenum">
              <a:rPr lang="ru-RU" sz="1000" smtClean="0">
                <a:latin typeface="Nunito Sans" pitchFamily="2" charset="77"/>
              </a:rPr>
              <a:pPr algn="ctr"/>
              <a:t>54</a:t>
            </a:fld>
            <a:endParaRPr lang="ru-RU" sz="1000" dirty="0">
              <a:latin typeface="Nunito Sans" pitchFamily="2" charset="77"/>
            </a:endParaRPr>
          </a:p>
        </p:txBody>
      </p:sp>
      <p:cxnSp>
        <p:nvCxnSpPr>
          <p:cNvPr id="119" name="Straight Connector 81">
            <a:extLst>
              <a:ext uri="{FF2B5EF4-FFF2-40B4-BE49-F238E27FC236}">
                <a16:creationId xmlns:a16="http://schemas.microsoft.com/office/drawing/2014/main" id="{FB4331D3-6E92-F510-9CBB-B5AEA25C2B23}"/>
              </a:ext>
            </a:extLst>
          </p:cNvPr>
          <p:cNvCxnSpPr>
            <a:cxnSpLocks/>
          </p:cNvCxnSpPr>
          <p:nvPr/>
        </p:nvCxnSpPr>
        <p:spPr>
          <a:xfrm>
            <a:off x="608094" y="6381750"/>
            <a:ext cx="10960019" cy="0"/>
          </a:xfrm>
          <a:prstGeom prst="line">
            <a:avLst/>
          </a:prstGeom>
          <a:ln w="12700" cap="rnd">
            <a:solidFill>
              <a:srgbClr val="283272"/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CF0C995-B686-F7E0-851C-CFE0BB33E31D}"/>
              </a:ext>
            </a:extLst>
          </p:cNvPr>
          <p:cNvSpPr txBox="1"/>
          <p:nvPr/>
        </p:nvSpPr>
        <p:spPr>
          <a:xfrm>
            <a:off x="537071" y="396484"/>
            <a:ext cx="936055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R="0" lvl="0" indent="0" defTabSz="91417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u="none" strike="noStrike" cap="none" spc="0" normalizeH="0" baseline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 Light" pitchFamily="2" charset="77"/>
              </a:defRPr>
            </a:lvl1pPr>
          </a:lstStyle>
          <a:p>
            <a:r>
              <a:rPr lang="ru-RU" sz="1100" dirty="0">
                <a:solidFill>
                  <a:srgbClr val="283272"/>
                </a:solidFill>
                <a:latin typeface="Nunito Sans Light" pitchFamily="2" charset="77"/>
              </a:rPr>
              <a:t>Основы программирования на языке Assembler под архитектуру RISC-V</a:t>
            </a:r>
            <a:endParaRPr lang="ru-RU" sz="11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F45C107-0974-9033-38A0-AE7F67E9B8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9729276" y="484607"/>
            <a:ext cx="1837249" cy="50106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42CEA1D-09FC-848D-6E67-3B919F678E69}"/>
              </a:ext>
            </a:extLst>
          </p:cNvPr>
          <p:cNvSpPr txBox="1"/>
          <p:nvPr/>
        </p:nvSpPr>
        <p:spPr>
          <a:xfrm>
            <a:off x="548065" y="605732"/>
            <a:ext cx="35365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ru-RU"/>
            </a:defPPr>
            <a:lvl1pPr marR="0" lvl="0" indent="0" defTabSz="91417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u="none" strike="noStrike" cap="none" spc="0" normalizeH="0" baseline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" pitchFamily="2" charset="77"/>
              </a:defRPr>
            </a:lvl1pPr>
          </a:lstStyle>
          <a:p>
            <a:pPr marL="0" marR="0" lvl="0" indent="0" algn="l" defTabSz="9141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1" u="none" strike="noStrike" kern="1200" cap="none" spc="0" normalizeH="0" baseline="0" noProof="0" dirty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" pitchFamily="2" charset="77"/>
              </a:rPr>
              <a:t>Средства отладки: </a:t>
            </a:r>
            <a:r>
              <a:rPr kumimoji="0" lang="en-US" sz="2000" b="1" u="none" strike="noStrike" kern="1200" cap="none" spc="0" normalizeH="0" baseline="0" noProof="0" dirty="0" err="1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" pitchFamily="2" charset="77"/>
              </a:rPr>
              <a:t>gdb</a:t>
            </a:r>
            <a:r>
              <a:rPr kumimoji="0" lang="en-US" sz="2000" b="1" u="none" strike="noStrike" kern="1200" cap="none" spc="0" normalizeH="0" baseline="0" noProof="0" dirty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" pitchFamily="2" charset="77"/>
              </a:rPr>
              <a:t> TUI</a:t>
            </a:r>
            <a:endParaRPr kumimoji="0" lang="ru-RU" sz="2000" b="1" u="none" strike="noStrike" kern="1200" cap="none" spc="0" normalizeH="0" baseline="0" noProof="0" dirty="0">
              <a:ln>
                <a:noFill/>
              </a:ln>
              <a:solidFill>
                <a:srgbClr val="283272"/>
              </a:solidFill>
              <a:effectLst/>
              <a:uLnTx/>
              <a:uFillTx/>
              <a:latin typeface="Nunito Sans" pitchFamily="2" charset="7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D59CF7-0C90-E75F-5355-EF8F4FCBE3EC}"/>
              </a:ext>
            </a:extLst>
          </p:cNvPr>
          <p:cNvSpPr txBox="1"/>
          <p:nvPr/>
        </p:nvSpPr>
        <p:spPr>
          <a:xfrm>
            <a:off x="537070" y="1113162"/>
            <a:ext cx="91922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kern="100" dirty="0">
                <a:latin typeface="Nunito Sans" pitchFamily="2" charset="-52"/>
                <a:cs typeface="Times New Roman" panose="02020603050405020304" pitchFamily="18" charset="0"/>
              </a:rPr>
              <a:t>TUI – Text User Interface</a:t>
            </a:r>
            <a:endParaRPr lang="ru-RU" sz="1400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F153BF9-FB44-BE3B-1688-3C89D0E3D6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2987" y="1133330"/>
            <a:ext cx="8773538" cy="5141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09625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Номер слайда 5">
            <a:extLst>
              <a:ext uri="{FF2B5EF4-FFF2-40B4-BE49-F238E27FC236}">
                <a16:creationId xmlns:a16="http://schemas.microsoft.com/office/drawing/2014/main" id="{246FE44D-8ACA-4BFD-ADB0-B05A93FDA3CF}"/>
              </a:ext>
            </a:extLst>
          </p:cNvPr>
          <p:cNvSpPr txBox="1">
            <a:spLocks/>
          </p:cNvSpPr>
          <p:nvPr/>
        </p:nvSpPr>
        <p:spPr>
          <a:xfrm>
            <a:off x="10883900" y="6610350"/>
            <a:ext cx="682625" cy="247650"/>
          </a:xfrm>
          <a:prstGeom prst="rect">
            <a:avLst/>
          </a:prstGeom>
          <a:solidFill>
            <a:srgbClr val="F3F1F9">
              <a:alpha val="89804"/>
            </a:srgbClr>
          </a:solidFill>
        </p:spPr>
        <p:txBody>
          <a:bodyPr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8CD8CDE7-E2C6-4DFC-9859-BA19C2EE985E}" type="slidenum">
              <a:rPr lang="ru-RU" sz="1000" smtClean="0">
                <a:latin typeface="Nunito Sans" pitchFamily="2" charset="77"/>
              </a:rPr>
              <a:pPr algn="ctr"/>
              <a:t>55</a:t>
            </a:fld>
            <a:endParaRPr lang="ru-RU" sz="1000" dirty="0">
              <a:latin typeface="Nunito Sans" pitchFamily="2" charset="77"/>
            </a:endParaRPr>
          </a:p>
        </p:txBody>
      </p:sp>
      <p:cxnSp>
        <p:nvCxnSpPr>
          <p:cNvPr id="119" name="Straight Connector 81">
            <a:extLst>
              <a:ext uri="{FF2B5EF4-FFF2-40B4-BE49-F238E27FC236}">
                <a16:creationId xmlns:a16="http://schemas.microsoft.com/office/drawing/2014/main" id="{FB4331D3-6E92-F510-9CBB-B5AEA25C2B23}"/>
              </a:ext>
            </a:extLst>
          </p:cNvPr>
          <p:cNvCxnSpPr>
            <a:cxnSpLocks/>
          </p:cNvCxnSpPr>
          <p:nvPr/>
        </p:nvCxnSpPr>
        <p:spPr>
          <a:xfrm>
            <a:off x="608094" y="6381750"/>
            <a:ext cx="10960019" cy="0"/>
          </a:xfrm>
          <a:prstGeom prst="line">
            <a:avLst/>
          </a:prstGeom>
          <a:ln w="12700" cap="rnd">
            <a:solidFill>
              <a:srgbClr val="283272"/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CF0C995-B686-F7E0-851C-CFE0BB33E31D}"/>
              </a:ext>
            </a:extLst>
          </p:cNvPr>
          <p:cNvSpPr txBox="1"/>
          <p:nvPr/>
        </p:nvSpPr>
        <p:spPr>
          <a:xfrm>
            <a:off x="537071" y="396484"/>
            <a:ext cx="936055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R="0" lvl="0" indent="0" defTabSz="91417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u="none" strike="noStrike" cap="none" spc="0" normalizeH="0" baseline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 Light" pitchFamily="2" charset="77"/>
              </a:defRPr>
            </a:lvl1pPr>
          </a:lstStyle>
          <a:p>
            <a:r>
              <a:rPr lang="ru-RU" sz="1100" dirty="0">
                <a:solidFill>
                  <a:srgbClr val="283272"/>
                </a:solidFill>
                <a:latin typeface="Nunito Sans Light" pitchFamily="2" charset="77"/>
              </a:rPr>
              <a:t>Основы программирования на языке Assembler под архитектуру RISC-V</a:t>
            </a:r>
            <a:endParaRPr lang="ru-RU" sz="11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F45C107-0974-9033-38A0-AE7F67E9B8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9729276" y="484607"/>
            <a:ext cx="1837249" cy="50106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42CEA1D-09FC-848D-6E67-3B919F678E69}"/>
              </a:ext>
            </a:extLst>
          </p:cNvPr>
          <p:cNvSpPr txBox="1"/>
          <p:nvPr/>
        </p:nvSpPr>
        <p:spPr>
          <a:xfrm>
            <a:off x="548065" y="605732"/>
            <a:ext cx="26244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ru-RU"/>
            </a:defPPr>
            <a:lvl1pPr marR="0" lvl="0" indent="0" defTabSz="91417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u="none" strike="noStrike" cap="none" spc="0" normalizeH="0" baseline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" pitchFamily="2" charset="77"/>
              </a:defRPr>
            </a:lvl1pPr>
          </a:lstStyle>
          <a:p>
            <a:pPr marL="0" marR="0" lvl="0" indent="0" algn="l" defTabSz="9141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1" u="none" strike="noStrike" kern="1200" cap="none" spc="0" normalizeH="0" baseline="0" noProof="0" dirty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" pitchFamily="2" charset="77"/>
              </a:rPr>
              <a:t>Директивы: секции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C82C94-0EAB-9D8A-249A-6122393BC196}"/>
              </a:ext>
            </a:extLst>
          </p:cNvPr>
          <p:cNvSpPr txBox="1"/>
          <p:nvPr/>
        </p:nvSpPr>
        <p:spPr>
          <a:xfrm>
            <a:off x="537070" y="1113162"/>
            <a:ext cx="91922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kern="100" dirty="0">
                <a:latin typeface="Nunito Sans" pitchFamily="2" charset="-52"/>
                <a:cs typeface="Times New Roman" panose="02020603050405020304" pitchFamily="18" charset="0"/>
              </a:rPr>
              <a:t>Директивы позволяют давать инструкции сборщику о том, как должны интерпретироваться данные</a:t>
            </a:r>
            <a:endParaRPr lang="ru-RU" sz="1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584EE2-8A66-CDFD-7BCD-471661FBB030}"/>
              </a:ext>
            </a:extLst>
          </p:cNvPr>
          <p:cNvSpPr txBox="1"/>
          <p:nvPr/>
        </p:nvSpPr>
        <p:spPr>
          <a:xfrm>
            <a:off x="537069" y="1528259"/>
            <a:ext cx="94726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kern="100" dirty="0">
                <a:latin typeface="Nunito Sans" pitchFamily="2" charset="-52"/>
                <a:cs typeface="Times New Roman" panose="02020603050405020304" pitchFamily="18" charset="0"/>
              </a:rPr>
              <a:t>Директивы указания секций (сегментов):</a:t>
            </a:r>
            <a:endParaRPr lang="ru-RU" sz="1400" dirty="0"/>
          </a:p>
        </p:txBody>
      </p:sp>
      <p:graphicFrame>
        <p:nvGraphicFramePr>
          <p:cNvPr id="9" name="Таблица 8">
            <a:extLst>
              <a:ext uri="{FF2B5EF4-FFF2-40B4-BE49-F238E27FC236}">
                <a16:creationId xmlns:a16="http://schemas.microsoft.com/office/drawing/2014/main" id="{C44D897E-CC0B-7E65-E0C3-9D4FB0659E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626637"/>
              </p:ext>
            </p:extLst>
          </p:nvPr>
        </p:nvGraphicFramePr>
        <p:xfrm>
          <a:off x="608094" y="1997461"/>
          <a:ext cx="8691591" cy="226934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90357">
                  <a:extLst>
                    <a:ext uri="{9D8B030D-6E8A-4147-A177-3AD203B41FA5}">
                      <a16:colId xmlns:a16="http://schemas.microsoft.com/office/drawing/2014/main" val="3683264588"/>
                    </a:ext>
                  </a:extLst>
                </a:gridCol>
                <a:gridCol w="2967652">
                  <a:extLst>
                    <a:ext uri="{9D8B030D-6E8A-4147-A177-3AD203B41FA5}">
                      <a16:colId xmlns:a16="http://schemas.microsoft.com/office/drawing/2014/main" val="890384565"/>
                    </a:ext>
                  </a:extLst>
                </a:gridCol>
                <a:gridCol w="4333582">
                  <a:extLst>
                    <a:ext uri="{9D8B030D-6E8A-4147-A177-3AD203B41FA5}">
                      <a16:colId xmlns:a16="http://schemas.microsoft.com/office/drawing/2014/main" val="1579631604"/>
                    </a:ext>
                  </a:extLst>
                </a:gridCol>
              </a:tblGrid>
              <a:tr h="35759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050" kern="100" dirty="0">
                          <a:effectLst/>
                          <a:latin typeface="Nunito Sans" pitchFamily="2" charset="-52"/>
                        </a:rPr>
                        <a:t>Директива</a:t>
                      </a:r>
                      <a:endParaRPr lang="ru-RU" sz="1050" kern="100" dirty="0">
                        <a:effectLst/>
                        <a:latin typeface="Nunito Sans" pitchFamily="2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889" marR="53889" marT="53889" marB="53889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050" kern="100" dirty="0">
                          <a:effectLst/>
                          <a:latin typeface="Nunito Sans" pitchFamily="2" charset="-52"/>
                        </a:rPr>
                        <a:t>Аргументы</a:t>
                      </a:r>
                      <a:endParaRPr lang="ru-RU" sz="1050" kern="100" dirty="0">
                        <a:effectLst/>
                        <a:latin typeface="Nunito Sans" pitchFamily="2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889" marR="53889" marT="53889" marB="53889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050" kern="100" dirty="0">
                          <a:effectLst/>
                          <a:latin typeface="Nunito Sans" pitchFamily="2" charset="-52"/>
                        </a:rPr>
                        <a:t>Описание</a:t>
                      </a:r>
                      <a:endParaRPr lang="ru-RU" sz="1050" kern="100" dirty="0">
                        <a:effectLst/>
                        <a:latin typeface="Nunito Sans" pitchFamily="2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889" marR="53889" marT="53889" marB="53889"/>
                </a:tc>
                <a:extLst>
                  <a:ext uri="{0D108BD9-81ED-4DB2-BD59-A6C34878D82A}">
                    <a16:rowId xmlns:a16="http://schemas.microsoft.com/office/drawing/2014/main" val="2403959510"/>
                  </a:ext>
                </a:extLst>
              </a:tr>
              <a:tr h="379379">
                <a:tc>
                  <a:txBody>
                    <a:bodyPr/>
                    <a:lstStyle/>
                    <a:p>
                      <a:pPr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ru-RU" sz="1200" kern="100" dirty="0" err="1">
                          <a:effectLst/>
                          <a:latin typeface="Consolas" panose="020B0609020204030204" pitchFamily="49" charset="0"/>
                        </a:rPr>
                        <a:t>text</a:t>
                      </a:r>
                      <a:endParaRPr lang="ru-RU" sz="1200" kern="100" dirty="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889" marR="53889" marT="53889" marB="53889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200" kern="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889" marR="53889" marT="53889" marB="53889"/>
                </a:tc>
                <a:tc>
                  <a:txBody>
                    <a:bodyPr/>
                    <a:lstStyle/>
                    <a:p>
                      <a:pPr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>
                          <a:effectLst/>
                        </a:rPr>
                        <a:t>В секции .</a:t>
                      </a:r>
                      <a:r>
                        <a:rPr lang="ru-RU" sz="1200" kern="100" dirty="0" err="1">
                          <a:effectLst/>
                        </a:rPr>
                        <a:t>text</a:t>
                      </a:r>
                      <a:r>
                        <a:rPr lang="ru-RU" sz="1200" kern="100" dirty="0">
                          <a:effectLst/>
                        </a:rPr>
                        <a:t> описывается программный код</a:t>
                      </a:r>
                      <a:endParaRPr lang="ru-RU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889" marR="53889" marT="53889" marB="53889"/>
                </a:tc>
                <a:extLst>
                  <a:ext uri="{0D108BD9-81ED-4DB2-BD59-A6C34878D82A}">
                    <a16:rowId xmlns:a16="http://schemas.microsoft.com/office/drawing/2014/main" val="1957462327"/>
                  </a:ext>
                </a:extLst>
              </a:tr>
              <a:tr h="389106">
                <a:tc>
                  <a:txBody>
                    <a:bodyPr/>
                    <a:lstStyle/>
                    <a:p>
                      <a:pPr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ru-RU" sz="1200" kern="100" dirty="0" err="1">
                          <a:effectLst/>
                          <a:latin typeface="Consolas" panose="020B0609020204030204" pitchFamily="49" charset="0"/>
                        </a:rPr>
                        <a:t>data</a:t>
                      </a:r>
                      <a:endParaRPr lang="ru-RU" sz="1200" kern="100" dirty="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889" marR="53889" marT="53889" marB="53889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200" kern="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889" marR="53889" marT="53889" marB="53889"/>
                </a:tc>
                <a:tc>
                  <a:txBody>
                    <a:bodyPr/>
                    <a:lstStyle/>
                    <a:p>
                      <a:pPr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>
                          <a:effectLst/>
                        </a:rPr>
                        <a:t>В секции .</a:t>
                      </a:r>
                      <a:r>
                        <a:rPr lang="en-US" sz="1200" kern="100" dirty="0">
                          <a:effectLst/>
                        </a:rPr>
                        <a:t>data</a:t>
                      </a:r>
                      <a:r>
                        <a:rPr lang="ru-RU" sz="1200" kern="100" dirty="0">
                          <a:effectLst/>
                        </a:rPr>
                        <a:t> описываются инициализированные данные</a:t>
                      </a:r>
                      <a:endParaRPr lang="ru-RU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889" marR="53889" marT="53889" marB="53889"/>
                </a:tc>
                <a:extLst>
                  <a:ext uri="{0D108BD9-81ED-4DB2-BD59-A6C34878D82A}">
                    <a16:rowId xmlns:a16="http://schemas.microsoft.com/office/drawing/2014/main" val="1059162278"/>
                  </a:ext>
                </a:extLst>
              </a:tr>
              <a:tr h="418289">
                <a:tc>
                  <a:txBody>
                    <a:bodyPr/>
                    <a:lstStyle/>
                    <a:p>
                      <a:pPr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ru-RU" sz="1200" kern="100" dirty="0" err="1">
                          <a:effectLst/>
                          <a:latin typeface="Consolas" panose="020B0609020204030204" pitchFamily="49" charset="0"/>
                        </a:rPr>
                        <a:t>rodata</a:t>
                      </a:r>
                      <a:endParaRPr lang="ru-RU" sz="1200" kern="100" dirty="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889" marR="53889" marT="53889" marB="53889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200" kern="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889" marR="53889" marT="53889" marB="53889"/>
                </a:tc>
                <a:tc>
                  <a:txBody>
                    <a:bodyPr/>
                    <a:lstStyle/>
                    <a:p>
                      <a:pPr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>
                          <a:effectLst/>
                        </a:rPr>
                        <a:t>В секции .</a:t>
                      </a:r>
                      <a:r>
                        <a:rPr lang="en-US" sz="1200" kern="100" dirty="0" err="1">
                          <a:effectLst/>
                        </a:rPr>
                        <a:t>rodata</a:t>
                      </a:r>
                      <a:r>
                        <a:rPr lang="ru-RU" sz="1200" kern="100" dirty="0">
                          <a:effectLst/>
                        </a:rPr>
                        <a:t> расположены константные значения</a:t>
                      </a:r>
                      <a:endParaRPr lang="ru-RU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889" marR="53889" marT="53889" marB="53889"/>
                </a:tc>
                <a:extLst>
                  <a:ext uri="{0D108BD9-81ED-4DB2-BD59-A6C34878D82A}">
                    <a16:rowId xmlns:a16="http://schemas.microsoft.com/office/drawing/2014/main" val="2987618846"/>
                  </a:ext>
                </a:extLst>
              </a:tr>
              <a:tr h="389107">
                <a:tc>
                  <a:txBody>
                    <a:bodyPr/>
                    <a:lstStyle/>
                    <a:p>
                      <a:pPr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ru-RU" sz="1200" kern="100" dirty="0" err="1">
                          <a:effectLst/>
                          <a:latin typeface="Consolas" panose="020B0609020204030204" pitchFamily="49" charset="0"/>
                        </a:rPr>
                        <a:t>bss</a:t>
                      </a:r>
                      <a:endParaRPr lang="ru-RU" sz="1200" kern="100" dirty="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889" marR="53889" marT="53889" marB="53889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200" kern="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889" marR="53889" marT="53889" marB="53889"/>
                </a:tc>
                <a:tc>
                  <a:txBody>
                    <a:bodyPr/>
                    <a:lstStyle/>
                    <a:p>
                      <a:pPr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>
                          <a:effectLst/>
                        </a:rPr>
                        <a:t>В секции .</a:t>
                      </a:r>
                      <a:r>
                        <a:rPr lang="en-US" sz="1200" kern="100" dirty="0" err="1">
                          <a:effectLst/>
                        </a:rPr>
                        <a:t>bss</a:t>
                      </a:r>
                      <a:r>
                        <a:rPr lang="ru-RU" sz="1200" kern="100" dirty="0">
                          <a:effectLst/>
                        </a:rPr>
                        <a:t> размещаются данные без инициализации</a:t>
                      </a:r>
                      <a:endParaRPr lang="ru-RU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889" marR="53889" marT="53889" marB="53889"/>
                </a:tc>
                <a:extLst>
                  <a:ext uri="{0D108BD9-81ED-4DB2-BD59-A6C34878D82A}">
                    <a16:rowId xmlns:a16="http://schemas.microsoft.com/office/drawing/2014/main" val="2228016763"/>
                  </a:ext>
                </a:extLst>
              </a:tr>
              <a:tr h="335862">
                <a:tc>
                  <a:txBody>
                    <a:bodyPr/>
                    <a:lstStyle/>
                    <a:p>
                      <a:pPr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ru-RU" sz="1200" kern="100" dirty="0" err="1">
                          <a:effectLst/>
                          <a:latin typeface="Consolas" panose="020B0609020204030204" pitchFamily="49" charset="0"/>
                        </a:rPr>
                        <a:t>section</a:t>
                      </a:r>
                      <a:endParaRPr lang="ru-RU" sz="1200" kern="100" dirty="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889" marR="53889" marT="53889" marB="53889"/>
                </a:tc>
                <a:tc>
                  <a:txBody>
                    <a:bodyPr/>
                    <a:lstStyle/>
                    <a:p>
                      <a:pPr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>
                          <a:effectLst/>
                        </a:rPr>
                        <a:t>.text, .data, .rodata, .bss</a:t>
                      </a:r>
                      <a:endParaRPr lang="ru-RU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889" marR="53889" marT="53889" marB="53889"/>
                </a:tc>
                <a:tc>
                  <a:txBody>
                    <a:bodyPr/>
                    <a:lstStyle/>
                    <a:p>
                      <a:pPr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>
                          <a:effectLst/>
                        </a:rPr>
                        <a:t>Более полный синтаксис</a:t>
                      </a:r>
                      <a:endParaRPr lang="ru-RU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889" marR="53889" marT="53889" marB="53889"/>
                </a:tc>
                <a:extLst>
                  <a:ext uri="{0D108BD9-81ED-4DB2-BD59-A6C34878D82A}">
                    <a16:rowId xmlns:a16="http://schemas.microsoft.com/office/drawing/2014/main" val="8473366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3343554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Номер слайда 5">
            <a:extLst>
              <a:ext uri="{FF2B5EF4-FFF2-40B4-BE49-F238E27FC236}">
                <a16:creationId xmlns:a16="http://schemas.microsoft.com/office/drawing/2014/main" id="{246FE44D-8ACA-4BFD-ADB0-B05A93FDA3CF}"/>
              </a:ext>
            </a:extLst>
          </p:cNvPr>
          <p:cNvSpPr txBox="1">
            <a:spLocks/>
          </p:cNvSpPr>
          <p:nvPr/>
        </p:nvSpPr>
        <p:spPr>
          <a:xfrm>
            <a:off x="10883900" y="6610350"/>
            <a:ext cx="682625" cy="247650"/>
          </a:xfrm>
          <a:prstGeom prst="rect">
            <a:avLst/>
          </a:prstGeom>
          <a:solidFill>
            <a:srgbClr val="F3F1F9">
              <a:alpha val="89804"/>
            </a:srgbClr>
          </a:solidFill>
        </p:spPr>
        <p:txBody>
          <a:bodyPr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8CD8CDE7-E2C6-4DFC-9859-BA19C2EE985E}" type="slidenum">
              <a:rPr lang="ru-RU" sz="1000" smtClean="0">
                <a:latin typeface="Nunito Sans" pitchFamily="2" charset="77"/>
              </a:rPr>
              <a:pPr algn="ctr"/>
              <a:t>56</a:t>
            </a:fld>
            <a:endParaRPr lang="ru-RU" sz="1000" dirty="0">
              <a:latin typeface="Nunito Sans" pitchFamily="2" charset="77"/>
            </a:endParaRPr>
          </a:p>
        </p:txBody>
      </p:sp>
      <p:cxnSp>
        <p:nvCxnSpPr>
          <p:cNvPr id="119" name="Straight Connector 81">
            <a:extLst>
              <a:ext uri="{FF2B5EF4-FFF2-40B4-BE49-F238E27FC236}">
                <a16:creationId xmlns:a16="http://schemas.microsoft.com/office/drawing/2014/main" id="{FB4331D3-6E92-F510-9CBB-B5AEA25C2B23}"/>
              </a:ext>
            </a:extLst>
          </p:cNvPr>
          <p:cNvCxnSpPr>
            <a:cxnSpLocks/>
          </p:cNvCxnSpPr>
          <p:nvPr/>
        </p:nvCxnSpPr>
        <p:spPr>
          <a:xfrm>
            <a:off x="608094" y="6381750"/>
            <a:ext cx="10960019" cy="0"/>
          </a:xfrm>
          <a:prstGeom prst="line">
            <a:avLst/>
          </a:prstGeom>
          <a:ln w="12700" cap="rnd">
            <a:solidFill>
              <a:srgbClr val="283272"/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CF0C995-B686-F7E0-851C-CFE0BB33E31D}"/>
              </a:ext>
            </a:extLst>
          </p:cNvPr>
          <p:cNvSpPr txBox="1"/>
          <p:nvPr/>
        </p:nvSpPr>
        <p:spPr>
          <a:xfrm>
            <a:off x="537071" y="396484"/>
            <a:ext cx="936055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R="0" lvl="0" indent="0" defTabSz="91417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u="none" strike="noStrike" cap="none" spc="0" normalizeH="0" baseline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 Light" pitchFamily="2" charset="77"/>
              </a:defRPr>
            </a:lvl1pPr>
          </a:lstStyle>
          <a:p>
            <a:r>
              <a:rPr lang="ru-RU" sz="1100" dirty="0">
                <a:solidFill>
                  <a:srgbClr val="283272"/>
                </a:solidFill>
                <a:latin typeface="Nunito Sans Light" pitchFamily="2" charset="77"/>
              </a:rPr>
              <a:t>Основы программирования на языке Assembler под архитектуру RISC-V</a:t>
            </a:r>
            <a:endParaRPr lang="ru-RU" sz="11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F45C107-0974-9033-38A0-AE7F67E9B8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9729276" y="484607"/>
            <a:ext cx="1837249" cy="50106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42CEA1D-09FC-848D-6E67-3B919F678E69}"/>
              </a:ext>
            </a:extLst>
          </p:cNvPr>
          <p:cNvSpPr txBox="1"/>
          <p:nvPr/>
        </p:nvSpPr>
        <p:spPr>
          <a:xfrm>
            <a:off x="548065" y="605732"/>
            <a:ext cx="49071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ru-RU"/>
            </a:defPPr>
            <a:lvl1pPr marR="0" lvl="0" indent="0" defTabSz="91417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u="none" strike="noStrike" cap="none" spc="0" normalizeH="0" baseline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" pitchFamily="2" charset="77"/>
              </a:defRPr>
            </a:lvl1pPr>
          </a:lstStyle>
          <a:p>
            <a:pPr marL="0" marR="0" lvl="0" indent="0" algn="l" defTabSz="9141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Директивы секций: </a:t>
            </a:r>
            <a:r>
              <a:rPr kumimoji="0" lang="ru-RU" sz="2000" b="1" u="none" strike="noStrike" kern="1200" cap="none" spc="0" normalizeH="0" baseline="0" noProof="0" dirty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" pitchFamily="2" charset="77"/>
              </a:rPr>
              <a:t>примеры кода (1)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7368CD8E-2861-CB0B-1CA9-5AACF9077108}"/>
              </a:ext>
            </a:extLst>
          </p:cNvPr>
          <p:cNvSpPr/>
          <p:nvPr/>
        </p:nvSpPr>
        <p:spPr>
          <a:xfrm>
            <a:off x="1092061" y="2532152"/>
            <a:ext cx="2893863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globl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latin typeface="Consolas" panose="020B0609020204030204" pitchFamily="49" charset="0"/>
              </a:rPr>
              <a:t>_start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_start: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addi</a:t>
            </a:r>
            <a:r>
              <a:rPr lang="en-US" sz="1400" dirty="0">
                <a:latin typeface="Consolas" panose="020B0609020204030204" pitchFamily="49" charset="0"/>
              </a:rPr>
              <a:t>  a0, x0, 1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la</a:t>
            </a:r>
            <a:r>
              <a:rPr lang="en-US" sz="1400" dirty="0">
                <a:latin typeface="Consolas" panose="020B0609020204030204" pitchFamily="49" charset="0"/>
              </a:rPr>
              <a:t>    a1, str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addi</a:t>
            </a:r>
            <a:r>
              <a:rPr lang="en-US" sz="1400" dirty="0">
                <a:latin typeface="Consolas" panose="020B0609020204030204" pitchFamily="49" charset="0"/>
              </a:rPr>
              <a:t>  a2, x0, 7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addi</a:t>
            </a:r>
            <a:r>
              <a:rPr lang="en-US" sz="1400" dirty="0">
                <a:latin typeface="Consolas" panose="020B0609020204030204" pitchFamily="49" charset="0"/>
              </a:rPr>
              <a:t>  a7, x0, 64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ecall</a:t>
            </a:r>
            <a:endParaRPr lang="en-US" sz="14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endParaRPr lang="en-US" sz="1400" dirty="0">
              <a:latin typeface="Consolas" panose="020B0609020204030204" pitchFamily="49" charset="0"/>
            </a:endParaRPr>
          </a:p>
          <a:p>
            <a:r>
              <a:rPr lang="en-US" sz="1400" dirty="0"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addi</a:t>
            </a:r>
            <a:r>
              <a:rPr lang="en-US" sz="1400" dirty="0">
                <a:latin typeface="Consolas" panose="020B0609020204030204" pitchFamily="49" charset="0"/>
              </a:rPr>
              <a:t>  a0, x0, 0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addi</a:t>
            </a:r>
            <a:r>
              <a:rPr lang="en-US" sz="1400" dirty="0">
                <a:latin typeface="Consolas" panose="020B0609020204030204" pitchFamily="49" charset="0"/>
              </a:rPr>
              <a:t>  a7, x0, 93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ecall</a:t>
            </a:r>
            <a:endParaRPr lang="en-US" sz="14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.data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str: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.ascii 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"RISC-V\n"</a:t>
            </a:r>
            <a:endParaRPr lang="ru-RU" sz="1400" dirty="0">
              <a:solidFill>
                <a:srgbClr val="A31515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4B852A17-687E-ED3F-A06B-8B499CCA9F25}"/>
              </a:ext>
            </a:extLst>
          </p:cNvPr>
          <p:cNvSpPr/>
          <p:nvPr/>
        </p:nvSpPr>
        <p:spPr>
          <a:xfrm>
            <a:off x="4649068" y="2316708"/>
            <a:ext cx="2893863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.text</a:t>
            </a:r>
            <a:endParaRPr lang="ru-RU" sz="14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globl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latin typeface="Consolas" panose="020B0609020204030204" pitchFamily="49" charset="0"/>
              </a:rPr>
              <a:t>_start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_start: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addi</a:t>
            </a:r>
            <a:r>
              <a:rPr lang="en-US" sz="1400" dirty="0">
                <a:latin typeface="Consolas" panose="020B0609020204030204" pitchFamily="49" charset="0"/>
              </a:rPr>
              <a:t>  a0, x0, 1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la</a:t>
            </a:r>
            <a:r>
              <a:rPr lang="en-US" sz="1400" dirty="0">
                <a:latin typeface="Consolas" panose="020B0609020204030204" pitchFamily="49" charset="0"/>
              </a:rPr>
              <a:t>    a1, str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addi</a:t>
            </a:r>
            <a:r>
              <a:rPr lang="en-US" sz="1400" dirty="0">
                <a:latin typeface="Consolas" panose="020B0609020204030204" pitchFamily="49" charset="0"/>
              </a:rPr>
              <a:t>  a2, x0, 7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addi</a:t>
            </a:r>
            <a:r>
              <a:rPr lang="en-US" sz="1400" dirty="0">
                <a:latin typeface="Consolas" panose="020B0609020204030204" pitchFamily="49" charset="0"/>
              </a:rPr>
              <a:t>  a7, x0, 64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ecall</a:t>
            </a:r>
            <a:endParaRPr lang="en-US" sz="14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endParaRPr lang="en-US" sz="1400" dirty="0">
              <a:latin typeface="Consolas" panose="020B0609020204030204" pitchFamily="49" charset="0"/>
            </a:endParaRPr>
          </a:p>
          <a:p>
            <a:r>
              <a:rPr lang="en-US" sz="1400" dirty="0"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addi</a:t>
            </a:r>
            <a:r>
              <a:rPr lang="en-US" sz="1400" dirty="0">
                <a:latin typeface="Consolas" panose="020B0609020204030204" pitchFamily="49" charset="0"/>
              </a:rPr>
              <a:t>  a0, x0, 0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addi</a:t>
            </a:r>
            <a:r>
              <a:rPr lang="en-US" sz="1400" dirty="0">
                <a:latin typeface="Consolas" panose="020B0609020204030204" pitchFamily="49" charset="0"/>
              </a:rPr>
              <a:t>  a7, x0, 93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ecall</a:t>
            </a:r>
            <a:endParaRPr lang="en-US" sz="14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.data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str: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.ascii 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"RISC-V\n"</a:t>
            </a:r>
            <a:endParaRPr lang="ru-RU" sz="1400" dirty="0">
              <a:solidFill>
                <a:srgbClr val="A31515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2744014A-1C23-412F-CF3E-E290E702026A}"/>
              </a:ext>
            </a:extLst>
          </p:cNvPr>
          <p:cNvSpPr/>
          <p:nvPr/>
        </p:nvSpPr>
        <p:spPr>
          <a:xfrm>
            <a:off x="8206075" y="2316708"/>
            <a:ext cx="2893863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.section .text</a:t>
            </a:r>
            <a:endParaRPr lang="ru-RU" sz="14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globl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latin typeface="Consolas" panose="020B0609020204030204" pitchFamily="49" charset="0"/>
              </a:rPr>
              <a:t>_start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_start: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addi</a:t>
            </a:r>
            <a:r>
              <a:rPr lang="en-US" sz="1400" dirty="0">
                <a:latin typeface="Consolas" panose="020B0609020204030204" pitchFamily="49" charset="0"/>
              </a:rPr>
              <a:t>  a0, x0, 1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la</a:t>
            </a:r>
            <a:r>
              <a:rPr lang="en-US" sz="1400" dirty="0">
                <a:latin typeface="Consolas" panose="020B0609020204030204" pitchFamily="49" charset="0"/>
              </a:rPr>
              <a:t>    a1, str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addi</a:t>
            </a:r>
            <a:r>
              <a:rPr lang="en-US" sz="1400" dirty="0">
                <a:latin typeface="Consolas" panose="020B0609020204030204" pitchFamily="49" charset="0"/>
              </a:rPr>
              <a:t>  a2, x0, 7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addi</a:t>
            </a:r>
            <a:r>
              <a:rPr lang="en-US" sz="1400" dirty="0">
                <a:latin typeface="Consolas" panose="020B0609020204030204" pitchFamily="49" charset="0"/>
              </a:rPr>
              <a:t>  a7, x0, 64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ecall</a:t>
            </a:r>
            <a:endParaRPr lang="en-US" sz="14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endParaRPr lang="en-US" sz="1400" dirty="0">
              <a:latin typeface="Consolas" panose="020B0609020204030204" pitchFamily="49" charset="0"/>
            </a:endParaRPr>
          </a:p>
          <a:p>
            <a:r>
              <a:rPr lang="en-US" sz="1400" dirty="0"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addi</a:t>
            </a:r>
            <a:r>
              <a:rPr lang="en-US" sz="1400" dirty="0">
                <a:latin typeface="Consolas" panose="020B0609020204030204" pitchFamily="49" charset="0"/>
              </a:rPr>
              <a:t>  a0, x0, 0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addi</a:t>
            </a:r>
            <a:r>
              <a:rPr lang="en-US" sz="1400" dirty="0">
                <a:latin typeface="Consolas" panose="020B0609020204030204" pitchFamily="49" charset="0"/>
              </a:rPr>
              <a:t>  a7, x0, 93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ecall</a:t>
            </a:r>
            <a:endParaRPr lang="en-US" sz="14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.section .data</a:t>
            </a:r>
          </a:p>
          <a:p>
            <a:r>
              <a:rPr lang="ru-RU" sz="1400" dirty="0">
                <a:latin typeface="Consolas" panose="020B0609020204030204" pitchFamily="49" charset="0"/>
              </a:rPr>
              <a:t> </a:t>
            </a:r>
            <a:r>
              <a:rPr lang="en-US" sz="1400" dirty="0">
                <a:latin typeface="Consolas" panose="020B0609020204030204" pitchFamily="49" charset="0"/>
              </a:rPr>
              <a:t>str: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.ascii 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"RISC-V\n"</a:t>
            </a:r>
            <a:endParaRPr lang="ru-RU" sz="1400" dirty="0">
              <a:solidFill>
                <a:srgbClr val="A31515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BC107B-CA06-9CB1-2209-F4CEEDFB7682}"/>
              </a:ext>
            </a:extLst>
          </p:cNvPr>
          <p:cNvSpPr txBox="1"/>
          <p:nvPr/>
        </p:nvSpPr>
        <p:spPr>
          <a:xfrm>
            <a:off x="1092061" y="1529487"/>
            <a:ext cx="222507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kern="100" dirty="0">
                <a:latin typeface="Nunito Sans" pitchFamily="2" charset="-52"/>
                <a:cs typeface="Times New Roman" panose="02020603050405020304" pitchFamily="18" charset="0"/>
              </a:rPr>
              <a:t>Секция </a:t>
            </a:r>
            <a:r>
              <a:rPr lang="en-US" sz="1400" kern="100" dirty="0">
                <a:latin typeface="Nunito Sans" pitchFamily="2" charset="-52"/>
                <a:cs typeface="Times New Roman" panose="02020603050405020304" pitchFamily="18" charset="0"/>
              </a:rPr>
              <a:t>.text </a:t>
            </a:r>
            <a:r>
              <a:rPr lang="ru-RU" sz="1400" kern="100" dirty="0">
                <a:latin typeface="Nunito Sans" pitchFamily="2" charset="-52"/>
                <a:cs typeface="Times New Roman" panose="02020603050405020304" pitchFamily="18" charset="0"/>
              </a:rPr>
              <a:t>используется по умолчанию</a:t>
            </a:r>
            <a:endParaRPr lang="ru-RU" sz="1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1C96F7-06EC-F48C-DD42-10DD08940DBF}"/>
              </a:ext>
            </a:extLst>
          </p:cNvPr>
          <p:cNvSpPr txBox="1"/>
          <p:nvPr/>
        </p:nvSpPr>
        <p:spPr>
          <a:xfrm>
            <a:off x="4649068" y="1529487"/>
            <a:ext cx="22250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kern="100" dirty="0">
                <a:latin typeface="Nunito Sans" pitchFamily="2" charset="-52"/>
                <a:cs typeface="Times New Roman" panose="02020603050405020304" pitchFamily="18" charset="0"/>
              </a:rPr>
              <a:t>Явное указание всех используемых секций</a:t>
            </a:r>
            <a:endParaRPr lang="ru-RU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F6D7968-B7A6-EB47-B716-0ADD3CCBCC83}"/>
              </a:ext>
            </a:extLst>
          </p:cNvPr>
          <p:cNvSpPr txBox="1"/>
          <p:nvPr/>
        </p:nvSpPr>
        <p:spPr>
          <a:xfrm>
            <a:off x="8204663" y="1529487"/>
            <a:ext cx="222507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kern="100" dirty="0">
                <a:latin typeface="Nunito Sans" pitchFamily="2" charset="-52"/>
                <a:cs typeface="Times New Roman" panose="02020603050405020304" pitchFamily="18" charset="0"/>
              </a:rPr>
              <a:t>Полное явное указание всех используемых секций</a:t>
            </a:r>
            <a:endParaRPr lang="ru-RU" sz="1400" dirty="0"/>
          </a:p>
        </p:txBody>
      </p:sp>
    </p:spTree>
    <p:extLst>
      <p:ext uri="{BB962C8B-B14F-4D97-AF65-F5344CB8AC3E}">
        <p14:creationId xmlns:p14="http://schemas.microsoft.com/office/powerpoint/2010/main" val="836440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0" grpId="0"/>
      <p:bldP spid="11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Номер слайда 5">
            <a:extLst>
              <a:ext uri="{FF2B5EF4-FFF2-40B4-BE49-F238E27FC236}">
                <a16:creationId xmlns:a16="http://schemas.microsoft.com/office/drawing/2014/main" id="{246FE44D-8ACA-4BFD-ADB0-B05A93FDA3CF}"/>
              </a:ext>
            </a:extLst>
          </p:cNvPr>
          <p:cNvSpPr txBox="1">
            <a:spLocks/>
          </p:cNvSpPr>
          <p:nvPr/>
        </p:nvSpPr>
        <p:spPr>
          <a:xfrm>
            <a:off x="10883900" y="6610350"/>
            <a:ext cx="682625" cy="247650"/>
          </a:xfrm>
          <a:prstGeom prst="rect">
            <a:avLst/>
          </a:prstGeom>
          <a:solidFill>
            <a:srgbClr val="F3F1F9">
              <a:alpha val="89804"/>
            </a:srgbClr>
          </a:solidFill>
        </p:spPr>
        <p:txBody>
          <a:bodyPr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8CD8CDE7-E2C6-4DFC-9859-BA19C2EE985E}" type="slidenum">
              <a:rPr lang="ru-RU" sz="1000" smtClean="0">
                <a:latin typeface="Nunito Sans" pitchFamily="2" charset="77"/>
              </a:rPr>
              <a:pPr algn="ctr"/>
              <a:t>57</a:t>
            </a:fld>
            <a:endParaRPr lang="ru-RU" sz="1000" dirty="0">
              <a:latin typeface="Nunito Sans" pitchFamily="2" charset="77"/>
            </a:endParaRPr>
          </a:p>
        </p:txBody>
      </p:sp>
      <p:cxnSp>
        <p:nvCxnSpPr>
          <p:cNvPr id="119" name="Straight Connector 81">
            <a:extLst>
              <a:ext uri="{FF2B5EF4-FFF2-40B4-BE49-F238E27FC236}">
                <a16:creationId xmlns:a16="http://schemas.microsoft.com/office/drawing/2014/main" id="{FB4331D3-6E92-F510-9CBB-B5AEA25C2B23}"/>
              </a:ext>
            </a:extLst>
          </p:cNvPr>
          <p:cNvCxnSpPr>
            <a:cxnSpLocks/>
          </p:cNvCxnSpPr>
          <p:nvPr/>
        </p:nvCxnSpPr>
        <p:spPr>
          <a:xfrm>
            <a:off x="608094" y="6381750"/>
            <a:ext cx="10960019" cy="0"/>
          </a:xfrm>
          <a:prstGeom prst="line">
            <a:avLst/>
          </a:prstGeom>
          <a:ln w="12700" cap="rnd">
            <a:solidFill>
              <a:srgbClr val="283272"/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CF0C995-B686-F7E0-851C-CFE0BB33E31D}"/>
              </a:ext>
            </a:extLst>
          </p:cNvPr>
          <p:cNvSpPr txBox="1"/>
          <p:nvPr/>
        </p:nvSpPr>
        <p:spPr>
          <a:xfrm>
            <a:off x="537071" y="396484"/>
            <a:ext cx="936055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R="0" lvl="0" indent="0" defTabSz="91417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u="none" strike="noStrike" cap="none" spc="0" normalizeH="0" baseline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 Light" pitchFamily="2" charset="77"/>
              </a:defRPr>
            </a:lvl1pPr>
          </a:lstStyle>
          <a:p>
            <a:r>
              <a:rPr lang="ru-RU" sz="1100" dirty="0">
                <a:solidFill>
                  <a:srgbClr val="283272"/>
                </a:solidFill>
                <a:latin typeface="Nunito Sans Light" pitchFamily="2" charset="77"/>
              </a:rPr>
              <a:t>Основы программирования на языке Assembler под архитектуру RISC-V</a:t>
            </a:r>
            <a:endParaRPr lang="ru-RU" sz="11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F45C107-0974-9033-38A0-AE7F67E9B8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9729276" y="484607"/>
            <a:ext cx="1837249" cy="50106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42CEA1D-09FC-848D-6E67-3B919F678E69}"/>
              </a:ext>
            </a:extLst>
          </p:cNvPr>
          <p:cNvSpPr txBox="1"/>
          <p:nvPr/>
        </p:nvSpPr>
        <p:spPr>
          <a:xfrm>
            <a:off x="548065" y="605732"/>
            <a:ext cx="49071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ru-RU"/>
            </a:defPPr>
            <a:lvl1pPr marR="0" lvl="0" indent="0" defTabSz="91417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u="none" strike="noStrike" cap="none" spc="0" normalizeH="0" baseline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" pitchFamily="2" charset="77"/>
              </a:defRPr>
            </a:lvl1pPr>
          </a:lstStyle>
          <a:p>
            <a:pPr marL="0" marR="0" lvl="0" indent="0" algn="l" defTabSz="9141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Директивы секций: </a:t>
            </a:r>
            <a:r>
              <a:rPr kumimoji="0" lang="ru-RU" sz="2000" b="1" u="none" strike="noStrike" kern="1200" cap="none" spc="0" normalizeH="0" baseline="0" noProof="0" dirty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" pitchFamily="2" charset="77"/>
              </a:rPr>
              <a:t>примеры кода (2)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7368CD8E-2861-CB0B-1CA9-5AACF9077108}"/>
              </a:ext>
            </a:extLst>
          </p:cNvPr>
          <p:cNvSpPr/>
          <p:nvPr/>
        </p:nvSpPr>
        <p:spPr>
          <a:xfrm>
            <a:off x="1004512" y="1815230"/>
            <a:ext cx="2893863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globl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latin typeface="Consolas" panose="020B0609020204030204" pitchFamily="49" charset="0"/>
              </a:rPr>
              <a:t>_start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_start: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addi</a:t>
            </a:r>
            <a:r>
              <a:rPr lang="en-US" sz="1400" dirty="0">
                <a:latin typeface="Consolas" panose="020B0609020204030204" pitchFamily="49" charset="0"/>
              </a:rPr>
              <a:t>  a0, x0, 1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la</a:t>
            </a:r>
            <a:r>
              <a:rPr lang="en-US" sz="1400" dirty="0">
                <a:latin typeface="Consolas" panose="020B0609020204030204" pitchFamily="49" charset="0"/>
              </a:rPr>
              <a:t>    a1, str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addi</a:t>
            </a:r>
            <a:r>
              <a:rPr lang="en-US" sz="1400" dirty="0">
                <a:latin typeface="Consolas" panose="020B0609020204030204" pitchFamily="49" charset="0"/>
              </a:rPr>
              <a:t>  a2, x0, 7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addi</a:t>
            </a:r>
            <a:r>
              <a:rPr lang="en-US" sz="1400" dirty="0">
                <a:latin typeface="Consolas" panose="020B0609020204030204" pitchFamily="49" charset="0"/>
              </a:rPr>
              <a:t>  a7, x0, 64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ecall</a:t>
            </a:r>
            <a:endParaRPr lang="en-US" sz="14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endParaRPr lang="en-US" sz="1400" dirty="0">
              <a:latin typeface="Consolas" panose="020B0609020204030204" pitchFamily="49" charset="0"/>
            </a:endParaRPr>
          </a:p>
          <a:p>
            <a:r>
              <a:rPr lang="en-US" sz="1400" dirty="0"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addi</a:t>
            </a:r>
            <a:r>
              <a:rPr lang="en-US" sz="1400" dirty="0">
                <a:latin typeface="Consolas" panose="020B0609020204030204" pitchFamily="49" charset="0"/>
              </a:rPr>
              <a:t>  a0, x0, 0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addi</a:t>
            </a:r>
            <a:r>
              <a:rPr lang="en-US" sz="1400" dirty="0">
                <a:latin typeface="Consolas" panose="020B0609020204030204" pitchFamily="49" charset="0"/>
              </a:rPr>
              <a:t>  a7, x0, 93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ecall</a:t>
            </a:r>
            <a:endParaRPr lang="en-US" sz="14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.data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str: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.ascii 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"RISC-V\n"</a:t>
            </a:r>
            <a:endParaRPr lang="ru-RU" sz="1400" dirty="0">
              <a:solidFill>
                <a:srgbClr val="A31515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4B852A17-687E-ED3F-A06B-8B499CCA9F25}"/>
              </a:ext>
            </a:extLst>
          </p:cNvPr>
          <p:cNvSpPr/>
          <p:nvPr/>
        </p:nvSpPr>
        <p:spPr>
          <a:xfrm>
            <a:off x="4561519" y="1599786"/>
            <a:ext cx="2893863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.text</a:t>
            </a:r>
            <a:endParaRPr lang="ru-RU" sz="14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globl</a:t>
            </a:r>
            <a:r>
              <a:rPr lang="en-US" sz="1400" dirty="0">
                <a:latin typeface="Consolas" panose="020B0609020204030204" pitchFamily="49" charset="0"/>
              </a:rPr>
              <a:t> _start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_start: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addi</a:t>
            </a:r>
            <a:r>
              <a:rPr lang="en-US" sz="1400" dirty="0">
                <a:latin typeface="Consolas" panose="020B0609020204030204" pitchFamily="49" charset="0"/>
              </a:rPr>
              <a:t>  a0, x0, 1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la</a:t>
            </a:r>
            <a:r>
              <a:rPr lang="en-US" sz="1400" dirty="0">
                <a:latin typeface="Consolas" panose="020B0609020204030204" pitchFamily="49" charset="0"/>
              </a:rPr>
              <a:t>    a1, str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addi</a:t>
            </a:r>
            <a:r>
              <a:rPr lang="en-US" sz="1400" dirty="0">
                <a:latin typeface="Consolas" panose="020B0609020204030204" pitchFamily="49" charset="0"/>
              </a:rPr>
              <a:t>  a2, x0, 7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addi</a:t>
            </a:r>
            <a:r>
              <a:rPr lang="en-US" sz="1400" dirty="0">
                <a:latin typeface="Consolas" panose="020B0609020204030204" pitchFamily="49" charset="0"/>
              </a:rPr>
              <a:t>  a7, x0, 64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ecall</a:t>
            </a:r>
            <a:endParaRPr lang="en-US" sz="14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endParaRPr lang="en-US" sz="1400" dirty="0">
              <a:latin typeface="Consolas" panose="020B0609020204030204" pitchFamily="49" charset="0"/>
            </a:endParaRPr>
          </a:p>
          <a:p>
            <a:r>
              <a:rPr lang="en-US" sz="1400" dirty="0"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addi</a:t>
            </a:r>
            <a:r>
              <a:rPr lang="en-US" sz="1400" dirty="0">
                <a:latin typeface="Consolas" panose="020B0609020204030204" pitchFamily="49" charset="0"/>
              </a:rPr>
              <a:t>  a0, x0, 0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addi</a:t>
            </a:r>
            <a:r>
              <a:rPr lang="en-US" sz="1400" dirty="0">
                <a:latin typeface="Consolas" panose="020B0609020204030204" pitchFamily="49" charset="0"/>
              </a:rPr>
              <a:t>  a7, x0, 93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ecall</a:t>
            </a:r>
            <a:endParaRPr lang="en-US" sz="14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rodata</a:t>
            </a:r>
            <a:endParaRPr lang="en-US" sz="14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latin typeface="Consolas" panose="020B0609020204030204" pitchFamily="49" charset="0"/>
              </a:rPr>
              <a:t>str: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.ascii 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"RISC-V\n"</a:t>
            </a:r>
            <a:endParaRPr lang="ru-RU" sz="1400" dirty="0">
              <a:solidFill>
                <a:srgbClr val="A31515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2744014A-1C23-412F-CF3E-E290E702026A}"/>
              </a:ext>
            </a:extLst>
          </p:cNvPr>
          <p:cNvSpPr/>
          <p:nvPr/>
        </p:nvSpPr>
        <p:spPr>
          <a:xfrm>
            <a:off x="8118526" y="1599786"/>
            <a:ext cx="2893863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.text</a:t>
            </a:r>
            <a:endParaRPr lang="ru-RU" sz="14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globl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latin typeface="Consolas" panose="020B0609020204030204" pitchFamily="49" charset="0"/>
              </a:rPr>
              <a:t>_start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_start: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addi</a:t>
            </a:r>
            <a:r>
              <a:rPr lang="en-US" sz="1400" dirty="0">
                <a:latin typeface="Consolas" panose="020B0609020204030204" pitchFamily="49" charset="0"/>
              </a:rPr>
              <a:t>  a0, x0, 1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la</a:t>
            </a:r>
            <a:r>
              <a:rPr lang="en-US" sz="1400" dirty="0">
                <a:latin typeface="Consolas" panose="020B0609020204030204" pitchFamily="49" charset="0"/>
              </a:rPr>
              <a:t>    a1, str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addi</a:t>
            </a:r>
            <a:r>
              <a:rPr lang="en-US" sz="1400" dirty="0">
                <a:latin typeface="Consolas" panose="020B0609020204030204" pitchFamily="49" charset="0"/>
              </a:rPr>
              <a:t>  a2, x0, 7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addi</a:t>
            </a:r>
            <a:r>
              <a:rPr lang="en-US" sz="1400" dirty="0">
                <a:latin typeface="Consolas" panose="020B0609020204030204" pitchFamily="49" charset="0"/>
              </a:rPr>
              <a:t>  a7, x0, 64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ecall</a:t>
            </a:r>
            <a:endParaRPr lang="en-US" sz="14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endParaRPr lang="en-US" sz="1400" dirty="0">
              <a:latin typeface="Consolas" panose="020B0609020204030204" pitchFamily="49" charset="0"/>
            </a:endParaRPr>
          </a:p>
          <a:p>
            <a:r>
              <a:rPr lang="en-US" sz="1400" dirty="0"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addi</a:t>
            </a:r>
            <a:r>
              <a:rPr lang="en-US" sz="1400" dirty="0">
                <a:latin typeface="Consolas" panose="020B0609020204030204" pitchFamily="49" charset="0"/>
              </a:rPr>
              <a:t>  a0, x0, 0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addi</a:t>
            </a:r>
            <a:r>
              <a:rPr lang="en-US" sz="1400" dirty="0">
                <a:latin typeface="Consolas" panose="020B0609020204030204" pitchFamily="49" charset="0"/>
              </a:rPr>
              <a:t>  a7, x0, 93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ecall</a:t>
            </a:r>
            <a:endParaRPr lang="en-US" sz="14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.section .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rodata</a:t>
            </a:r>
            <a:endParaRPr lang="en-US" sz="14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latin typeface="Consolas" panose="020B0609020204030204" pitchFamily="49" charset="0"/>
              </a:rPr>
              <a:t>str: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.ascii 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"RISC-V\n"</a:t>
            </a:r>
            <a:endParaRPr lang="ru-RU" sz="1400" dirty="0">
              <a:solidFill>
                <a:srgbClr val="A31515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6E5A9F-F51B-B5AF-D6CC-A38EAA031971}"/>
              </a:ext>
            </a:extLst>
          </p:cNvPr>
          <p:cNvSpPr txBox="1"/>
          <p:nvPr/>
        </p:nvSpPr>
        <p:spPr>
          <a:xfrm>
            <a:off x="4640093" y="5077838"/>
            <a:ext cx="50545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</a:rPr>
              <a:t>&gt; riscv64-linux-gnu-as –o </a:t>
            </a:r>
            <a:r>
              <a:rPr lang="en-US" sz="1400" dirty="0" err="1">
                <a:latin typeface="Consolas" panose="020B0609020204030204" pitchFamily="49" charset="0"/>
              </a:rPr>
              <a:t>example.o</a:t>
            </a:r>
            <a:r>
              <a:rPr lang="en-US" sz="1400" dirty="0">
                <a:latin typeface="Consolas" panose="020B0609020204030204" pitchFamily="49" charset="0"/>
              </a:rPr>
              <a:t> </a:t>
            </a:r>
            <a:r>
              <a:rPr lang="en-US" sz="1400" dirty="0" err="1">
                <a:latin typeface="Consolas" panose="020B0609020204030204" pitchFamily="49" charset="0"/>
              </a:rPr>
              <a:t>example.s</a:t>
            </a:r>
            <a:endParaRPr lang="en-US" sz="1400" dirty="0">
              <a:latin typeface="Consolas" panose="020B0609020204030204" pitchFamily="49" charset="0"/>
            </a:endParaRPr>
          </a:p>
          <a:p>
            <a:r>
              <a:rPr lang="en-US" sz="1400" dirty="0" err="1">
                <a:latin typeface="Consolas" panose="020B0609020204030204" pitchFamily="49" charset="0"/>
              </a:rPr>
              <a:t>example.s</a:t>
            </a:r>
            <a:r>
              <a:rPr lang="en-US" sz="1400" dirty="0">
                <a:latin typeface="Consolas" panose="020B0609020204030204" pitchFamily="49" charset="0"/>
              </a:rPr>
              <a:t>: Assembler messages: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example.s:13: Error: unknown pseudo-op: `.</a:t>
            </a:r>
            <a:r>
              <a:rPr lang="en-US" sz="1400" dirty="0" err="1">
                <a:latin typeface="Consolas" panose="020B0609020204030204" pitchFamily="49" charset="0"/>
              </a:rPr>
              <a:t>rodata</a:t>
            </a:r>
            <a:r>
              <a:rPr lang="en-US" sz="1400" dirty="0">
                <a:latin typeface="Consolas" panose="020B0609020204030204" pitchFamily="49" charset="0"/>
              </a:rPr>
              <a:t>'</a:t>
            </a:r>
            <a:endParaRPr lang="ru-RU" sz="1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4882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Номер слайда 5">
            <a:extLst>
              <a:ext uri="{FF2B5EF4-FFF2-40B4-BE49-F238E27FC236}">
                <a16:creationId xmlns:a16="http://schemas.microsoft.com/office/drawing/2014/main" id="{246FE44D-8ACA-4BFD-ADB0-B05A93FDA3CF}"/>
              </a:ext>
            </a:extLst>
          </p:cNvPr>
          <p:cNvSpPr txBox="1">
            <a:spLocks/>
          </p:cNvSpPr>
          <p:nvPr/>
        </p:nvSpPr>
        <p:spPr>
          <a:xfrm>
            <a:off x="10883900" y="6610350"/>
            <a:ext cx="682625" cy="247650"/>
          </a:xfrm>
          <a:prstGeom prst="rect">
            <a:avLst/>
          </a:prstGeom>
          <a:solidFill>
            <a:srgbClr val="F3F1F9">
              <a:alpha val="89804"/>
            </a:srgbClr>
          </a:solidFill>
        </p:spPr>
        <p:txBody>
          <a:bodyPr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8CD8CDE7-E2C6-4DFC-9859-BA19C2EE985E}" type="slidenum">
              <a:rPr lang="ru-RU" sz="1000" smtClean="0">
                <a:latin typeface="Nunito Sans" pitchFamily="2" charset="77"/>
              </a:rPr>
              <a:pPr algn="ctr"/>
              <a:t>58</a:t>
            </a:fld>
            <a:endParaRPr lang="ru-RU" sz="1000" dirty="0">
              <a:latin typeface="Nunito Sans" pitchFamily="2" charset="77"/>
            </a:endParaRPr>
          </a:p>
        </p:txBody>
      </p:sp>
      <p:cxnSp>
        <p:nvCxnSpPr>
          <p:cNvPr id="119" name="Straight Connector 81">
            <a:extLst>
              <a:ext uri="{FF2B5EF4-FFF2-40B4-BE49-F238E27FC236}">
                <a16:creationId xmlns:a16="http://schemas.microsoft.com/office/drawing/2014/main" id="{FB4331D3-6E92-F510-9CBB-B5AEA25C2B23}"/>
              </a:ext>
            </a:extLst>
          </p:cNvPr>
          <p:cNvCxnSpPr>
            <a:cxnSpLocks/>
          </p:cNvCxnSpPr>
          <p:nvPr/>
        </p:nvCxnSpPr>
        <p:spPr>
          <a:xfrm>
            <a:off x="608094" y="6381750"/>
            <a:ext cx="10960019" cy="0"/>
          </a:xfrm>
          <a:prstGeom prst="line">
            <a:avLst/>
          </a:prstGeom>
          <a:ln w="12700" cap="rnd">
            <a:solidFill>
              <a:srgbClr val="283272"/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CF0C995-B686-F7E0-851C-CFE0BB33E31D}"/>
              </a:ext>
            </a:extLst>
          </p:cNvPr>
          <p:cNvSpPr txBox="1"/>
          <p:nvPr/>
        </p:nvSpPr>
        <p:spPr>
          <a:xfrm>
            <a:off x="537071" y="396484"/>
            <a:ext cx="936055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R="0" lvl="0" indent="0" defTabSz="91417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u="none" strike="noStrike" cap="none" spc="0" normalizeH="0" baseline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 Light" pitchFamily="2" charset="77"/>
              </a:defRPr>
            </a:lvl1pPr>
          </a:lstStyle>
          <a:p>
            <a:r>
              <a:rPr lang="ru-RU" sz="1100" dirty="0">
                <a:solidFill>
                  <a:srgbClr val="283272"/>
                </a:solidFill>
                <a:latin typeface="Nunito Sans Light" pitchFamily="2" charset="77"/>
              </a:rPr>
              <a:t>Основы программирования на языке Assembler под архитектуру RISC-V</a:t>
            </a:r>
            <a:endParaRPr lang="ru-RU" sz="11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F45C107-0974-9033-38A0-AE7F67E9B8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9729276" y="484607"/>
            <a:ext cx="1837249" cy="50106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42CEA1D-09FC-848D-6E67-3B919F678E69}"/>
              </a:ext>
            </a:extLst>
          </p:cNvPr>
          <p:cNvSpPr txBox="1"/>
          <p:nvPr/>
        </p:nvSpPr>
        <p:spPr>
          <a:xfrm>
            <a:off x="548065" y="605732"/>
            <a:ext cx="58801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ru-RU"/>
            </a:defPPr>
            <a:lvl1pPr marR="0" lvl="0" indent="0" defTabSz="91417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u="none" strike="noStrike" cap="none" spc="0" normalizeH="0" baseline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" pitchFamily="2" charset="77"/>
              </a:defRPr>
            </a:lvl1pPr>
          </a:lstStyle>
          <a:p>
            <a:pPr marL="0" marR="0" lvl="0" indent="0" algn="l" defTabSz="9141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1" u="none" strike="noStrike" kern="1200" cap="none" spc="0" normalizeH="0" baseline="0" noProof="0" dirty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" pitchFamily="2" charset="77"/>
              </a:rPr>
              <a:t>Основные директивы</a:t>
            </a:r>
            <a:r>
              <a:rPr lang="en-US" dirty="0"/>
              <a:t> </a:t>
            </a:r>
            <a:r>
              <a:rPr lang="ru-RU" dirty="0"/>
              <a:t>для работы с </a:t>
            </a:r>
            <a:r>
              <a:rPr kumimoji="0" lang="ru-RU" sz="2000" b="1" u="none" strike="noStrike" kern="1200" cap="none" spc="0" normalizeH="0" baseline="0" noProof="0" dirty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" pitchFamily="2" charset="77"/>
              </a:rPr>
              <a:t>данными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C82C94-0EAB-9D8A-249A-6122393BC196}"/>
              </a:ext>
            </a:extLst>
          </p:cNvPr>
          <p:cNvSpPr txBox="1"/>
          <p:nvPr/>
        </p:nvSpPr>
        <p:spPr>
          <a:xfrm>
            <a:off x="537070" y="1113162"/>
            <a:ext cx="91922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kern="100" dirty="0">
                <a:latin typeface="Nunito Sans" pitchFamily="2" charset="-52"/>
                <a:cs typeface="Times New Roman" panose="02020603050405020304" pitchFamily="18" charset="0"/>
              </a:rPr>
              <a:t>Директивы позволяют давать инструкции сборщику о том, как должны интерпретироваться данные</a:t>
            </a:r>
            <a:endParaRPr lang="ru-RU" sz="1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584EE2-8A66-CDFD-7BCD-471661FBB030}"/>
              </a:ext>
            </a:extLst>
          </p:cNvPr>
          <p:cNvSpPr txBox="1"/>
          <p:nvPr/>
        </p:nvSpPr>
        <p:spPr>
          <a:xfrm>
            <a:off x="537069" y="1528259"/>
            <a:ext cx="94726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kern="100" dirty="0">
                <a:latin typeface="Nunito Sans" pitchFamily="2" charset="-52"/>
                <a:cs typeface="Times New Roman" panose="02020603050405020304" pitchFamily="18" charset="0"/>
              </a:rPr>
              <a:t>Директивы указания того, какие объявляются данные:</a:t>
            </a:r>
            <a:endParaRPr lang="ru-RU" sz="1400" dirty="0"/>
          </a:p>
        </p:txBody>
      </p:sp>
      <p:graphicFrame>
        <p:nvGraphicFramePr>
          <p:cNvPr id="9" name="Таблица 8">
            <a:extLst>
              <a:ext uri="{FF2B5EF4-FFF2-40B4-BE49-F238E27FC236}">
                <a16:creationId xmlns:a16="http://schemas.microsoft.com/office/drawing/2014/main" id="{F2E822B5-D83E-F651-28AA-ED48186512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0730576"/>
              </p:ext>
            </p:extLst>
          </p:nvPr>
        </p:nvGraphicFramePr>
        <p:xfrm>
          <a:off x="608093" y="1997461"/>
          <a:ext cx="8691591" cy="420064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90357">
                  <a:extLst>
                    <a:ext uri="{9D8B030D-6E8A-4147-A177-3AD203B41FA5}">
                      <a16:colId xmlns:a16="http://schemas.microsoft.com/office/drawing/2014/main" val="3683264588"/>
                    </a:ext>
                  </a:extLst>
                </a:gridCol>
                <a:gridCol w="2967652">
                  <a:extLst>
                    <a:ext uri="{9D8B030D-6E8A-4147-A177-3AD203B41FA5}">
                      <a16:colId xmlns:a16="http://schemas.microsoft.com/office/drawing/2014/main" val="890384565"/>
                    </a:ext>
                  </a:extLst>
                </a:gridCol>
                <a:gridCol w="4333582">
                  <a:extLst>
                    <a:ext uri="{9D8B030D-6E8A-4147-A177-3AD203B41FA5}">
                      <a16:colId xmlns:a16="http://schemas.microsoft.com/office/drawing/2014/main" val="1579631604"/>
                    </a:ext>
                  </a:extLst>
                </a:gridCol>
              </a:tblGrid>
              <a:tr h="35005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050" kern="100" dirty="0">
                          <a:effectLst/>
                          <a:latin typeface="Nunito Sans" pitchFamily="2" charset="-52"/>
                        </a:rPr>
                        <a:t>Директива</a:t>
                      </a:r>
                      <a:endParaRPr lang="ru-RU" sz="1050" kern="100" dirty="0">
                        <a:effectLst/>
                        <a:latin typeface="Nunito Sans" pitchFamily="2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889" marR="53889" marT="53889" marB="53889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050" kern="100" dirty="0">
                          <a:effectLst/>
                          <a:latin typeface="Nunito Sans" pitchFamily="2" charset="-52"/>
                        </a:rPr>
                        <a:t>Аргументы</a:t>
                      </a:r>
                      <a:endParaRPr lang="ru-RU" sz="1050" kern="100" dirty="0">
                        <a:effectLst/>
                        <a:latin typeface="Nunito Sans" pitchFamily="2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889" marR="53889" marT="53889" marB="53889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050" kern="100" dirty="0">
                          <a:effectLst/>
                          <a:latin typeface="Nunito Sans" pitchFamily="2" charset="-52"/>
                        </a:rPr>
                        <a:t>Описание</a:t>
                      </a:r>
                      <a:endParaRPr lang="ru-RU" sz="1050" kern="100" dirty="0">
                        <a:effectLst/>
                        <a:latin typeface="Nunito Sans" pitchFamily="2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889" marR="53889" marT="53889" marB="53889"/>
                </a:tc>
                <a:extLst>
                  <a:ext uri="{0D108BD9-81ED-4DB2-BD59-A6C34878D82A}">
                    <a16:rowId xmlns:a16="http://schemas.microsoft.com/office/drawing/2014/main" val="2403959510"/>
                  </a:ext>
                </a:extLst>
              </a:tr>
              <a:tr h="350054">
                <a:tc>
                  <a:txBody>
                    <a:bodyPr/>
                    <a:lstStyle/>
                    <a:p>
                      <a:pPr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ru-RU" sz="1200" kern="100" dirty="0" err="1">
                          <a:effectLst/>
                          <a:latin typeface="Consolas" panose="020B0609020204030204" pitchFamily="49" charset="0"/>
                        </a:rPr>
                        <a:t>equ</a:t>
                      </a:r>
                      <a:endParaRPr lang="ru-RU" sz="1200" kern="100" dirty="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889" marR="53889" marT="53889" marB="53889"/>
                </a:tc>
                <a:tc>
                  <a:txBody>
                    <a:bodyPr/>
                    <a:lstStyle/>
                    <a:p>
                      <a:pPr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 dirty="0">
                          <a:effectLst/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ru-RU" sz="1200" kern="100" dirty="0">
                          <a:effectLst/>
                          <a:latin typeface="Consolas" panose="020B0609020204030204" pitchFamily="49" charset="0"/>
                        </a:rPr>
                        <a:t>имя</a:t>
                      </a:r>
                      <a:r>
                        <a:rPr lang="en-US" sz="1200" kern="100" dirty="0">
                          <a:effectLst/>
                          <a:latin typeface="Consolas" panose="020B0609020204030204" pitchFamily="49" charset="0"/>
                        </a:rPr>
                        <a:t>&gt;</a:t>
                      </a:r>
                      <a:r>
                        <a:rPr lang="ru-RU" sz="1200" kern="100" dirty="0">
                          <a:effectLst/>
                          <a:latin typeface="Consolas" panose="020B0609020204030204" pitchFamily="49" charset="0"/>
                        </a:rPr>
                        <a:t>, </a:t>
                      </a:r>
                      <a:r>
                        <a:rPr lang="en-US" sz="1200" kern="100" dirty="0">
                          <a:effectLst/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ru-RU" sz="1200" kern="100" dirty="0">
                          <a:effectLst/>
                          <a:latin typeface="Consolas" panose="020B0609020204030204" pitchFamily="49" charset="0"/>
                        </a:rPr>
                        <a:t>значение</a:t>
                      </a:r>
                      <a:r>
                        <a:rPr lang="en-US" sz="1200" kern="100" dirty="0">
                          <a:effectLst/>
                          <a:latin typeface="Consolas" panose="020B0609020204030204" pitchFamily="49" charset="0"/>
                        </a:rPr>
                        <a:t>&gt;</a:t>
                      </a:r>
                      <a:endParaRPr lang="ru-RU" sz="1200" kern="100" dirty="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889" marR="53889" marT="53889" marB="53889"/>
                </a:tc>
                <a:tc>
                  <a:txBody>
                    <a:bodyPr/>
                    <a:lstStyle/>
                    <a:p>
                      <a:pPr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>
                          <a:effectLst/>
                        </a:rPr>
                        <a:t>определить имя для константного значения</a:t>
                      </a:r>
                      <a:endParaRPr lang="ru-RU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889" marR="53889" marT="53889" marB="53889"/>
                </a:tc>
                <a:extLst>
                  <a:ext uri="{0D108BD9-81ED-4DB2-BD59-A6C34878D82A}">
                    <a16:rowId xmlns:a16="http://schemas.microsoft.com/office/drawing/2014/main" val="458534480"/>
                  </a:ext>
                </a:extLst>
              </a:tr>
              <a:tr h="350054">
                <a:tc>
                  <a:txBody>
                    <a:bodyPr/>
                    <a:lstStyle/>
                    <a:p>
                      <a:pPr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ru-RU" sz="1200" kern="100" dirty="0" err="1">
                          <a:effectLst/>
                          <a:latin typeface="Consolas" panose="020B0609020204030204" pitchFamily="49" charset="0"/>
                        </a:rPr>
                        <a:t>ascii</a:t>
                      </a:r>
                      <a:endParaRPr lang="ru-RU" sz="1200" kern="100" dirty="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889" marR="53889" marT="53889" marB="53889"/>
                </a:tc>
                <a:tc>
                  <a:txBody>
                    <a:bodyPr/>
                    <a:lstStyle/>
                    <a:p>
                      <a:pPr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>
                          <a:effectLst/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200" kern="100" dirty="0">
                          <a:effectLst/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ru-RU" sz="1200" kern="100" dirty="0">
                          <a:effectLst/>
                          <a:latin typeface="Consolas" panose="020B0609020204030204" pitchFamily="49" charset="0"/>
                        </a:rPr>
                        <a:t>строка</a:t>
                      </a:r>
                      <a:r>
                        <a:rPr lang="en-US" sz="1200" kern="100" dirty="0">
                          <a:effectLst/>
                          <a:latin typeface="Consolas" panose="020B0609020204030204" pitchFamily="49" charset="0"/>
                        </a:rPr>
                        <a:t>&gt;</a:t>
                      </a:r>
                      <a:r>
                        <a:rPr lang="ru-RU" sz="1200" kern="100" dirty="0">
                          <a:effectLst/>
                          <a:latin typeface="Consolas" panose="020B0609020204030204" pitchFamily="49" charset="0"/>
                        </a:rPr>
                        <a:t>"</a:t>
                      </a:r>
                      <a:endParaRPr lang="ru-RU" sz="1200" kern="100" dirty="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889" marR="53889" marT="53889" marB="53889"/>
                </a:tc>
                <a:tc>
                  <a:txBody>
                    <a:bodyPr/>
                    <a:lstStyle/>
                    <a:p>
                      <a:pPr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>
                          <a:effectLst/>
                        </a:rPr>
                        <a:t>начало строки без терминального нуля</a:t>
                      </a:r>
                      <a:endParaRPr lang="ru-RU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889" marR="53889" marT="53889" marB="53889"/>
                </a:tc>
                <a:extLst>
                  <a:ext uri="{0D108BD9-81ED-4DB2-BD59-A6C34878D82A}">
                    <a16:rowId xmlns:a16="http://schemas.microsoft.com/office/drawing/2014/main" val="1054107641"/>
                  </a:ext>
                </a:extLst>
              </a:tr>
              <a:tr h="350054">
                <a:tc>
                  <a:txBody>
                    <a:bodyPr/>
                    <a:lstStyle/>
                    <a:p>
                      <a:pPr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ru-RU" sz="1200" kern="100" dirty="0" err="1">
                          <a:effectLst/>
                          <a:latin typeface="Consolas" panose="020B0609020204030204" pitchFamily="49" charset="0"/>
                        </a:rPr>
                        <a:t>asciz</a:t>
                      </a:r>
                      <a:r>
                        <a:rPr lang="ru-RU" sz="1200" kern="100" dirty="0">
                          <a:effectLst/>
                          <a:latin typeface="Consolas" panose="020B0609020204030204" pitchFamily="49" charset="0"/>
                        </a:rPr>
                        <a:t>, .</a:t>
                      </a:r>
                      <a:r>
                        <a:rPr lang="ru-RU" sz="1200" kern="100" dirty="0" err="1">
                          <a:effectLst/>
                          <a:latin typeface="Consolas" panose="020B0609020204030204" pitchFamily="49" charset="0"/>
                        </a:rPr>
                        <a:t>string</a:t>
                      </a:r>
                      <a:endParaRPr lang="ru-RU" sz="1200" kern="100" dirty="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889" marR="53889" marT="53889" marB="53889"/>
                </a:tc>
                <a:tc>
                  <a:txBody>
                    <a:bodyPr/>
                    <a:lstStyle/>
                    <a:p>
                      <a:pPr marL="0" marR="0" lvl="0" indent="0" algn="l" defTabSz="914309" rtl="0" eaLnBrk="1" fontAlgn="auto" latinLnBrk="0" hangingPunct="1">
                        <a:lnSpc>
                          <a:spcPts val="168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200" kern="100" dirty="0">
                          <a:effectLst/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200" kern="100" dirty="0">
                          <a:effectLst/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ru-RU" sz="1200" kern="100" dirty="0">
                          <a:effectLst/>
                          <a:latin typeface="Consolas" panose="020B0609020204030204" pitchFamily="49" charset="0"/>
                        </a:rPr>
                        <a:t>строка</a:t>
                      </a:r>
                      <a:r>
                        <a:rPr lang="en-US" sz="1200" kern="100" dirty="0">
                          <a:effectLst/>
                          <a:latin typeface="Consolas" panose="020B0609020204030204" pitchFamily="49" charset="0"/>
                        </a:rPr>
                        <a:t>&gt;</a:t>
                      </a:r>
                      <a:r>
                        <a:rPr lang="ru-RU" sz="1200" kern="100" dirty="0">
                          <a:effectLst/>
                          <a:latin typeface="Consolas" panose="020B0609020204030204" pitchFamily="49" charset="0"/>
                        </a:rPr>
                        <a:t>"</a:t>
                      </a:r>
                      <a:endParaRPr lang="ru-RU" sz="1200" kern="100" dirty="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889" marR="53889" marT="53889" marB="53889"/>
                </a:tc>
                <a:tc>
                  <a:txBody>
                    <a:bodyPr/>
                    <a:lstStyle/>
                    <a:p>
                      <a:pPr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>
                          <a:effectLst/>
                        </a:rPr>
                        <a:t>начало строки с терминальным нулём</a:t>
                      </a:r>
                      <a:endParaRPr lang="ru-RU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889" marR="53889" marT="53889" marB="53889"/>
                </a:tc>
                <a:extLst>
                  <a:ext uri="{0D108BD9-81ED-4DB2-BD59-A6C34878D82A}">
                    <a16:rowId xmlns:a16="http://schemas.microsoft.com/office/drawing/2014/main" val="1163236541"/>
                  </a:ext>
                </a:extLst>
              </a:tr>
              <a:tr h="350054">
                <a:tc>
                  <a:txBody>
                    <a:bodyPr/>
                    <a:lstStyle/>
                    <a:p>
                      <a:pPr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 dirty="0">
                          <a:effectLst/>
                          <a:latin typeface="Consolas" panose="020B0609020204030204" pitchFamily="49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.space</a:t>
                      </a:r>
                      <a:endParaRPr lang="ru-RU" sz="1200" kern="100" dirty="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889" marR="53889" marT="53889" marB="53889"/>
                </a:tc>
                <a:tc>
                  <a:txBody>
                    <a:bodyPr/>
                    <a:lstStyle/>
                    <a:p>
                      <a:pPr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 dirty="0">
                          <a:effectLst/>
                          <a:latin typeface="Consolas" panose="020B0609020204030204" pitchFamily="49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</a:t>
                      </a:r>
                      <a:r>
                        <a:rPr lang="ru-RU" sz="1200" kern="100" dirty="0">
                          <a:effectLst/>
                          <a:latin typeface="Consolas" panose="020B0609020204030204" pitchFamily="49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число</a:t>
                      </a:r>
                      <a:r>
                        <a:rPr lang="en-US" sz="1200" kern="100" dirty="0">
                          <a:effectLst/>
                          <a:latin typeface="Consolas" panose="020B0609020204030204" pitchFamily="49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&gt;</a:t>
                      </a:r>
                      <a:r>
                        <a:rPr lang="ru-RU" sz="1200" kern="100" dirty="0">
                          <a:effectLst/>
                          <a:latin typeface="Consolas" panose="020B0609020204030204" pitchFamily="49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sz="1200" kern="100" dirty="0">
                          <a:effectLst/>
                          <a:latin typeface="Consolas" panose="020B0609020204030204" pitchFamily="49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[&lt;</a:t>
                      </a:r>
                      <a:r>
                        <a:rPr lang="ru-RU" sz="1200" kern="100" dirty="0">
                          <a:effectLst/>
                          <a:latin typeface="Consolas" panose="020B0609020204030204" pitchFamily="49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значение</a:t>
                      </a:r>
                      <a:r>
                        <a:rPr lang="en-US" sz="1200" kern="100" dirty="0">
                          <a:effectLst/>
                          <a:latin typeface="Consolas" panose="020B0609020204030204" pitchFamily="49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&gt;]</a:t>
                      </a:r>
                      <a:endParaRPr lang="ru-RU" sz="1200" kern="100" dirty="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889" marR="53889" marT="53889" marB="53889"/>
                </a:tc>
                <a:tc>
                  <a:txBody>
                    <a:bodyPr/>
                    <a:lstStyle/>
                    <a:p>
                      <a:pPr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резервирует </a:t>
                      </a:r>
                      <a:r>
                        <a:rPr lang="en-US" sz="12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</a:t>
                      </a:r>
                      <a:r>
                        <a:rPr lang="ru-RU" sz="12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число</a:t>
                      </a:r>
                      <a:r>
                        <a:rPr lang="en-US" sz="12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&gt;</a:t>
                      </a:r>
                      <a:r>
                        <a:rPr lang="ru-RU" sz="12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байт со значениями </a:t>
                      </a:r>
                      <a:r>
                        <a:rPr lang="en-US" sz="12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</a:t>
                      </a:r>
                      <a:r>
                        <a:rPr lang="ru-RU" sz="12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значение</a:t>
                      </a:r>
                      <a:r>
                        <a:rPr lang="en-US" sz="12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&gt;</a:t>
                      </a:r>
                      <a:endParaRPr lang="ru-RU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889" marR="53889" marT="53889" marB="53889"/>
                </a:tc>
                <a:extLst>
                  <a:ext uri="{0D108BD9-81ED-4DB2-BD59-A6C34878D82A}">
                    <a16:rowId xmlns:a16="http://schemas.microsoft.com/office/drawing/2014/main" val="3135532651"/>
                  </a:ext>
                </a:extLst>
              </a:tr>
              <a:tr h="350054">
                <a:tc>
                  <a:txBody>
                    <a:bodyPr/>
                    <a:lstStyle/>
                    <a:p>
                      <a:pPr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ru-RU" sz="1200" kern="100" dirty="0" err="1">
                          <a:effectLst/>
                          <a:latin typeface="Consolas" panose="020B0609020204030204" pitchFamily="49" charset="0"/>
                        </a:rPr>
                        <a:t>byte</a:t>
                      </a:r>
                      <a:endParaRPr lang="ru-RU" sz="1200" kern="100" dirty="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889" marR="53889" marT="53889" marB="53889"/>
                </a:tc>
                <a:tc>
                  <a:txBody>
                    <a:bodyPr/>
                    <a:lstStyle/>
                    <a:p>
                      <a:pPr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 dirty="0">
                          <a:effectLst/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ru-RU" sz="1200" kern="100" dirty="0">
                          <a:effectLst/>
                          <a:latin typeface="Consolas" panose="020B0609020204030204" pitchFamily="49" charset="0"/>
                        </a:rPr>
                        <a:t>выражение</a:t>
                      </a:r>
                      <a:r>
                        <a:rPr lang="en-US" sz="1200" kern="100" dirty="0">
                          <a:effectLst/>
                          <a:latin typeface="Consolas" panose="020B0609020204030204" pitchFamily="49" charset="0"/>
                        </a:rPr>
                        <a:t>&gt;</a:t>
                      </a:r>
                      <a:r>
                        <a:rPr lang="ru-RU" sz="1200" kern="100" dirty="0">
                          <a:effectLst/>
                          <a:latin typeface="Consolas" panose="020B0609020204030204" pitchFamily="49" charset="0"/>
                        </a:rPr>
                        <a:t> [,</a:t>
                      </a:r>
                      <a:r>
                        <a:rPr lang="en-US" sz="1200" kern="100" dirty="0">
                          <a:effectLst/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ru-RU" sz="1200" kern="100" dirty="0">
                          <a:effectLst/>
                          <a:latin typeface="Consolas" panose="020B0609020204030204" pitchFamily="49" charset="0"/>
                        </a:rPr>
                        <a:t>выражение</a:t>
                      </a:r>
                      <a:r>
                        <a:rPr lang="en-US" sz="1200" kern="100" dirty="0">
                          <a:effectLst/>
                          <a:latin typeface="Consolas" panose="020B0609020204030204" pitchFamily="49" charset="0"/>
                        </a:rPr>
                        <a:t>&gt;</a:t>
                      </a:r>
                      <a:r>
                        <a:rPr lang="ru-RU" sz="1200" kern="100" dirty="0">
                          <a:effectLst/>
                          <a:latin typeface="Consolas" panose="020B0609020204030204" pitchFamily="49" charset="0"/>
                        </a:rPr>
                        <a:t>]*</a:t>
                      </a:r>
                      <a:endParaRPr lang="ru-RU" sz="1200" kern="100" dirty="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889" marR="53889" marT="53889" marB="53889"/>
                </a:tc>
                <a:tc>
                  <a:txBody>
                    <a:bodyPr/>
                    <a:lstStyle/>
                    <a:p>
                      <a:pPr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>
                          <a:effectLst/>
                        </a:rPr>
                        <a:t>8-битные значения, разделённые запятыми</a:t>
                      </a:r>
                      <a:endParaRPr lang="ru-RU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889" marR="53889" marT="53889" marB="53889"/>
                </a:tc>
                <a:extLst>
                  <a:ext uri="{0D108BD9-81ED-4DB2-BD59-A6C34878D82A}">
                    <a16:rowId xmlns:a16="http://schemas.microsoft.com/office/drawing/2014/main" val="2325912883"/>
                  </a:ext>
                </a:extLst>
              </a:tr>
              <a:tr h="350054">
                <a:tc>
                  <a:txBody>
                    <a:bodyPr/>
                    <a:lstStyle/>
                    <a:p>
                      <a:pPr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ru-RU" sz="1200" kern="100" dirty="0" err="1">
                          <a:effectLst/>
                          <a:latin typeface="Consolas" panose="020B0609020204030204" pitchFamily="49" charset="0"/>
                        </a:rPr>
                        <a:t>half</a:t>
                      </a:r>
                      <a:endParaRPr lang="ru-RU" sz="1200" kern="100" dirty="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889" marR="53889" marT="53889" marB="53889"/>
                </a:tc>
                <a:tc>
                  <a:txBody>
                    <a:bodyPr/>
                    <a:lstStyle/>
                    <a:p>
                      <a:pPr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 dirty="0">
                          <a:effectLst/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ru-RU" sz="1200" kern="100" dirty="0">
                          <a:effectLst/>
                          <a:latin typeface="Consolas" panose="020B0609020204030204" pitchFamily="49" charset="0"/>
                        </a:rPr>
                        <a:t>выражение</a:t>
                      </a:r>
                      <a:r>
                        <a:rPr lang="en-US" sz="1200" kern="100" dirty="0">
                          <a:effectLst/>
                          <a:latin typeface="Consolas" panose="020B0609020204030204" pitchFamily="49" charset="0"/>
                        </a:rPr>
                        <a:t>&gt;</a:t>
                      </a:r>
                      <a:r>
                        <a:rPr lang="ru-RU" sz="1200" kern="100" dirty="0">
                          <a:effectLst/>
                          <a:latin typeface="Consolas" panose="020B0609020204030204" pitchFamily="49" charset="0"/>
                        </a:rPr>
                        <a:t> [,</a:t>
                      </a:r>
                      <a:r>
                        <a:rPr lang="en-US" sz="1200" kern="100" dirty="0">
                          <a:effectLst/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ru-RU" sz="1200" kern="100" dirty="0">
                          <a:effectLst/>
                          <a:latin typeface="Consolas" panose="020B0609020204030204" pitchFamily="49" charset="0"/>
                        </a:rPr>
                        <a:t>выражение</a:t>
                      </a:r>
                      <a:r>
                        <a:rPr lang="en-US" sz="1200" kern="100" dirty="0">
                          <a:effectLst/>
                          <a:latin typeface="Consolas" panose="020B0609020204030204" pitchFamily="49" charset="0"/>
                        </a:rPr>
                        <a:t>&gt;</a:t>
                      </a:r>
                      <a:r>
                        <a:rPr lang="ru-RU" sz="1200" kern="100" dirty="0">
                          <a:effectLst/>
                          <a:latin typeface="Consolas" panose="020B0609020204030204" pitchFamily="49" charset="0"/>
                        </a:rPr>
                        <a:t>]*</a:t>
                      </a:r>
                      <a:endParaRPr lang="ru-RU" sz="1200" kern="100" dirty="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889" marR="53889" marT="53889" marB="53889"/>
                </a:tc>
                <a:tc>
                  <a:txBody>
                    <a:bodyPr/>
                    <a:lstStyle/>
                    <a:p>
                      <a:pPr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>
                          <a:effectLst/>
                        </a:rPr>
                        <a:t>16-битные значения, разделённые запятыми</a:t>
                      </a:r>
                      <a:endParaRPr lang="ru-RU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889" marR="53889" marT="53889" marB="53889"/>
                </a:tc>
                <a:extLst>
                  <a:ext uri="{0D108BD9-81ED-4DB2-BD59-A6C34878D82A}">
                    <a16:rowId xmlns:a16="http://schemas.microsoft.com/office/drawing/2014/main" val="1312063370"/>
                  </a:ext>
                </a:extLst>
              </a:tr>
              <a:tr h="350054">
                <a:tc>
                  <a:txBody>
                    <a:bodyPr/>
                    <a:lstStyle/>
                    <a:p>
                      <a:pPr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ru-RU" sz="1200" kern="100" dirty="0" err="1">
                          <a:effectLst/>
                          <a:latin typeface="Consolas" panose="020B0609020204030204" pitchFamily="49" charset="0"/>
                        </a:rPr>
                        <a:t>word</a:t>
                      </a:r>
                      <a:endParaRPr lang="ru-RU" sz="1200" kern="100" dirty="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889" marR="53889" marT="53889" marB="53889"/>
                </a:tc>
                <a:tc>
                  <a:txBody>
                    <a:bodyPr/>
                    <a:lstStyle/>
                    <a:p>
                      <a:pPr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 dirty="0">
                          <a:effectLst/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ru-RU" sz="1200" kern="100" dirty="0">
                          <a:effectLst/>
                          <a:latin typeface="Consolas" panose="020B0609020204030204" pitchFamily="49" charset="0"/>
                        </a:rPr>
                        <a:t>выражение</a:t>
                      </a:r>
                      <a:r>
                        <a:rPr lang="en-US" sz="1200" kern="100" dirty="0">
                          <a:effectLst/>
                          <a:latin typeface="Consolas" panose="020B0609020204030204" pitchFamily="49" charset="0"/>
                        </a:rPr>
                        <a:t>&gt;</a:t>
                      </a:r>
                      <a:r>
                        <a:rPr lang="ru-RU" sz="1200" kern="100" dirty="0">
                          <a:effectLst/>
                          <a:latin typeface="Consolas" panose="020B0609020204030204" pitchFamily="49" charset="0"/>
                        </a:rPr>
                        <a:t> [,</a:t>
                      </a:r>
                      <a:r>
                        <a:rPr lang="en-US" sz="1200" kern="100" dirty="0">
                          <a:effectLst/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ru-RU" sz="1200" kern="100" dirty="0">
                          <a:effectLst/>
                          <a:latin typeface="Consolas" panose="020B0609020204030204" pitchFamily="49" charset="0"/>
                        </a:rPr>
                        <a:t>выражение</a:t>
                      </a:r>
                      <a:r>
                        <a:rPr lang="en-US" sz="1200" kern="100" dirty="0">
                          <a:effectLst/>
                          <a:latin typeface="Consolas" panose="020B0609020204030204" pitchFamily="49" charset="0"/>
                        </a:rPr>
                        <a:t>&gt;</a:t>
                      </a:r>
                      <a:r>
                        <a:rPr lang="ru-RU" sz="1200" kern="100" dirty="0">
                          <a:effectLst/>
                          <a:latin typeface="Consolas" panose="020B0609020204030204" pitchFamily="49" charset="0"/>
                        </a:rPr>
                        <a:t>]*</a:t>
                      </a:r>
                      <a:endParaRPr lang="ru-RU" sz="1200" kern="100" dirty="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889" marR="53889" marT="53889" marB="53889"/>
                </a:tc>
                <a:tc>
                  <a:txBody>
                    <a:bodyPr/>
                    <a:lstStyle/>
                    <a:p>
                      <a:pPr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>
                          <a:effectLst/>
                        </a:rPr>
                        <a:t>32-битные значения, разделённые запятыми</a:t>
                      </a:r>
                      <a:endParaRPr lang="ru-RU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889" marR="53889" marT="53889" marB="53889"/>
                </a:tc>
                <a:extLst>
                  <a:ext uri="{0D108BD9-81ED-4DB2-BD59-A6C34878D82A}">
                    <a16:rowId xmlns:a16="http://schemas.microsoft.com/office/drawing/2014/main" val="238801471"/>
                  </a:ext>
                </a:extLst>
              </a:tr>
              <a:tr h="350054">
                <a:tc>
                  <a:txBody>
                    <a:bodyPr/>
                    <a:lstStyle/>
                    <a:p>
                      <a:pPr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ru-RU" sz="1200" kern="100" dirty="0" err="1">
                          <a:effectLst/>
                          <a:latin typeface="Consolas" panose="020B0609020204030204" pitchFamily="49" charset="0"/>
                        </a:rPr>
                        <a:t>dword</a:t>
                      </a:r>
                      <a:endParaRPr lang="ru-RU" sz="1200" kern="100" dirty="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889" marR="53889" marT="53889" marB="53889"/>
                </a:tc>
                <a:tc>
                  <a:txBody>
                    <a:bodyPr/>
                    <a:lstStyle/>
                    <a:p>
                      <a:pPr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 dirty="0">
                          <a:effectLst/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ru-RU" sz="1200" kern="100" dirty="0">
                          <a:effectLst/>
                          <a:latin typeface="Consolas" panose="020B0609020204030204" pitchFamily="49" charset="0"/>
                        </a:rPr>
                        <a:t>выражение</a:t>
                      </a:r>
                      <a:r>
                        <a:rPr lang="en-US" sz="1200" kern="100" dirty="0">
                          <a:effectLst/>
                          <a:latin typeface="Consolas" panose="020B0609020204030204" pitchFamily="49" charset="0"/>
                        </a:rPr>
                        <a:t>&gt;</a:t>
                      </a:r>
                      <a:r>
                        <a:rPr lang="ru-RU" sz="1200" kern="100" dirty="0">
                          <a:effectLst/>
                          <a:latin typeface="Consolas" panose="020B0609020204030204" pitchFamily="49" charset="0"/>
                        </a:rPr>
                        <a:t> [,</a:t>
                      </a:r>
                      <a:r>
                        <a:rPr lang="en-US" sz="1200" kern="100" dirty="0">
                          <a:effectLst/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ru-RU" sz="1200" kern="100" dirty="0">
                          <a:effectLst/>
                          <a:latin typeface="Consolas" panose="020B0609020204030204" pitchFamily="49" charset="0"/>
                        </a:rPr>
                        <a:t>выражение</a:t>
                      </a:r>
                      <a:r>
                        <a:rPr lang="en-US" sz="1200" kern="100" dirty="0">
                          <a:effectLst/>
                          <a:latin typeface="Consolas" panose="020B0609020204030204" pitchFamily="49" charset="0"/>
                        </a:rPr>
                        <a:t>&gt;</a:t>
                      </a:r>
                      <a:r>
                        <a:rPr lang="ru-RU" sz="1200" kern="100" dirty="0">
                          <a:effectLst/>
                          <a:latin typeface="Consolas" panose="020B0609020204030204" pitchFamily="49" charset="0"/>
                        </a:rPr>
                        <a:t>]*</a:t>
                      </a:r>
                      <a:endParaRPr lang="ru-RU" sz="1200" kern="100" dirty="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889" marR="53889" marT="53889" marB="53889"/>
                </a:tc>
                <a:tc>
                  <a:txBody>
                    <a:bodyPr/>
                    <a:lstStyle/>
                    <a:p>
                      <a:pPr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>
                          <a:effectLst/>
                        </a:rPr>
                        <a:t>64-битные значения, разделённые запятыми</a:t>
                      </a:r>
                      <a:endParaRPr lang="ru-RU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889" marR="53889" marT="53889" marB="53889"/>
                </a:tc>
                <a:extLst>
                  <a:ext uri="{0D108BD9-81ED-4DB2-BD59-A6C34878D82A}">
                    <a16:rowId xmlns:a16="http://schemas.microsoft.com/office/drawing/2014/main" val="947102652"/>
                  </a:ext>
                </a:extLst>
              </a:tr>
              <a:tr h="350054">
                <a:tc>
                  <a:txBody>
                    <a:bodyPr/>
                    <a:lstStyle/>
                    <a:p>
                      <a:pPr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ru-RU" sz="1200" kern="100" dirty="0" err="1">
                          <a:effectLst/>
                          <a:latin typeface="Consolas" panose="020B0609020204030204" pitchFamily="49" charset="0"/>
                        </a:rPr>
                        <a:t>zero</a:t>
                      </a:r>
                      <a:endParaRPr lang="ru-RU" sz="1200" kern="100" dirty="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889" marR="53889" marT="53889" marB="53889"/>
                </a:tc>
                <a:tc>
                  <a:txBody>
                    <a:bodyPr/>
                    <a:lstStyle/>
                    <a:p>
                      <a:pPr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 dirty="0">
                          <a:effectLst/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ru-RU" sz="1200" kern="100" dirty="0">
                          <a:effectLst/>
                          <a:latin typeface="Consolas" panose="020B0609020204030204" pitchFamily="49" charset="0"/>
                        </a:rPr>
                        <a:t>целое</a:t>
                      </a:r>
                      <a:r>
                        <a:rPr lang="en-US" sz="1200" kern="100" dirty="0">
                          <a:effectLst/>
                          <a:latin typeface="Consolas" panose="020B0609020204030204" pitchFamily="49" charset="0"/>
                        </a:rPr>
                        <a:t>&gt;</a:t>
                      </a:r>
                      <a:endParaRPr lang="ru-RU" sz="1200" kern="100" dirty="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889" marR="53889" marT="53889" marB="53889"/>
                </a:tc>
                <a:tc>
                  <a:txBody>
                    <a:bodyPr/>
                    <a:lstStyle/>
                    <a:p>
                      <a:pPr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 dirty="0">
                          <a:effectLst/>
                        </a:rPr>
                        <a:t>&lt;</a:t>
                      </a:r>
                      <a:r>
                        <a:rPr lang="ru-RU" sz="1200" kern="100" dirty="0">
                          <a:effectLst/>
                        </a:rPr>
                        <a:t>целое</a:t>
                      </a:r>
                      <a:r>
                        <a:rPr lang="en-US" sz="1200" kern="100" dirty="0">
                          <a:effectLst/>
                        </a:rPr>
                        <a:t>&gt;</a:t>
                      </a:r>
                      <a:r>
                        <a:rPr lang="ru-RU" sz="1200" kern="100" dirty="0">
                          <a:effectLst/>
                        </a:rPr>
                        <a:t> число байт, заполненные нулями</a:t>
                      </a:r>
                      <a:endParaRPr lang="ru-RU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889" marR="53889" marT="53889" marB="53889"/>
                </a:tc>
                <a:extLst>
                  <a:ext uri="{0D108BD9-81ED-4DB2-BD59-A6C34878D82A}">
                    <a16:rowId xmlns:a16="http://schemas.microsoft.com/office/drawing/2014/main" val="1846235627"/>
                  </a:ext>
                </a:extLst>
              </a:tr>
              <a:tr h="350054">
                <a:tc>
                  <a:txBody>
                    <a:bodyPr/>
                    <a:lstStyle/>
                    <a:p>
                      <a:pPr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ru-RU" sz="1200" kern="100" dirty="0" err="1">
                          <a:effectLst/>
                          <a:latin typeface="Consolas" panose="020B0609020204030204" pitchFamily="49" charset="0"/>
                        </a:rPr>
                        <a:t>align</a:t>
                      </a:r>
                      <a:endParaRPr lang="ru-RU" sz="1200" kern="100" dirty="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889" marR="53889" marT="53889" marB="53889"/>
                </a:tc>
                <a:tc>
                  <a:txBody>
                    <a:bodyPr/>
                    <a:lstStyle/>
                    <a:p>
                      <a:pPr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 dirty="0">
                          <a:effectLst/>
                          <a:latin typeface="Consolas" panose="020B0609020204030204" pitchFamily="49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</a:t>
                      </a:r>
                      <a:r>
                        <a:rPr lang="ru-RU" sz="1200" kern="100" dirty="0">
                          <a:effectLst/>
                          <a:latin typeface="Consolas" panose="020B0609020204030204" pitchFamily="49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целое</a:t>
                      </a:r>
                      <a:r>
                        <a:rPr lang="en-US" sz="1200" kern="100" dirty="0">
                          <a:effectLst/>
                          <a:latin typeface="Consolas" panose="020B0609020204030204" pitchFamily="49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&gt;</a:t>
                      </a:r>
                      <a:endParaRPr lang="ru-RU" sz="1200" kern="100" dirty="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889" marR="53889" marT="53889" marB="53889"/>
                </a:tc>
                <a:tc>
                  <a:txBody>
                    <a:bodyPr/>
                    <a:lstStyle/>
                    <a:p>
                      <a:pPr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>
                          <a:effectLst/>
                        </a:rPr>
                        <a:t>значение, выровненное по заданной степени 2</a:t>
                      </a:r>
                      <a:endParaRPr lang="ru-RU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889" marR="53889" marT="53889" marB="53889"/>
                </a:tc>
                <a:extLst>
                  <a:ext uri="{0D108BD9-81ED-4DB2-BD59-A6C34878D82A}">
                    <a16:rowId xmlns:a16="http://schemas.microsoft.com/office/drawing/2014/main" val="2206510705"/>
                  </a:ext>
                </a:extLst>
              </a:tr>
              <a:tr h="350054">
                <a:tc>
                  <a:txBody>
                    <a:bodyPr/>
                    <a:lstStyle/>
                    <a:p>
                      <a:pPr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ru-RU" sz="1200" kern="100" dirty="0" err="1">
                          <a:effectLst/>
                          <a:latin typeface="Consolas" panose="020B0609020204030204" pitchFamily="49" charset="0"/>
                        </a:rPr>
                        <a:t>globl</a:t>
                      </a:r>
                      <a:endParaRPr lang="ru-RU" sz="1200" kern="100" dirty="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889" marR="53889" marT="53889" marB="53889"/>
                </a:tc>
                <a:tc>
                  <a:txBody>
                    <a:bodyPr/>
                    <a:lstStyle/>
                    <a:p>
                      <a:pPr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 dirty="0">
                          <a:effectLst/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ru-RU" sz="1200" kern="100" dirty="0">
                          <a:effectLst/>
                          <a:latin typeface="Consolas" panose="020B0609020204030204" pitchFamily="49" charset="0"/>
                        </a:rPr>
                        <a:t>символьное имя</a:t>
                      </a:r>
                      <a:r>
                        <a:rPr lang="en-US" sz="1200" kern="100" dirty="0">
                          <a:effectLst/>
                          <a:latin typeface="Consolas" panose="020B0609020204030204" pitchFamily="49" charset="0"/>
                        </a:rPr>
                        <a:t>&gt;</a:t>
                      </a:r>
                      <a:endParaRPr lang="ru-RU" sz="1200" kern="100" dirty="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889" marR="53889" marT="53889" marB="53889"/>
                </a:tc>
                <a:tc>
                  <a:txBody>
                    <a:bodyPr/>
                    <a:lstStyle/>
                    <a:p>
                      <a:pPr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>
                          <a:effectLst/>
                        </a:rPr>
                        <a:t>внести </a:t>
                      </a:r>
                      <a:r>
                        <a:rPr lang="en-US" sz="1200" kern="100" dirty="0">
                          <a:effectLst/>
                        </a:rPr>
                        <a:t>symbol</a:t>
                      </a:r>
                      <a:r>
                        <a:rPr lang="ru-RU" sz="1200" kern="100" dirty="0">
                          <a:effectLst/>
                        </a:rPr>
                        <a:t>_</a:t>
                      </a:r>
                      <a:r>
                        <a:rPr lang="en-US" sz="1200" kern="100" dirty="0">
                          <a:effectLst/>
                        </a:rPr>
                        <a:t>name </a:t>
                      </a:r>
                      <a:r>
                        <a:rPr lang="ru-RU" sz="1200" kern="100" dirty="0">
                          <a:effectLst/>
                        </a:rPr>
                        <a:t>в таблицу символов</a:t>
                      </a:r>
                      <a:endParaRPr lang="ru-RU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889" marR="53889" marT="53889" marB="53889"/>
                </a:tc>
                <a:extLst>
                  <a:ext uri="{0D108BD9-81ED-4DB2-BD59-A6C34878D82A}">
                    <a16:rowId xmlns:a16="http://schemas.microsoft.com/office/drawing/2014/main" val="2091002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3910449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Номер слайда 5">
            <a:extLst>
              <a:ext uri="{FF2B5EF4-FFF2-40B4-BE49-F238E27FC236}">
                <a16:creationId xmlns:a16="http://schemas.microsoft.com/office/drawing/2014/main" id="{246FE44D-8ACA-4BFD-ADB0-B05A93FDA3CF}"/>
              </a:ext>
            </a:extLst>
          </p:cNvPr>
          <p:cNvSpPr txBox="1">
            <a:spLocks/>
          </p:cNvSpPr>
          <p:nvPr/>
        </p:nvSpPr>
        <p:spPr>
          <a:xfrm>
            <a:off x="10883900" y="6610350"/>
            <a:ext cx="682625" cy="247650"/>
          </a:xfrm>
          <a:prstGeom prst="rect">
            <a:avLst/>
          </a:prstGeom>
          <a:solidFill>
            <a:srgbClr val="F3F1F9">
              <a:alpha val="89804"/>
            </a:srgbClr>
          </a:solidFill>
        </p:spPr>
        <p:txBody>
          <a:bodyPr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8CD8CDE7-E2C6-4DFC-9859-BA19C2EE985E}" type="slidenum">
              <a:rPr lang="ru-RU" sz="1000" smtClean="0">
                <a:latin typeface="Nunito Sans" pitchFamily="2" charset="77"/>
              </a:rPr>
              <a:pPr algn="ctr"/>
              <a:t>59</a:t>
            </a:fld>
            <a:endParaRPr lang="ru-RU" sz="1000" dirty="0">
              <a:latin typeface="Nunito Sans" pitchFamily="2" charset="77"/>
            </a:endParaRPr>
          </a:p>
        </p:txBody>
      </p:sp>
      <p:cxnSp>
        <p:nvCxnSpPr>
          <p:cNvPr id="119" name="Straight Connector 81">
            <a:extLst>
              <a:ext uri="{FF2B5EF4-FFF2-40B4-BE49-F238E27FC236}">
                <a16:creationId xmlns:a16="http://schemas.microsoft.com/office/drawing/2014/main" id="{FB4331D3-6E92-F510-9CBB-B5AEA25C2B23}"/>
              </a:ext>
            </a:extLst>
          </p:cNvPr>
          <p:cNvCxnSpPr>
            <a:cxnSpLocks/>
          </p:cNvCxnSpPr>
          <p:nvPr/>
        </p:nvCxnSpPr>
        <p:spPr>
          <a:xfrm>
            <a:off x="608094" y="6381750"/>
            <a:ext cx="10960019" cy="0"/>
          </a:xfrm>
          <a:prstGeom prst="line">
            <a:avLst/>
          </a:prstGeom>
          <a:ln w="12700" cap="rnd">
            <a:solidFill>
              <a:srgbClr val="283272"/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CF0C995-B686-F7E0-851C-CFE0BB33E31D}"/>
              </a:ext>
            </a:extLst>
          </p:cNvPr>
          <p:cNvSpPr txBox="1"/>
          <p:nvPr/>
        </p:nvSpPr>
        <p:spPr>
          <a:xfrm>
            <a:off x="537071" y="396484"/>
            <a:ext cx="936055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R="0" lvl="0" indent="0" defTabSz="91417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u="none" strike="noStrike" cap="none" spc="0" normalizeH="0" baseline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 Light" pitchFamily="2" charset="77"/>
              </a:defRPr>
            </a:lvl1pPr>
          </a:lstStyle>
          <a:p>
            <a:r>
              <a:rPr lang="ru-RU" sz="1100" dirty="0">
                <a:solidFill>
                  <a:srgbClr val="283272"/>
                </a:solidFill>
                <a:latin typeface="Nunito Sans Light" pitchFamily="2" charset="77"/>
              </a:rPr>
              <a:t>Основы программирования на языке Assembler под архитектуру RISC-V</a:t>
            </a:r>
            <a:endParaRPr lang="ru-RU" sz="11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F45C107-0974-9033-38A0-AE7F67E9B8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9729276" y="484607"/>
            <a:ext cx="1837249" cy="50106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42CEA1D-09FC-848D-6E67-3B919F678E69}"/>
              </a:ext>
            </a:extLst>
          </p:cNvPr>
          <p:cNvSpPr txBox="1"/>
          <p:nvPr/>
        </p:nvSpPr>
        <p:spPr>
          <a:xfrm>
            <a:off x="548065" y="605732"/>
            <a:ext cx="71160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ru-RU"/>
            </a:defPPr>
            <a:lvl1pPr marR="0" lvl="0" indent="0" defTabSz="91417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u="none" strike="noStrike" cap="none" spc="0" normalizeH="0" baseline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" pitchFamily="2" charset="77"/>
              </a:defRPr>
            </a:lvl1pPr>
          </a:lstStyle>
          <a:p>
            <a:pPr marL="0" marR="0" lvl="0" indent="0" algn="l" defTabSz="9141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Директива задания</a:t>
            </a:r>
            <a:r>
              <a:rPr lang="en-US" dirty="0"/>
              <a:t> </a:t>
            </a:r>
            <a:r>
              <a:rPr lang="ru-RU" dirty="0"/>
              <a:t>имени для константного значения </a:t>
            </a:r>
            <a:endParaRPr kumimoji="0" lang="ru-RU" sz="2000" b="1" u="none" strike="noStrike" kern="1200" cap="none" spc="0" normalizeH="0" baseline="0" noProof="0" dirty="0">
              <a:ln>
                <a:noFill/>
              </a:ln>
              <a:solidFill>
                <a:srgbClr val="283272"/>
              </a:solidFill>
              <a:effectLst/>
              <a:uLnTx/>
              <a:uFillTx/>
              <a:latin typeface="Nunito Sans" pitchFamily="2" charset="77"/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7368CD8E-2861-CB0B-1CA9-5AACF9077108}"/>
              </a:ext>
            </a:extLst>
          </p:cNvPr>
          <p:cNvSpPr/>
          <p:nvPr/>
        </p:nvSpPr>
        <p:spPr>
          <a:xfrm>
            <a:off x="1772997" y="2681090"/>
            <a:ext cx="3168654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globl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latin typeface="Consolas" panose="020B0609020204030204" pitchFamily="49" charset="0"/>
              </a:rPr>
              <a:t>_start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_start: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addi</a:t>
            </a:r>
            <a:r>
              <a:rPr lang="en-US" sz="1400" dirty="0">
                <a:latin typeface="Consolas" panose="020B0609020204030204" pitchFamily="49" charset="0"/>
              </a:rPr>
              <a:t>  a0, x0, 1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la</a:t>
            </a:r>
            <a:r>
              <a:rPr lang="en-US" sz="1400" dirty="0">
                <a:latin typeface="Consolas" panose="020B0609020204030204" pitchFamily="49" charset="0"/>
              </a:rPr>
              <a:t>    a1, str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addi</a:t>
            </a:r>
            <a:r>
              <a:rPr lang="en-US" sz="1400" dirty="0">
                <a:latin typeface="Consolas" panose="020B0609020204030204" pitchFamily="49" charset="0"/>
              </a:rPr>
              <a:t>  a2, x0, 15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addi</a:t>
            </a:r>
            <a:r>
              <a:rPr lang="en-US" sz="1400" dirty="0">
                <a:latin typeface="Consolas" panose="020B0609020204030204" pitchFamily="49" charset="0"/>
              </a:rPr>
              <a:t>  a7, x0, 64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ecall</a:t>
            </a:r>
            <a:endParaRPr lang="en-US" sz="14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endParaRPr lang="en-US" sz="1400" dirty="0">
              <a:latin typeface="Consolas" panose="020B0609020204030204" pitchFamily="49" charset="0"/>
            </a:endParaRPr>
          </a:p>
          <a:p>
            <a:r>
              <a:rPr lang="en-US" sz="1400" dirty="0"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addi</a:t>
            </a:r>
            <a:r>
              <a:rPr lang="en-US" sz="1400" dirty="0">
                <a:latin typeface="Consolas" panose="020B0609020204030204" pitchFamily="49" charset="0"/>
              </a:rPr>
              <a:t>  a0, x0, 0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addi</a:t>
            </a:r>
            <a:r>
              <a:rPr lang="en-US" sz="1400" dirty="0">
                <a:latin typeface="Consolas" panose="020B0609020204030204" pitchFamily="49" charset="0"/>
              </a:rPr>
              <a:t>  a7, x0, 93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ecall</a:t>
            </a:r>
            <a:endParaRPr lang="en-US" sz="14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.section .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rodata</a:t>
            </a:r>
            <a:endParaRPr lang="en-US" sz="14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latin typeface="Consolas" panose="020B0609020204030204" pitchFamily="49" charset="0"/>
              </a:rPr>
              <a:t>str: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.ascii 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"Hello, RISC-V!\n"</a:t>
            </a:r>
            <a:endParaRPr lang="ru-RU" sz="1400" dirty="0">
              <a:solidFill>
                <a:srgbClr val="A31515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5C7C38-4411-3F5B-5C4E-6CE5611263DC}"/>
              </a:ext>
            </a:extLst>
          </p:cNvPr>
          <p:cNvSpPr txBox="1"/>
          <p:nvPr/>
        </p:nvSpPr>
        <p:spPr>
          <a:xfrm>
            <a:off x="537070" y="1113162"/>
            <a:ext cx="91922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kern="100" dirty="0">
                <a:latin typeface="Nunito Sans" pitchFamily="2" charset="-52"/>
                <a:cs typeface="Times New Roman" panose="02020603050405020304" pitchFamily="18" charset="0"/>
              </a:rPr>
              <a:t>Директива </a:t>
            </a:r>
            <a:r>
              <a:rPr lang="en-US" sz="1400" kern="100" dirty="0">
                <a:latin typeface="Nunito Sans" pitchFamily="2" charset="-52"/>
                <a:cs typeface="Times New Roman" panose="02020603050405020304" pitchFamily="18" charset="0"/>
              </a:rPr>
              <a:t>.</a:t>
            </a:r>
            <a:r>
              <a:rPr lang="en-US" sz="1400" kern="100" dirty="0" err="1">
                <a:latin typeface="Nunito Sans" pitchFamily="2" charset="-52"/>
                <a:cs typeface="Times New Roman" panose="02020603050405020304" pitchFamily="18" charset="0"/>
              </a:rPr>
              <a:t>equ</a:t>
            </a:r>
            <a:r>
              <a:rPr lang="en-US" sz="1400" kern="100" dirty="0">
                <a:latin typeface="Nunito Sans" pitchFamily="2" charset="-52"/>
                <a:cs typeface="Times New Roman" panose="02020603050405020304" pitchFamily="18" charset="0"/>
              </a:rPr>
              <a:t> </a:t>
            </a:r>
            <a:r>
              <a:rPr lang="ru-RU" sz="1400" kern="100" dirty="0">
                <a:latin typeface="Nunito Sans" pitchFamily="2" charset="-52"/>
                <a:cs typeface="Times New Roman" panose="02020603050405020304" pitchFamily="18" charset="0"/>
              </a:rPr>
              <a:t>позволяет создать макроопределение (или псевдоним) для некоторого значения</a:t>
            </a:r>
            <a:r>
              <a:rPr lang="en-US" sz="1400" kern="100" dirty="0">
                <a:latin typeface="Nunito Sans" pitchFamily="2" charset="-52"/>
                <a:cs typeface="Times New Roman" panose="02020603050405020304" pitchFamily="18" charset="0"/>
              </a:rPr>
              <a:t> </a:t>
            </a:r>
            <a:endParaRPr lang="ru-RU" sz="1400" dirty="0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04D7718B-EFB8-B4B5-5B9E-E208B92C32D1}"/>
              </a:ext>
            </a:extLst>
          </p:cNvPr>
          <p:cNvSpPr/>
          <p:nvPr/>
        </p:nvSpPr>
        <p:spPr>
          <a:xfrm>
            <a:off x="5660819" y="1821986"/>
            <a:ext cx="3168654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equ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latin typeface="Consolas" panose="020B0609020204030204" pitchFamily="49" charset="0"/>
              </a:rPr>
              <a:t>RETURN_OK,	0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equ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latin typeface="Consolas" panose="020B0609020204030204" pitchFamily="49" charset="0"/>
              </a:rPr>
              <a:t>STDOUT,	1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equ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latin typeface="Consolas" panose="020B0609020204030204" pitchFamily="49" charset="0"/>
              </a:rPr>
              <a:t>SYS_WRITE	64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equ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latin typeface="Consolas" panose="020B0609020204030204" pitchFamily="49" charset="0"/>
              </a:rPr>
              <a:t>SYS_EXIT	93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globl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latin typeface="Consolas" panose="020B0609020204030204" pitchFamily="49" charset="0"/>
              </a:rPr>
              <a:t>_start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_start: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addi</a:t>
            </a:r>
            <a:r>
              <a:rPr lang="en-US" sz="1400" dirty="0">
                <a:latin typeface="Consolas" panose="020B0609020204030204" pitchFamily="49" charset="0"/>
              </a:rPr>
              <a:t>  a0, x0, STDOUT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la</a:t>
            </a:r>
            <a:r>
              <a:rPr lang="en-US" sz="1400" dirty="0">
                <a:latin typeface="Consolas" panose="020B0609020204030204" pitchFamily="49" charset="0"/>
              </a:rPr>
              <a:t>    a1, str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addi</a:t>
            </a:r>
            <a:r>
              <a:rPr lang="en-US" sz="1400" dirty="0">
                <a:latin typeface="Consolas" panose="020B0609020204030204" pitchFamily="49" charset="0"/>
              </a:rPr>
              <a:t>  a2, x0, 15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addi</a:t>
            </a:r>
            <a:r>
              <a:rPr lang="en-US" sz="1400" dirty="0">
                <a:latin typeface="Consolas" panose="020B0609020204030204" pitchFamily="49" charset="0"/>
              </a:rPr>
              <a:t>  a7, x0, SYS_WRITE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ecall</a:t>
            </a:r>
            <a:endParaRPr lang="en-US" sz="14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endParaRPr lang="en-US" sz="1400" dirty="0">
              <a:latin typeface="Consolas" panose="020B0609020204030204" pitchFamily="49" charset="0"/>
            </a:endParaRPr>
          </a:p>
          <a:p>
            <a:r>
              <a:rPr lang="en-US" sz="1400" dirty="0"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addi</a:t>
            </a:r>
            <a:r>
              <a:rPr lang="en-US" sz="1400" dirty="0">
                <a:latin typeface="Consolas" panose="020B0609020204030204" pitchFamily="49" charset="0"/>
              </a:rPr>
              <a:t>  a0, x0, RETURN_OK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addi</a:t>
            </a:r>
            <a:r>
              <a:rPr lang="en-US" sz="1400" dirty="0">
                <a:latin typeface="Consolas" panose="020B0609020204030204" pitchFamily="49" charset="0"/>
              </a:rPr>
              <a:t>  a7, x0, SYS_EXIT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ecall</a:t>
            </a:r>
            <a:endParaRPr lang="en-US" sz="14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.section .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rodata</a:t>
            </a:r>
            <a:endParaRPr lang="en-US" sz="14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latin typeface="Consolas" panose="020B0609020204030204" pitchFamily="49" charset="0"/>
              </a:rPr>
              <a:t>str: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.ascii 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"Hello, RISC-V!\n"</a:t>
            </a:r>
            <a:endParaRPr lang="ru-RU" sz="1400" dirty="0">
              <a:solidFill>
                <a:srgbClr val="A31515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04369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0015634D-14A4-D632-9841-91F811590F2D}"/>
              </a:ext>
            </a:extLst>
          </p:cNvPr>
          <p:cNvSpPr/>
          <p:nvPr/>
        </p:nvSpPr>
        <p:spPr>
          <a:xfrm>
            <a:off x="2090692" y="4838478"/>
            <a:ext cx="7957226" cy="1278435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ru-RU" dirty="0"/>
              <a:t>Физический</a:t>
            </a:r>
          </a:p>
          <a:p>
            <a:pPr algn="r"/>
            <a:r>
              <a:rPr lang="ru-RU" dirty="0"/>
              <a:t>уровень</a:t>
            </a:r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598D2AE7-57C8-C0D4-829C-4CD7F05EB01C}"/>
              </a:ext>
            </a:extLst>
          </p:cNvPr>
          <p:cNvSpPr/>
          <p:nvPr/>
        </p:nvSpPr>
        <p:spPr>
          <a:xfrm>
            <a:off x="2090692" y="3893033"/>
            <a:ext cx="7957226" cy="862856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ru-RU" dirty="0"/>
              <a:t>                                                                                                                                 Уровень</a:t>
            </a:r>
          </a:p>
          <a:p>
            <a:pPr algn="r"/>
            <a:r>
              <a:rPr lang="ru-RU" dirty="0"/>
              <a:t>						      микропроцессора</a:t>
            </a: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C7679701-25F1-479D-9CE6-CEB60486436D}"/>
              </a:ext>
            </a:extLst>
          </p:cNvPr>
          <p:cNvSpPr/>
          <p:nvPr/>
        </p:nvSpPr>
        <p:spPr>
          <a:xfrm>
            <a:off x="2117387" y="1852713"/>
            <a:ext cx="7957226" cy="501068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Уровень пользовательских приложений</a:t>
            </a: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937B9053-4F2C-ADE5-7E1D-B12FCC1E405A}"/>
              </a:ext>
            </a:extLst>
          </p:cNvPr>
          <p:cNvSpPr/>
          <p:nvPr/>
        </p:nvSpPr>
        <p:spPr>
          <a:xfrm>
            <a:off x="2117387" y="2383176"/>
            <a:ext cx="7957226" cy="949142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Уровень операционной системы</a:t>
            </a:r>
          </a:p>
          <a:p>
            <a:pPr algn="ctr"/>
            <a:endParaRPr lang="ru-RU" dirty="0"/>
          </a:p>
        </p:txBody>
      </p:sp>
      <p:sp>
        <p:nvSpPr>
          <p:cNvPr id="30" name="Номер слайда 5">
            <a:extLst>
              <a:ext uri="{FF2B5EF4-FFF2-40B4-BE49-F238E27FC236}">
                <a16:creationId xmlns:a16="http://schemas.microsoft.com/office/drawing/2014/main" id="{246FE44D-8ACA-4BFD-ADB0-B05A93FDA3CF}"/>
              </a:ext>
            </a:extLst>
          </p:cNvPr>
          <p:cNvSpPr txBox="1">
            <a:spLocks/>
          </p:cNvSpPr>
          <p:nvPr/>
        </p:nvSpPr>
        <p:spPr>
          <a:xfrm>
            <a:off x="10883900" y="6610350"/>
            <a:ext cx="682625" cy="247650"/>
          </a:xfrm>
          <a:prstGeom prst="rect">
            <a:avLst/>
          </a:prstGeom>
          <a:solidFill>
            <a:srgbClr val="F3F1F9">
              <a:alpha val="89804"/>
            </a:srgbClr>
          </a:solidFill>
        </p:spPr>
        <p:txBody>
          <a:bodyPr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8CD8CDE7-E2C6-4DFC-9859-BA19C2EE985E}" type="slidenum">
              <a:rPr lang="ru-RU" sz="1000" smtClean="0">
                <a:latin typeface="Nunito Sans" pitchFamily="2" charset="77"/>
              </a:rPr>
              <a:pPr algn="ctr"/>
              <a:t>6</a:t>
            </a:fld>
            <a:endParaRPr lang="ru-RU" sz="1000" dirty="0">
              <a:latin typeface="Nunito Sans" pitchFamily="2" charset="77"/>
            </a:endParaRPr>
          </a:p>
        </p:txBody>
      </p:sp>
      <p:cxnSp>
        <p:nvCxnSpPr>
          <p:cNvPr id="119" name="Straight Connector 81">
            <a:extLst>
              <a:ext uri="{FF2B5EF4-FFF2-40B4-BE49-F238E27FC236}">
                <a16:creationId xmlns:a16="http://schemas.microsoft.com/office/drawing/2014/main" id="{FB4331D3-6E92-F510-9CBB-B5AEA25C2B23}"/>
              </a:ext>
            </a:extLst>
          </p:cNvPr>
          <p:cNvCxnSpPr>
            <a:cxnSpLocks/>
          </p:cNvCxnSpPr>
          <p:nvPr/>
        </p:nvCxnSpPr>
        <p:spPr>
          <a:xfrm>
            <a:off x="608094" y="6381750"/>
            <a:ext cx="10960019" cy="0"/>
          </a:xfrm>
          <a:prstGeom prst="line">
            <a:avLst/>
          </a:prstGeom>
          <a:ln w="12700" cap="rnd">
            <a:solidFill>
              <a:srgbClr val="283272"/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CF0C995-B686-F7E0-851C-CFE0BB33E31D}"/>
              </a:ext>
            </a:extLst>
          </p:cNvPr>
          <p:cNvSpPr txBox="1"/>
          <p:nvPr/>
        </p:nvSpPr>
        <p:spPr>
          <a:xfrm>
            <a:off x="537071" y="396484"/>
            <a:ext cx="936055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R="0" lvl="0" indent="0" defTabSz="91417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u="none" strike="noStrike" cap="none" spc="0" normalizeH="0" baseline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 Light" pitchFamily="2" charset="77"/>
              </a:defRPr>
            </a:lvl1pPr>
          </a:lstStyle>
          <a:p>
            <a:r>
              <a:rPr lang="ru-RU" sz="1100" dirty="0">
                <a:solidFill>
                  <a:srgbClr val="283272"/>
                </a:solidFill>
                <a:latin typeface="Nunito Sans Light" pitchFamily="2" charset="77"/>
              </a:rPr>
              <a:t>Основы программирования на языке Assembler под архитектуру RISC-V</a:t>
            </a:r>
            <a:endParaRPr lang="ru-RU" sz="11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F45C107-0974-9033-38A0-AE7F67E9B8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9729276" y="484607"/>
            <a:ext cx="1837249" cy="50106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42CEA1D-09FC-848D-6E67-3B919F678E69}"/>
              </a:ext>
            </a:extLst>
          </p:cNvPr>
          <p:cNvSpPr txBox="1"/>
          <p:nvPr/>
        </p:nvSpPr>
        <p:spPr>
          <a:xfrm>
            <a:off x="548065" y="605732"/>
            <a:ext cx="78710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ru-RU"/>
            </a:defPPr>
            <a:lvl1pPr marR="0" lvl="0" indent="0" defTabSz="91417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u="none" strike="noStrike" cap="none" spc="0" normalizeH="0" baseline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" pitchFamily="2" charset="77"/>
              </a:defRPr>
            </a:lvl1pPr>
          </a:lstStyle>
          <a:p>
            <a:pPr marL="0" marR="0" lvl="0" indent="0" algn="l" defTabSz="9141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000" dirty="0">
                <a:latin typeface="Nunito Sans" pitchFamily="2" charset="-52"/>
              </a:rPr>
              <a:t>Архитектура набора команд (</a:t>
            </a:r>
            <a:r>
              <a:rPr lang="en-US" sz="2000" dirty="0">
                <a:latin typeface="Nunito Sans" pitchFamily="2" charset="-52"/>
              </a:rPr>
              <a:t>ISA, Instruction Set Architecture</a:t>
            </a:r>
            <a:r>
              <a:rPr lang="ru-RU" sz="2000" dirty="0">
                <a:latin typeface="Nunito Sans" pitchFamily="2" charset="-52"/>
              </a:rPr>
              <a:t>)</a:t>
            </a:r>
            <a:endParaRPr kumimoji="0" lang="ru-RU" sz="2000" b="1" u="none" strike="noStrike" kern="1200" cap="none" spc="0" normalizeH="0" baseline="0" noProof="0" dirty="0">
              <a:ln>
                <a:noFill/>
              </a:ln>
              <a:solidFill>
                <a:srgbClr val="283272"/>
              </a:solidFill>
              <a:effectLst/>
              <a:uLnTx/>
              <a:uFillTx/>
              <a:latin typeface="Nunito Sans" pitchFamily="2" charset="7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21E48A-11D6-7DA1-87E7-49212151D1C1}"/>
              </a:ext>
            </a:extLst>
          </p:cNvPr>
          <p:cNvSpPr txBox="1"/>
          <p:nvPr/>
        </p:nvSpPr>
        <p:spPr>
          <a:xfrm>
            <a:off x="608095" y="1186774"/>
            <a:ext cx="106370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>
                <a:latin typeface="Nunito Sans" pitchFamily="2" charset="-52"/>
              </a:rPr>
              <a:t>Архитектура набора команд - интерфейс между программной и аппаратной частями. Она определяет перечень машинных инструкций, которые могут быть декодированы и выполнены напрямую микропроцессором.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E0794897-5C57-8C5B-5D74-FBF44FFB92CA}"/>
              </a:ext>
            </a:extLst>
          </p:cNvPr>
          <p:cNvSpPr/>
          <p:nvPr/>
        </p:nvSpPr>
        <p:spPr>
          <a:xfrm>
            <a:off x="1956995" y="3408814"/>
            <a:ext cx="8224621" cy="428001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Nunito Sans" pitchFamily="2" charset="-52"/>
              </a:rPr>
              <a:t>Instruction Set Architecture (ISA)</a:t>
            </a:r>
            <a:endParaRPr lang="ru-RU" sz="1400" dirty="0">
              <a:latin typeface="Nunito Sans" pitchFamily="2" charset="-52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E0F01EFD-5D41-5925-69DC-A2E08FDD2A00}"/>
              </a:ext>
            </a:extLst>
          </p:cNvPr>
          <p:cNvSpPr/>
          <p:nvPr/>
        </p:nvSpPr>
        <p:spPr>
          <a:xfrm>
            <a:off x="2730226" y="3874399"/>
            <a:ext cx="1099228" cy="42799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1400" dirty="0">
                <a:latin typeface="Nunito Sans" pitchFamily="2" charset="-52"/>
              </a:rPr>
              <a:t>Процессор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37E6FD46-A651-B451-0665-40D6741D1E48}"/>
              </a:ext>
            </a:extLst>
          </p:cNvPr>
          <p:cNvSpPr/>
          <p:nvPr/>
        </p:nvSpPr>
        <p:spPr>
          <a:xfrm>
            <a:off x="3829452" y="3874399"/>
            <a:ext cx="1099228" cy="42799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1400" dirty="0">
                <a:latin typeface="Nunito Sans" pitchFamily="2" charset="-52"/>
              </a:rPr>
              <a:t>Память</a:t>
            </a: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E35E9508-A645-7A1E-A9CC-007B5E8C31DE}"/>
              </a:ext>
            </a:extLst>
          </p:cNvPr>
          <p:cNvSpPr/>
          <p:nvPr/>
        </p:nvSpPr>
        <p:spPr>
          <a:xfrm>
            <a:off x="4928680" y="3874399"/>
            <a:ext cx="2636197" cy="42799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1400" dirty="0">
                <a:latin typeface="Nunito Sans" pitchFamily="2" charset="-52"/>
              </a:rPr>
              <a:t>Подсистема ввода/вывода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B0B6DFAE-18B2-244F-DC1F-9B8800A113DA}"/>
              </a:ext>
            </a:extLst>
          </p:cNvPr>
          <p:cNvSpPr/>
          <p:nvPr/>
        </p:nvSpPr>
        <p:spPr>
          <a:xfrm>
            <a:off x="2730226" y="4801709"/>
            <a:ext cx="4844377" cy="42799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1400" dirty="0">
                <a:latin typeface="Nunito Sans" pitchFamily="2" charset="-52"/>
              </a:rPr>
              <a:t>Цифровое описание схемы ядра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6BEBC58-7CC1-BF58-B242-0B1CE2FDE1DD}"/>
              </a:ext>
            </a:extLst>
          </p:cNvPr>
          <p:cNvSpPr/>
          <p:nvPr/>
        </p:nvSpPr>
        <p:spPr>
          <a:xfrm>
            <a:off x="2730226" y="5265804"/>
            <a:ext cx="4844377" cy="42799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1400" dirty="0">
                <a:latin typeface="Nunito Sans" pitchFamily="2" charset="-52"/>
              </a:rPr>
              <a:t>Транзисторное описание схемы</a:t>
            </a: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1B2A6FE4-675D-8E0E-C0C4-03D8D86E97F3}"/>
              </a:ext>
            </a:extLst>
          </p:cNvPr>
          <p:cNvSpPr/>
          <p:nvPr/>
        </p:nvSpPr>
        <p:spPr>
          <a:xfrm>
            <a:off x="2730226" y="4335532"/>
            <a:ext cx="4844377" cy="42799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1400" dirty="0">
                <a:latin typeface="Nunito Sans" pitchFamily="2" charset="-52"/>
              </a:rPr>
              <a:t>Системный уровень описания</a:t>
            </a: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6AE0E0A2-6164-1237-1ECD-049A90301FE3}"/>
              </a:ext>
            </a:extLst>
          </p:cNvPr>
          <p:cNvSpPr/>
          <p:nvPr/>
        </p:nvSpPr>
        <p:spPr>
          <a:xfrm>
            <a:off x="2292482" y="2936484"/>
            <a:ext cx="1643975" cy="42799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1400" dirty="0">
                <a:latin typeface="Nunito Sans" pitchFamily="2" charset="-52"/>
              </a:rPr>
              <a:t>Компоновщик</a:t>
            </a: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4EF6AB72-9DCC-A47C-75A3-AA0AAEB85365}"/>
              </a:ext>
            </a:extLst>
          </p:cNvPr>
          <p:cNvSpPr/>
          <p:nvPr/>
        </p:nvSpPr>
        <p:spPr>
          <a:xfrm>
            <a:off x="2292481" y="2476324"/>
            <a:ext cx="1643975" cy="42799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1400" dirty="0">
                <a:latin typeface="Nunito Sans" pitchFamily="2" charset="-52"/>
              </a:rPr>
              <a:t>Сборщик</a:t>
            </a: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513DF5B9-0646-79A8-8785-03817A635B69}"/>
              </a:ext>
            </a:extLst>
          </p:cNvPr>
          <p:cNvSpPr/>
          <p:nvPr/>
        </p:nvSpPr>
        <p:spPr>
          <a:xfrm>
            <a:off x="2418090" y="2017020"/>
            <a:ext cx="1643975" cy="42799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1400" dirty="0">
                <a:latin typeface="Nunito Sans" pitchFamily="2" charset="-52"/>
              </a:rPr>
              <a:t>Компилятор</a:t>
            </a: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9EF1B97E-A40E-C85C-5C1A-552FA2F47912}"/>
              </a:ext>
            </a:extLst>
          </p:cNvPr>
          <p:cNvSpPr/>
          <p:nvPr/>
        </p:nvSpPr>
        <p:spPr>
          <a:xfrm>
            <a:off x="4062065" y="2933505"/>
            <a:ext cx="1643975" cy="42799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1400" dirty="0">
                <a:latin typeface="Nunito Sans" pitchFamily="2" charset="-52"/>
              </a:rPr>
              <a:t>Загрузчик</a:t>
            </a: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85529E28-C1F5-7C36-3473-E32038B1BF49}"/>
              </a:ext>
            </a:extLst>
          </p:cNvPr>
          <p:cNvSpPr/>
          <p:nvPr/>
        </p:nvSpPr>
        <p:spPr>
          <a:xfrm>
            <a:off x="5706040" y="2939294"/>
            <a:ext cx="1643975" cy="42799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1400" dirty="0">
                <a:latin typeface="Nunito Sans" pitchFamily="2" charset="-52"/>
              </a:rPr>
              <a:t>Планировщик</a:t>
            </a: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0F3DF50C-8A78-C6B6-0325-C7CC382D2DF0}"/>
              </a:ext>
            </a:extLst>
          </p:cNvPr>
          <p:cNvSpPr/>
          <p:nvPr/>
        </p:nvSpPr>
        <p:spPr>
          <a:xfrm>
            <a:off x="7350015" y="2935735"/>
            <a:ext cx="2481406" cy="42799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1400" dirty="0">
                <a:latin typeface="Nunito Sans" pitchFamily="2" charset="-52"/>
              </a:rPr>
              <a:t>Интерфейс к драйверам</a:t>
            </a:r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AB2C57AD-3969-77B4-2FE2-A122DEE8CA03}"/>
              </a:ext>
            </a:extLst>
          </p:cNvPr>
          <p:cNvSpPr/>
          <p:nvPr/>
        </p:nvSpPr>
        <p:spPr>
          <a:xfrm>
            <a:off x="2730225" y="5725154"/>
            <a:ext cx="4844377" cy="42799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1400" dirty="0">
                <a:latin typeface="Nunito Sans" pitchFamily="2" charset="-52"/>
              </a:rPr>
              <a:t>Топология, реализация в кремнии</a:t>
            </a:r>
          </a:p>
        </p:txBody>
      </p:sp>
    </p:spTree>
    <p:extLst>
      <p:ext uri="{BB962C8B-B14F-4D97-AF65-F5344CB8AC3E}">
        <p14:creationId xmlns:p14="http://schemas.microsoft.com/office/powerpoint/2010/main" val="130774780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Номер слайда 5">
            <a:extLst>
              <a:ext uri="{FF2B5EF4-FFF2-40B4-BE49-F238E27FC236}">
                <a16:creationId xmlns:a16="http://schemas.microsoft.com/office/drawing/2014/main" id="{246FE44D-8ACA-4BFD-ADB0-B05A93FDA3CF}"/>
              </a:ext>
            </a:extLst>
          </p:cNvPr>
          <p:cNvSpPr txBox="1">
            <a:spLocks/>
          </p:cNvSpPr>
          <p:nvPr/>
        </p:nvSpPr>
        <p:spPr>
          <a:xfrm>
            <a:off x="10883900" y="6610350"/>
            <a:ext cx="682625" cy="247650"/>
          </a:xfrm>
          <a:prstGeom prst="rect">
            <a:avLst/>
          </a:prstGeom>
          <a:solidFill>
            <a:srgbClr val="F3F1F9">
              <a:alpha val="89804"/>
            </a:srgbClr>
          </a:solidFill>
        </p:spPr>
        <p:txBody>
          <a:bodyPr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8CD8CDE7-E2C6-4DFC-9859-BA19C2EE985E}" type="slidenum">
              <a:rPr lang="ru-RU" sz="1000" smtClean="0">
                <a:latin typeface="Nunito Sans" pitchFamily="2" charset="77"/>
              </a:rPr>
              <a:pPr algn="ctr"/>
              <a:t>60</a:t>
            </a:fld>
            <a:endParaRPr lang="ru-RU" sz="1000" dirty="0">
              <a:latin typeface="Nunito Sans" pitchFamily="2" charset="77"/>
            </a:endParaRPr>
          </a:p>
        </p:txBody>
      </p:sp>
      <p:cxnSp>
        <p:nvCxnSpPr>
          <p:cNvPr id="119" name="Straight Connector 81">
            <a:extLst>
              <a:ext uri="{FF2B5EF4-FFF2-40B4-BE49-F238E27FC236}">
                <a16:creationId xmlns:a16="http://schemas.microsoft.com/office/drawing/2014/main" id="{FB4331D3-6E92-F510-9CBB-B5AEA25C2B23}"/>
              </a:ext>
            </a:extLst>
          </p:cNvPr>
          <p:cNvCxnSpPr>
            <a:cxnSpLocks/>
          </p:cNvCxnSpPr>
          <p:nvPr/>
        </p:nvCxnSpPr>
        <p:spPr>
          <a:xfrm>
            <a:off x="608094" y="6381750"/>
            <a:ext cx="10960019" cy="0"/>
          </a:xfrm>
          <a:prstGeom prst="line">
            <a:avLst/>
          </a:prstGeom>
          <a:ln w="12700" cap="rnd">
            <a:solidFill>
              <a:srgbClr val="283272"/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CF0C995-B686-F7E0-851C-CFE0BB33E31D}"/>
              </a:ext>
            </a:extLst>
          </p:cNvPr>
          <p:cNvSpPr txBox="1"/>
          <p:nvPr/>
        </p:nvSpPr>
        <p:spPr>
          <a:xfrm>
            <a:off x="537071" y="396484"/>
            <a:ext cx="936055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R="0" lvl="0" indent="0" defTabSz="91417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u="none" strike="noStrike" cap="none" spc="0" normalizeH="0" baseline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 Light" pitchFamily="2" charset="77"/>
              </a:defRPr>
            </a:lvl1pPr>
          </a:lstStyle>
          <a:p>
            <a:r>
              <a:rPr lang="ru-RU" sz="1100" dirty="0">
                <a:solidFill>
                  <a:srgbClr val="283272"/>
                </a:solidFill>
                <a:latin typeface="Nunito Sans Light" pitchFamily="2" charset="77"/>
              </a:rPr>
              <a:t>Основы программирования на языке Assembler под архитектуру RISC-V</a:t>
            </a:r>
            <a:endParaRPr lang="ru-RU" sz="11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F45C107-0974-9033-38A0-AE7F67E9B8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9729276" y="484607"/>
            <a:ext cx="1837249" cy="50106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42CEA1D-09FC-848D-6E67-3B919F678E69}"/>
              </a:ext>
            </a:extLst>
          </p:cNvPr>
          <p:cNvSpPr txBox="1"/>
          <p:nvPr/>
        </p:nvSpPr>
        <p:spPr>
          <a:xfrm>
            <a:off x="548065" y="605732"/>
            <a:ext cx="53351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ru-RU"/>
            </a:defPPr>
            <a:lvl1pPr marR="0" lvl="0" indent="0" defTabSz="91417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u="none" strike="noStrike" cap="none" spc="0" normalizeH="0" baseline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" pitchFamily="2" charset="77"/>
              </a:defRPr>
            </a:lvl1pPr>
          </a:lstStyle>
          <a:p>
            <a:pPr marL="0" marR="0" lvl="0" indent="0" algn="l" defTabSz="9141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Директивы для объявления данных (1)</a:t>
            </a:r>
            <a:endParaRPr kumimoji="0" lang="ru-RU" sz="2000" b="1" u="none" strike="noStrike" kern="1200" cap="none" spc="0" normalizeH="0" baseline="0" noProof="0" dirty="0">
              <a:ln>
                <a:noFill/>
              </a:ln>
              <a:solidFill>
                <a:srgbClr val="283272"/>
              </a:solidFill>
              <a:effectLst/>
              <a:uLnTx/>
              <a:uFillTx/>
              <a:latin typeface="Nunito Sans" pitchFamily="2" charset="77"/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7368CD8E-2861-CB0B-1CA9-5AACF9077108}"/>
              </a:ext>
            </a:extLst>
          </p:cNvPr>
          <p:cNvSpPr/>
          <p:nvPr/>
        </p:nvSpPr>
        <p:spPr>
          <a:xfrm>
            <a:off x="548065" y="1548427"/>
            <a:ext cx="3168654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globl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latin typeface="Consolas" panose="020B0609020204030204" pitchFamily="49" charset="0"/>
              </a:rPr>
              <a:t>_start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_start: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addi</a:t>
            </a:r>
            <a:r>
              <a:rPr lang="en-US" sz="1400" dirty="0">
                <a:latin typeface="Consolas" panose="020B0609020204030204" pitchFamily="49" charset="0"/>
              </a:rPr>
              <a:t>  a0, x0, 1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la</a:t>
            </a:r>
            <a:r>
              <a:rPr lang="en-US" sz="1400" dirty="0">
                <a:latin typeface="Consolas" panose="020B0609020204030204" pitchFamily="49" charset="0"/>
              </a:rPr>
              <a:t>    a1, str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addi</a:t>
            </a:r>
            <a:r>
              <a:rPr lang="en-US" sz="1400" dirty="0">
                <a:latin typeface="Consolas" panose="020B0609020204030204" pitchFamily="49" charset="0"/>
              </a:rPr>
              <a:t>  a2, x0, 15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addi</a:t>
            </a:r>
            <a:r>
              <a:rPr lang="en-US" sz="1400" dirty="0">
                <a:latin typeface="Consolas" panose="020B0609020204030204" pitchFamily="49" charset="0"/>
              </a:rPr>
              <a:t>  a7, x0, 64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ecall</a:t>
            </a:r>
            <a:endParaRPr lang="en-US" sz="14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endParaRPr lang="en-US" sz="1400" dirty="0">
              <a:latin typeface="Consolas" panose="020B0609020204030204" pitchFamily="49" charset="0"/>
            </a:endParaRPr>
          </a:p>
          <a:p>
            <a:r>
              <a:rPr lang="en-US" sz="1400" dirty="0"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addi</a:t>
            </a:r>
            <a:r>
              <a:rPr lang="en-US" sz="1400" dirty="0">
                <a:latin typeface="Consolas" panose="020B0609020204030204" pitchFamily="49" charset="0"/>
              </a:rPr>
              <a:t>  a0, x0, 0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addi</a:t>
            </a:r>
            <a:r>
              <a:rPr lang="en-US" sz="1400" dirty="0">
                <a:latin typeface="Consolas" panose="020B0609020204030204" pitchFamily="49" charset="0"/>
              </a:rPr>
              <a:t>  a7, x0, 93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ecall</a:t>
            </a:r>
            <a:endParaRPr lang="en-US" sz="14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.section .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rodata</a:t>
            </a:r>
            <a:endParaRPr lang="en-US" sz="14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latin typeface="Consolas" panose="020B0609020204030204" pitchFamily="49" charset="0"/>
              </a:rPr>
              <a:t>str: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.ascii 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"Hello, RISC-V!\n"</a:t>
            </a:r>
            <a:endParaRPr lang="ru-RU" sz="1400" dirty="0">
              <a:solidFill>
                <a:srgbClr val="A31515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5C7C38-4411-3F5B-5C4E-6CE5611263DC}"/>
              </a:ext>
            </a:extLst>
          </p:cNvPr>
          <p:cNvSpPr txBox="1"/>
          <p:nvPr/>
        </p:nvSpPr>
        <p:spPr>
          <a:xfrm>
            <a:off x="537070" y="1113162"/>
            <a:ext cx="91922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kern="100" dirty="0">
                <a:latin typeface="Nunito Sans" pitchFamily="2" charset="-52"/>
                <a:cs typeface="Times New Roman" panose="02020603050405020304" pitchFamily="18" charset="0"/>
              </a:rPr>
              <a:t>Пример кода, который выводит заданную строку символов</a:t>
            </a:r>
            <a:endParaRPr lang="ru-RU" sz="1400" dirty="0"/>
          </a:p>
        </p:txBody>
      </p:sp>
      <p:sp>
        <p:nvSpPr>
          <p:cNvPr id="6" name="Прямоугольник: скругленные углы 5">
            <a:extLst>
              <a:ext uri="{FF2B5EF4-FFF2-40B4-BE49-F238E27FC236}">
                <a16:creationId xmlns:a16="http://schemas.microsoft.com/office/drawing/2014/main" id="{F480049B-309D-8414-4D9F-36EA387EDAC9}"/>
              </a:ext>
            </a:extLst>
          </p:cNvPr>
          <p:cNvSpPr/>
          <p:nvPr/>
        </p:nvSpPr>
        <p:spPr>
          <a:xfrm>
            <a:off x="970114" y="4355597"/>
            <a:ext cx="725153" cy="255129"/>
          </a:xfrm>
          <a:prstGeom prst="round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59DC20AC-348B-76D3-19BA-B010A6D93909}"/>
              </a:ext>
            </a:extLst>
          </p:cNvPr>
          <p:cNvSpPr/>
          <p:nvPr/>
        </p:nvSpPr>
        <p:spPr>
          <a:xfrm>
            <a:off x="4338610" y="1548427"/>
            <a:ext cx="7519408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globl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latin typeface="Consolas" panose="020B0609020204030204" pitchFamily="49" charset="0"/>
              </a:rPr>
              <a:t>_start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_start: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addi</a:t>
            </a:r>
            <a:r>
              <a:rPr lang="en-US" sz="1400" dirty="0">
                <a:latin typeface="Consolas" panose="020B0609020204030204" pitchFamily="49" charset="0"/>
              </a:rPr>
              <a:t>  a0, x0, 1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la</a:t>
            </a:r>
            <a:r>
              <a:rPr lang="en-US" sz="1400" dirty="0">
                <a:latin typeface="Consolas" panose="020B0609020204030204" pitchFamily="49" charset="0"/>
              </a:rPr>
              <a:t>    a1, str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addi</a:t>
            </a:r>
            <a:r>
              <a:rPr lang="en-US" sz="1400" dirty="0">
                <a:latin typeface="Consolas" panose="020B0609020204030204" pitchFamily="49" charset="0"/>
              </a:rPr>
              <a:t>  a2, x0, 15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addi</a:t>
            </a:r>
            <a:r>
              <a:rPr lang="en-US" sz="1400" dirty="0">
                <a:latin typeface="Consolas" panose="020B0609020204030204" pitchFamily="49" charset="0"/>
              </a:rPr>
              <a:t>  a7, x0, 64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ecall</a:t>
            </a:r>
            <a:endParaRPr lang="en-US" sz="14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endParaRPr lang="en-US" sz="1400" dirty="0">
              <a:latin typeface="Consolas" panose="020B0609020204030204" pitchFamily="49" charset="0"/>
            </a:endParaRPr>
          </a:p>
          <a:p>
            <a:r>
              <a:rPr lang="en-US" sz="1400" dirty="0"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addi</a:t>
            </a:r>
            <a:r>
              <a:rPr lang="en-US" sz="1400" dirty="0">
                <a:latin typeface="Consolas" panose="020B0609020204030204" pitchFamily="49" charset="0"/>
              </a:rPr>
              <a:t>  a0, x0, 0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addi</a:t>
            </a:r>
            <a:r>
              <a:rPr lang="en-US" sz="1400" dirty="0">
                <a:latin typeface="Consolas" panose="020B0609020204030204" pitchFamily="49" charset="0"/>
              </a:rPr>
              <a:t>  a7, x0, 93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ecall</a:t>
            </a:r>
            <a:endParaRPr lang="en-US" sz="14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.section .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rodata</a:t>
            </a:r>
            <a:endParaRPr lang="en-US" sz="14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latin typeface="Consolas" panose="020B0609020204030204" pitchFamily="49" charset="0"/>
              </a:rPr>
              <a:t>str: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.byte 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'</a:t>
            </a:r>
            <a:r>
              <a:rPr lang="en-US" sz="1400" dirty="0" err="1">
                <a:solidFill>
                  <a:srgbClr val="A31515"/>
                </a:solidFill>
                <a:latin typeface="Consolas" panose="020B0609020204030204" pitchFamily="49" charset="0"/>
              </a:rPr>
              <a:t>H'</a:t>
            </a:r>
            <a:r>
              <a:rPr lang="en-US" sz="1400" dirty="0" err="1">
                <a:latin typeface="Consolas" panose="020B0609020204030204" pitchFamily="49" charset="0"/>
              </a:rPr>
              <a:t>,</a:t>
            </a:r>
            <a:r>
              <a:rPr lang="en-US" sz="1400" dirty="0" err="1">
                <a:solidFill>
                  <a:srgbClr val="A31515"/>
                </a:solidFill>
                <a:latin typeface="Consolas" panose="020B0609020204030204" pitchFamily="49" charset="0"/>
              </a:rPr>
              <a:t>'e'</a:t>
            </a:r>
            <a:r>
              <a:rPr lang="en-US" sz="1400" dirty="0" err="1">
                <a:latin typeface="Consolas" panose="020B0609020204030204" pitchFamily="49" charset="0"/>
              </a:rPr>
              <a:t>,</a:t>
            </a:r>
            <a:r>
              <a:rPr lang="en-US" sz="1400" dirty="0" err="1">
                <a:solidFill>
                  <a:srgbClr val="A31515"/>
                </a:solidFill>
                <a:latin typeface="Consolas" panose="020B0609020204030204" pitchFamily="49" charset="0"/>
              </a:rPr>
              <a:t>'l'</a:t>
            </a:r>
            <a:r>
              <a:rPr lang="en-US" sz="1400" dirty="0" err="1">
                <a:latin typeface="Consolas" panose="020B0609020204030204" pitchFamily="49" charset="0"/>
              </a:rPr>
              <a:t>,</a:t>
            </a:r>
            <a:r>
              <a:rPr lang="en-US" sz="1400" dirty="0" err="1">
                <a:solidFill>
                  <a:srgbClr val="A31515"/>
                </a:solidFill>
                <a:latin typeface="Consolas" panose="020B0609020204030204" pitchFamily="49" charset="0"/>
              </a:rPr>
              <a:t>'l'</a:t>
            </a:r>
            <a:r>
              <a:rPr lang="en-US" sz="1400" dirty="0" err="1">
                <a:latin typeface="Consolas" panose="020B0609020204030204" pitchFamily="49" charset="0"/>
              </a:rPr>
              <a:t>,</a:t>
            </a:r>
            <a:r>
              <a:rPr lang="en-US" sz="1400" dirty="0" err="1">
                <a:solidFill>
                  <a:srgbClr val="A31515"/>
                </a:solidFill>
                <a:latin typeface="Consolas" panose="020B0609020204030204" pitchFamily="49" charset="0"/>
              </a:rPr>
              <a:t>'o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'</a:t>
            </a:r>
            <a:r>
              <a:rPr lang="en-US" sz="1400" dirty="0"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','</a:t>
            </a:r>
            <a:r>
              <a:rPr lang="en-US" sz="1400" dirty="0"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' '</a:t>
            </a:r>
            <a:r>
              <a:rPr lang="en-US" sz="1400" dirty="0"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'R'</a:t>
            </a:r>
            <a:r>
              <a:rPr lang="en-US" sz="1400" dirty="0"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'I'</a:t>
            </a:r>
            <a:r>
              <a:rPr lang="en-US" sz="1400" dirty="0"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'S'</a:t>
            </a:r>
            <a:r>
              <a:rPr lang="en-US" sz="1400" dirty="0"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'C'</a:t>
            </a:r>
            <a:r>
              <a:rPr lang="en-US" sz="1400" dirty="0"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'-'</a:t>
            </a:r>
            <a:r>
              <a:rPr lang="en-US" sz="1400" dirty="0"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'V’</a:t>
            </a:r>
            <a:r>
              <a:rPr lang="en-US" sz="1400" dirty="0"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'\n' </a:t>
            </a:r>
            <a:endParaRPr lang="ru-RU" sz="1400" dirty="0">
              <a:solidFill>
                <a:srgbClr val="A31515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6C5218DC-56F4-32D5-089B-25C371A3227C}"/>
              </a:ext>
            </a:extLst>
          </p:cNvPr>
          <p:cNvSpPr/>
          <p:nvPr/>
        </p:nvSpPr>
        <p:spPr>
          <a:xfrm>
            <a:off x="4774946" y="4355597"/>
            <a:ext cx="599300" cy="255129"/>
          </a:xfrm>
          <a:prstGeom prst="round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825667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Номер слайда 5">
            <a:extLst>
              <a:ext uri="{FF2B5EF4-FFF2-40B4-BE49-F238E27FC236}">
                <a16:creationId xmlns:a16="http://schemas.microsoft.com/office/drawing/2014/main" id="{246FE44D-8ACA-4BFD-ADB0-B05A93FDA3CF}"/>
              </a:ext>
            </a:extLst>
          </p:cNvPr>
          <p:cNvSpPr txBox="1">
            <a:spLocks/>
          </p:cNvSpPr>
          <p:nvPr/>
        </p:nvSpPr>
        <p:spPr>
          <a:xfrm>
            <a:off x="10883900" y="6610350"/>
            <a:ext cx="682625" cy="247650"/>
          </a:xfrm>
          <a:prstGeom prst="rect">
            <a:avLst/>
          </a:prstGeom>
          <a:solidFill>
            <a:srgbClr val="F3F1F9">
              <a:alpha val="89804"/>
            </a:srgbClr>
          </a:solidFill>
        </p:spPr>
        <p:txBody>
          <a:bodyPr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8CD8CDE7-E2C6-4DFC-9859-BA19C2EE985E}" type="slidenum">
              <a:rPr lang="ru-RU" sz="1000" smtClean="0">
                <a:latin typeface="Nunito Sans" pitchFamily="2" charset="77"/>
              </a:rPr>
              <a:pPr algn="ctr"/>
              <a:t>61</a:t>
            </a:fld>
            <a:endParaRPr lang="ru-RU" sz="1000" dirty="0">
              <a:latin typeface="Nunito Sans" pitchFamily="2" charset="77"/>
            </a:endParaRPr>
          </a:p>
        </p:txBody>
      </p:sp>
      <p:cxnSp>
        <p:nvCxnSpPr>
          <p:cNvPr id="119" name="Straight Connector 81">
            <a:extLst>
              <a:ext uri="{FF2B5EF4-FFF2-40B4-BE49-F238E27FC236}">
                <a16:creationId xmlns:a16="http://schemas.microsoft.com/office/drawing/2014/main" id="{FB4331D3-6E92-F510-9CBB-B5AEA25C2B23}"/>
              </a:ext>
            </a:extLst>
          </p:cNvPr>
          <p:cNvCxnSpPr>
            <a:cxnSpLocks/>
          </p:cNvCxnSpPr>
          <p:nvPr/>
        </p:nvCxnSpPr>
        <p:spPr>
          <a:xfrm>
            <a:off x="608094" y="6381750"/>
            <a:ext cx="10960019" cy="0"/>
          </a:xfrm>
          <a:prstGeom prst="line">
            <a:avLst/>
          </a:prstGeom>
          <a:ln w="12700" cap="rnd">
            <a:solidFill>
              <a:srgbClr val="283272"/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CF0C995-B686-F7E0-851C-CFE0BB33E31D}"/>
              </a:ext>
            </a:extLst>
          </p:cNvPr>
          <p:cNvSpPr txBox="1"/>
          <p:nvPr/>
        </p:nvSpPr>
        <p:spPr>
          <a:xfrm>
            <a:off x="537071" y="396484"/>
            <a:ext cx="936055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R="0" lvl="0" indent="0" defTabSz="91417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u="none" strike="noStrike" cap="none" spc="0" normalizeH="0" baseline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 Light" pitchFamily="2" charset="77"/>
              </a:defRPr>
            </a:lvl1pPr>
          </a:lstStyle>
          <a:p>
            <a:r>
              <a:rPr lang="ru-RU" sz="1100" dirty="0">
                <a:solidFill>
                  <a:srgbClr val="283272"/>
                </a:solidFill>
                <a:latin typeface="Nunito Sans Light" pitchFamily="2" charset="77"/>
              </a:rPr>
              <a:t>Основы программирования на языке Assembler под архитектуру RISC-V</a:t>
            </a:r>
            <a:endParaRPr lang="ru-RU" sz="11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F45C107-0974-9033-38A0-AE7F67E9B8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9729276" y="484607"/>
            <a:ext cx="1837249" cy="50106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42CEA1D-09FC-848D-6E67-3B919F678E69}"/>
              </a:ext>
            </a:extLst>
          </p:cNvPr>
          <p:cNvSpPr txBox="1"/>
          <p:nvPr/>
        </p:nvSpPr>
        <p:spPr>
          <a:xfrm>
            <a:off x="548065" y="605732"/>
            <a:ext cx="53351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ru-RU"/>
            </a:defPPr>
            <a:lvl1pPr marR="0" lvl="0" indent="0" defTabSz="91417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u="none" strike="noStrike" cap="none" spc="0" normalizeH="0" baseline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" pitchFamily="2" charset="77"/>
              </a:defRPr>
            </a:lvl1pPr>
          </a:lstStyle>
          <a:p>
            <a:pPr marL="0" marR="0" lvl="0" indent="0" algn="l" defTabSz="9141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Директивы для объявления данных (</a:t>
            </a:r>
            <a:r>
              <a:rPr lang="en-US" dirty="0"/>
              <a:t>2</a:t>
            </a:r>
            <a:r>
              <a:rPr lang="ru-RU" dirty="0"/>
              <a:t>)</a:t>
            </a:r>
            <a:endParaRPr kumimoji="0" lang="ru-RU" sz="2000" b="1" u="none" strike="noStrike" kern="1200" cap="none" spc="0" normalizeH="0" baseline="0" noProof="0" dirty="0">
              <a:ln>
                <a:noFill/>
              </a:ln>
              <a:solidFill>
                <a:srgbClr val="283272"/>
              </a:solidFill>
              <a:effectLst/>
              <a:uLnTx/>
              <a:uFillTx/>
              <a:latin typeface="Nunito Sans" pitchFamily="2" charset="77"/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7368CD8E-2861-CB0B-1CA9-5AACF9077108}"/>
              </a:ext>
            </a:extLst>
          </p:cNvPr>
          <p:cNvSpPr/>
          <p:nvPr/>
        </p:nvSpPr>
        <p:spPr>
          <a:xfrm>
            <a:off x="548064" y="1548427"/>
            <a:ext cx="3673739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globl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latin typeface="Consolas" panose="020B0609020204030204" pitchFamily="49" charset="0"/>
              </a:rPr>
              <a:t>_start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_start: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addi</a:t>
            </a:r>
            <a:r>
              <a:rPr lang="en-US" sz="1400" dirty="0">
                <a:latin typeface="Consolas" panose="020B0609020204030204" pitchFamily="49" charset="0"/>
              </a:rPr>
              <a:t>  a0, x0, 1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la</a:t>
            </a:r>
            <a:r>
              <a:rPr lang="en-US" sz="1400" dirty="0">
                <a:latin typeface="Consolas" panose="020B0609020204030204" pitchFamily="49" charset="0"/>
              </a:rPr>
              <a:t>    a1, str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addi</a:t>
            </a:r>
            <a:r>
              <a:rPr lang="en-US" sz="1400" dirty="0">
                <a:latin typeface="Consolas" panose="020B0609020204030204" pitchFamily="49" charset="0"/>
              </a:rPr>
              <a:t>  a2, x0, 15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addi</a:t>
            </a:r>
            <a:r>
              <a:rPr lang="en-US" sz="1400" dirty="0">
                <a:latin typeface="Consolas" panose="020B0609020204030204" pitchFamily="49" charset="0"/>
              </a:rPr>
              <a:t>  a7, x0, 64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ecall</a:t>
            </a:r>
            <a:endParaRPr lang="en-US" sz="14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endParaRPr lang="en-US" sz="1400" dirty="0">
              <a:latin typeface="Consolas" panose="020B0609020204030204" pitchFamily="49" charset="0"/>
            </a:endParaRPr>
          </a:p>
          <a:p>
            <a:r>
              <a:rPr lang="en-US" sz="1400" dirty="0"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addi</a:t>
            </a:r>
            <a:r>
              <a:rPr lang="en-US" sz="1400" dirty="0">
                <a:latin typeface="Consolas" panose="020B0609020204030204" pitchFamily="49" charset="0"/>
              </a:rPr>
              <a:t>  a0, x0, 0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addi</a:t>
            </a:r>
            <a:r>
              <a:rPr lang="en-US" sz="1400" dirty="0">
                <a:latin typeface="Consolas" panose="020B0609020204030204" pitchFamily="49" charset="0"/>
              </a:rPr>
              <a:t>  a7, x0, 93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ecall</a:t>
            </a:r>
            <a:endParaRPr lang="en-US" sz="14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.section .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rodata</a:t>
            </a:r>
            <a:endParaRPr lang="en-US" sz="14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latin typeface="Consolas" panose="020B0609020204030204" pitchFamily="49" charset="0"/>
              </a:rPr>
              <a:t>str: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asciz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"Hello, RISC-V!\n"</a:t>
            </a:r>
            <a:endParaRPr lang="ru-RU" sz="1400" dirty="0">
              <a:solidFill>
                <a:srgbClr val="A31515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5C7C38-4411-3F5B-5C4E-6CE5611263DC}"/>
              </a:ext>
            </a:extLst>
          </p:cNvPr>
          <p:cNvSpPr txBox="1"/>
          <p:nvPr/>
        </p:nvSpPr>
        <p:spPr>
          <a:xfrm>
            <a:off x="537070" y="1113162"/>
            <a:ext cx="91922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kern="100" dirty="0">
                <a:latin typeface="Nunito Sans" pitchFamily="2" charset="-52"/>
                <a:cs typeface="Times New Roman" panose="02020603050405020304" pitchFamily="18" charset="0"/>
              </a:rPr>
              <a:t>Пример кода, который выводит заданную строку символов</a:t>
            </a:r>
            <a:endParaRPr lang="ru-RU" sz="1400" dirty="0"/>
          </a:p>
        </p:txBody>
      </p:sp>
      <p:sp>
        <p:nvSpPr>
          <p:cNvPr id="6" name="Прямоугольник: скругленные углы 5">
            <a:extLst>
              <a:ext uri="{FF2B5EF4-FFF2-40B4-BE49-F238E27FC236}">
                <a16:creationId xmlns:a16="http://schemas.microsoft.com/office/drawing/2014/main" id="{F480049B-309D-8414-4D9F-36EA387EDAC9}"/>
              </a:ext>
            </a:extLst>
          </p:cNvPr>
          <p:cNvSpPr/>
          <p:nvPr/>
        </p:nvSpPr>
        <p:spPr>
          <a:xfrm>
            <a:off x="970114" y="4355597"/>
            <a:ext cx="725153" cy="255129"/>
          </a:xfrm>
          <a:prstGeom prst="round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B2CCFBAE-55D6-2B67-053B-04C691C3FAB7}"/>
              </a:ext>
            </a:extLst>
          </p:cNvPr>
          <p:cNvSpPr/>
          <p:nvPr/>
        </p:nvSpPr>
        <p:spPr>
          <a:xfrm>
            <a:off x="4296460" y="1548427"/>
            <a:ext cx="3673739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globl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latin typeface="Consolas" panose="020B0609020204030204" pitchFamily="49" charset="0"/>
              </a:rPr>
              <a:t>_start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_start: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addi</a:t>
            </a:r>
            <a:r>
              <a:rPr lang="en-US" sz="1400" dirty="0">
                <a:latin typeface="Consolas" panose="020B0609020204030204" pitchFamily="49" charset="0"/>
              </a:rPr>
              <a:t>  a0, x0, 1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la</a:t>
            </a:r>
            <a:r>
              <a:rPr lang="en-US" sz="1400" dirty="0">
                <a:latin typeface="Consolas" panose="020B0609020204030204" pitchFamily="49" charset="0"/>
              </a:rPr>
              <a:t>    a1, str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addi</a:t>
            </a:r>
            <a:r>
              <a:rPr lang="en-US" sz="1400" dirty="0">
                <a:latin typeface="Consolas" panose="020B0609020204030204" pitchFamily="49" charset="0"/>
              </a:rPr>
              <a:t>  a2, x0, 15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addi</a:t>
            </a:r>
            <a:r>
              <a:rPr lang="en-US" sz="1400" dirty="0">
                <a:latin typeface="Consolas" panose="020B0609020204030204" pitchFamily="49" charset="0"/>
              </a:rPr>
              <a:t>  a7, x0, 64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ecall</a:t>
            </a:r>
            <a:endParaRPr lang="en-US" sz="14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endParaRPr lang="en-US" sz="1400" dirty="0">
              <a:latin typeface="Consolas" panose="020B0609020204030204" pitchFamily="49" charset="0"/>
            </a:endParaRPr>
          </a:p>
          <a:p>
            <a:r>
              <a:rPr lang="en-US" sz="1400" dirty="0"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addi</a:t>
            </a:r>
            <a:r>
              <a:rPr lang="en-US" sz="1400" dirty="0">
                <a:latin typeface="Consolas" panose="020B0609020204030204" pitchFamily="49" charset="0"/>
              </a:rPr>
              <a:t>  a0, x0, 0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addi</a:t>
            </a:r>
            <a:r>
              <a:rPr lang="en-US" sz="1400" dirty="0">
                <a:latin typeface="Consolas" panose="020B0609020204030204" pitchFamily="49" charset="0"/>
              </a:rPr>
              <a:t>  a7, x0, 93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ecall</a:t>
            </a:r>
            <a:endParaRPr lang="en-US" sz="14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.section .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rodata</a:t>
            </a:r>
            <a:endParaRPr lang="en-US" sz="14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latin typeface="Consolas" panose="020B0609020204030204" pitchFamily="49" charset="0"/>
              </a:rPr>
              <a:t>str: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.ascii 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"Hello, RISC-V!\n\0"</a:t>
            </a:r>
            <a:endParaRPr lang="ru-RU" sz="1400" dirty="0">
              <a:solidFill>
                <a:srgbClr val="A31515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Прямоугольник: скругленные углы 12">
            <a:extLst>
              <a:ext uri="{FF2B5EF4-FFF2-40B4-BE49-F238E27FC236}">
                <a16:creationId xmlns:a16="http://schemas.microsoft.com/office/drawing/2014/main" id="{9D5D5EF9-52A7-ADF5-6BAE-81FEC170E734}"/>
              </a:ext>
            </a:extLst>
          </p:cNvPr>
          <p:cNvSpPr/>
          <p:nvPr/>
        </p:nvSpPr>
        <p:spPr>
          <a:xfrm>
            <a:off x="4718510" y="4355597"/>
            <a:ext cx="725153" cy="255129"/>
          </a:xfrm>
          <a:prstGeom prst="round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C5C3075B-9652-4255-307A-1ED9611E1D72}"/>
              </a:ext>
            </a:extLst>
          </p:cNvPr>
          <p:cNvCxnSpPr/>
          <p:nvPr/>
        </p:nvCxnSpPr>
        <p:spPr>
          <a:xfrm>
            <a:off x="7172532" y="4610726"/>
            <a:ext cx="194553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D2E4521B-EFF8-9EC3-3C1E-8117AA3D3DC2}"/>
              </a:ext>
            </a:extLst>
          </p:cNvPr>
          <p:cNvSpPr/>
          <p:nvPr/>
        </p:nvSpPr>
        <p:spPr>
          <a:xfrm>
            <a:off x="8319735" y="1548427"/>
            <a:ext cx="3673739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globl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latin typeface="Consolas" panose="020B0609020204030204" pitchFamily="49" charset="0"/>
              </a:rPr>
              <a:t>_start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_start: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addi</a:t>
            </a:r>
            <a:r>
              <a:rPr lang="en-US" sz="1400" dirty="0">
                <a:latin typeface="Consolas" panose="020B0609020204030204" pitchFamily="49" charset="0"/>
              </a:rPr>
              <a:t>  a0, x0, 1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la</a:t>
            </a:r>
            <a:r>
              <a:rPr lang="en-US" sz="1400" dirty="0">
                <a:latin typeface="Consolas" panose="020B0609020204030204" pitchFamily="49" charset="0"/>
              </a:rPr>
              <a:t>    a1, str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addi</a:t>
            </a:r>
            <a:r>
              <a:rPr lang="en-US" sz="1400" dirty="0">
                <a:latin typeface="Consolas" panose="020B0609020204030204" pitchFamily="49" charset="0"/>
              </a:rPr>
              <a:t>  a2, x0, 15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addi</a:t>
            </a:r>
            <a:r>
              <a:rPr lang="en-US" sz="1400" dirty="0">
                <a:latin typeface="Consolas" panose="020B0609020204030204" pitchFamily="49" charset="0"/>
              </a:rPr>
              <a:t>  a7, x0, 64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ecall</a:t>
            </a:r>
            <a:endParaRPr lang="en-US" sz="14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endParaRPr lang="en-US" sz="1400" dirty="0">
              <a:latin typeface="Consolas" panose="020B0609020204030204" pitchFamily="49" charset="0"/>
            </a:endParaRPr>
          </a:p>
          <a:p>
            <a:r>
              <a:rPr lang="en-US" sz="1400" dirty="0"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addi</a:t>
            </a:r>
            <a:r>
              <a:rPr lang="en-US" sz="1400" dirty="0">
                <a:latin typeface="Consolas" panose="020B0609020204030204" pitchFamily="49" charset="0"/>
              </a:rPr>
              <a:t>  a0, x0, 0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addi</a:t>
            </a:r>
            <a:r>
              <a:rPr lang="en-US" sz="1400" dirty="0">
                <a:latin typeface="Consolas" panose="020B0609020204030204" pitchFamily="49" charset="0"/>
              </a:rPr>
              <a:t>  a7, x0, 93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ecall</a:t>
            </a:r>
            <a:endParaRPr lang="en-US" sz="14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.section .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rodata</a:t>
            </a:r>
            <a:endParaRPr lang="en-US" sz="14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latin typeface="Consolas" panose="020B0609020204030204" pitchFamily="49" charset="0"/>
              </a:rPr>
              <a:t>str: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.ascii 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"Hello, RISC-V!\n"</a:t>
            </a:r>
          </a:p>
          <a:p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.byte </a:t>
            </a:r>
            <a:r>
              <a:rPr lang="en-US" sz="1400" dirty="0">
                <a:latin typeface="Consolas" panose="020B0609020204030204" pitchFamily="49" charset="0"/>
              </a:rPr>
              <a:t>0</a:t>
            </a:r>
            <a:endParaRPr lang="ru-RU" sz="1400" dirty="0">
              <a:latin typeface="Consolas" panose="020B0609020204030204" pitchFamily="49" charset="0"/>
            </a:endParaRPr>
          </a:p>
        </p:txBody>
      </p:sp>
      <p:sp>
        <p:nvSpPr>
          <p:cNvPr id="18" name="Прямоугольник: скругленные углы 17">
            <a:extLst>
              <a:ext uri="{FF2B5EF4-FFF2-40B4-BE49-F238E27FC236}">
                <a16:creationId xmlns:a16="http://schemas.microsoft.com/office/drawing/2014/main" id="{5DA571FB-49E0-517C-4AA9-E799A40DB6EF}"/>
              </a:ext>
            </a:extLst>
          </p:cNvPr>
          <p:cNvSpPr/>
          <p:nvPr/>
        </p:nvSpPr>
        <p:spPr>
          <a:xfrm>
            <a:off x="8741785" y="4377592"/>
            <a:ext cx="725153" cy="191682"/>
          </a:xfrm>
          <a:prstGeom prst="round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Прямоугольник: скругленные углы 19">
            <a:extLst>
              <a:ext uri="{FF2B5EF4-FFF2-40B4-BE49-F238E27FC236}">
                <a16:creationId xmlns:a16="http://schemas.microsoft.com/office/drawing/2014/main" id="{C3414F3A-2C58-9932-1883-96C4AB17C471}"/>
              </a:ext>
            </a:extLst>
          </p:cNvPr>
          <p:cNvSpPr/>
          <p:nvPr/>
        </p:nvSpPr>
        <p:spPr>
          <a:xfrm>
            <a:off x="8743467" y="4587732"/>
            <a:ext cx="877435" cy="191682"/>
          </a:xfrm>
          <a:prstGeom prst="round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6006957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Номер слайда 5">
            <a:extLst>
              <a:ext uri="{FF2B5EF4-FFF2-40B4-BE49-F238E27FC236}">
                <a16:creationId xmlns:a16="http://schemas.microsoft.com/office/drawing/2014/main" id="{246FE44D-8ACA-4BFD-ADB0-B05A93FDA3CF}"/>
              </a:ext>
            </a:extLst>
          </p:cNvPr>
          <p:cNvSpPr txBox="1">
            <a:spLocks/>
          </p:cNvSpPr>
          <p:nvPr/>
        </p:nvSpPr>
        <p:spPr>
          <a:xfrm>
            <a:off x="10883900" y="6610350"/>
            <a:ext cx="682625" cy="247650"/>
          </a:xfrm>
          <a:prstGeom prst="rect">
            <a:avLst/>
          </a:prstGeom>
          <a:solidFill>
            <a:srgbClr val="F3F1F9">
              <a:alpha val="89804"/>
            </a:srgbClr>
          </a:solidFill>
        </p:spPr>
        <p:txBody>
          <a:bodyPr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8CD8CDE7-E2C6-4DFC-9859-BA19C2EE985E}" type="slidenum">
              <a:rPr lang="ru-RU" sz="1000" smtClean="0">
                <a:latin typeface="Nunito Sans" pitchFamily="2" charset="77"/>
              </a:rPr>
              <a:pPr algn="ctr"/>
              <a:t>62</a:t>
            </a:fld>
            <a:endParaRPr lang="ru-RU" sz="1000" dirty="0">
              <a:latin typeface="Nunito Sans" pitchFamily="2" charset="77"/>
            </a:endParaRPr>
          </a:p>
        </p:txBody>
      </p:sp>
      <p:cxnSp>
        <p:nvCxnSpPr>
          <p:cNvPr id="119" name="Straight Connector 81">
            <a:extLst>
              <a:ext uri="{FF2B5EF4-FFF2-40B4-BE49-F238E27FC236}">
                <a16:creationId xmlns:a16="http://schemas.microsoft.com/office/drawing/2014/main" id="{FB4331D3-6E92-F510-9CBB-B5AEA25C2B23}"/>
              </a:ext>
            </a:extLst>
          </p:cNvPr>
          <p:cNvCxnSpPr>
            <a:cxnSpLocks/>
          </p:cNvCxnSpPr>
          <p:nvPr/>
        </p:nvCxnSpPr>
        <p:spPr>
          <a:xfrm>
            <a:off x="608094" y="6381750"/>
            <a:ext cx="10960019" cy="0"/>
          </a:xfrm>
          <a:prstGeom prst="line">
            <a:avLst/>
          </a:prstGeom>
          <a:ln w="12700" cap="rnd">
            <a:solidFill>
              <a:srgbClr val="283272"/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CF0C995-B686-F7E0-851C-CFE0BB33E31D}"/>
              </a:ext>
            </a:extLst>
          </p:cNvPr>
          <p:cNvSpPr txBox="1"/>
          <p:nvPr/>
        </p:nvSpPr>
        <p:spPr>
          <a:xfrm>
            <a:off x="537071" y="396484"/>
            <a:ext cx="936055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R="0" lvl="0" indent="0" defTabSz="91417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u="none" strike="noStrike" cap="none" spc="0" normalizeH="0" baseline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 Light" pitchFamily="2" charset="77"/>
              </a:defRPr>
            </a:lvl1pPr>
          </a:lstStyle>
          <a:p>
            <a:r>
              <a:rPr lang="ru-RU" sz="1100" dirty="0">
                <a:solidFill>
                  <a:srgbClr val="283272"/>
                </a:solidFill>
                <a:latin typeface="Nunito Sans Light" pitchFamily="2" charset="77"/>
              </a:rPr>
              <a:t>Основы программирования на языке Assembler под архитектуру RISC-V</a:t>
            </a:r>
            <a:endParaRPr lang="ru-RU" sz="11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F45C107-0974-9033-38A0-AE7F67E9B8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9729276" y="484607"/>
            <a:ext cx="1837249" cy="50106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42CEA1D-09FC-848D-6E67-3B919F678E69}"/>
              </a:ext>
            </a:extLst>
          </p:cNvPr>
          <p:cNvSpPr txBox="1"/>
          <p:nvPr/>
        </p:nvSpPr>
        <p:spPr>
          <a:xfrm>
            <a:off x="548065" y="605732"/>
            <a:ext cx="53351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ru-RU"/>
            </a:defPPr>
            <a:lvl1pPr marR="0" lvl="0" indent="0" defTabSz="91417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u="none" strike="noStrike" cap="none" spc="0" normalizeH="0" baseline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" pitchFamily="2" charset="77"/>
              </a:defRPr>
            </a:lvl1pPr>
          </a:lstStyle>
          <a:p>
            <a:pPr marL="0" marR="0" lvl="0" indent="0" algn="l" defTabSz="9141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Директивы для объявления данных (</a:t>
            </a:r>
            <a:r>
              <a:rPr lang="en-US" dirty="0"/>
              <a:t>3</a:t>
            </a:r>
            <a:r>
              <a:rPr lang="ru-RU" dirty="0"/>
              <a:t>)</a:t>
            </a:r>
            <a:endParaRPr kumimoji="0" lang="ru-RU" sz="2000" b="1" u="none" strike="noStrike" kern="1200" cap="none" spc="0" normalizeH="0" baseline="0" noProof="0" dirty="0">
              <a:ln>
                <a:noFill/>
              </a:ln>
              <a:solidFill>
                <a:srgbClr val="283272"/>
              </a:solidFill>
              <a:effectLst/>
              <a:uLnTx/>
              <a:uFillTx/>
              <a:latin typeface="Nunito Sans" pitchFamily="2" charset="77"/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7368CD8E-2861-CB0B-1CA9-5AACF9077108}"/>
              </a:ext>
            </a:extLst>
          </p:cNvPr>
          <p:cNvSpPr/>
          <p:nvPr/>
        </p:nvSpPr>
        <p:spPr>
          <a:xfrm>
            <a:off x="548065" y="1548427"/>
            <a:ext cx="2992804" cy="41857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globl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latin typeface="Consolas" panose="020B0609020204030204" pitchFamily="49" charset="0"/>
              </a:rPr>
              <a:t>_start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_start:</a:t>
            </a:r>
          </a:p>
          <a:p>
            <a:endParaRPr lang="en-US" sz="1400" dirty="0">
              <a:latin typeface="Consolas" panose="020B0609020204030204" pitchFamily="49" charset="0"/>
            </a:endParaRPr>
          </a:p>
          <a:p>
            <a:endParaRPr lang="en-US" sz="14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endParaRPr lang="en-US" sz="14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endParaRPr lang="en-US" sz="14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endParaRPr lang="en-US" sz="14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endParaRPr lang="en-US" sz="14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endParaRPr lang="en-US" sz="14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endParaRPr lang="en-US" sz="14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.section .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rodata</a:t>
            </a:r>
            <a:endParaRPr lang="en-US" sz="14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latin typeface="Consolas" panose="020B0609020204030204" pitchFamily="49" charset="0"/>
              </a:rPr>
              <a:t>msg1: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.ascii 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"Enter string: "</a:t>
            </a:r>
            <a:endParaRPr lang="ru-RU" sz="1400" dirty="0">
              <a:solidFill>
                <a:srgbClr val="A31515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latin typeface="Consolas" panose="020B0609020204030204" pitchFamily="49" charset="0"/>
              </a:rPr>
              <a:t>msg2: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.ascii 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"Your string : "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.section .data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var: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.space </a:t>
            </a:r>
            <a:r>
              <a:rPr lang="en-US" sz="1400" dirty="0">
                <a:latin typeface="Consolas" panose="020B0609020204030204" pitchFamily="49" charset="0"/>
              </a:rPr>
              <a:t>32, 0</a:t>
            </a:r>
            <a:endParaRPr lang="ru-RU" sz="1400" dirty="0">
              <a:latin typeface="Consolas" panose="020B0609020204030204" pitchFamily="49" charset="0"/>
            </a:endParaRPr>
          </a:p>
          <a:p>
            <a:endParaRPr lang="ru-RU" sz="1400" dirty="0">
              <a:solidFill>
                <a:srgbClr val="A31515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5C7C38-4411-3F5B-5C4E-6CE5611263DC}"/>
              </a:ext>
            </a:extLst>
          </p:cNvPr>
          <p:cNvSpPr txBox="1"/>
          <p:nvPr/>
        </p:nvSpPr>
        <p:spPr>
          <a:xfrm>
            <a:off x="537070" y="1113162"/>
            <a:ext cx="91922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kern="100" dirty="0">
                <a:latin typeface="Nunito Sans" pitchFamily="2" charset="-52"/>
                <a:cs typeface="Times New Roman" panose="02020603050405020304" pitchFamily="18" charset="0"/>
              </a:rPr>
              <a:t>Пример кода, который читает строку символов</a:t>
            </a:r>
            <a:r>
              <a:rPr lang="en-US" sz="1400" kern="100" dirty="0">
                <a:latin typeface="Nunito Sans" pitchFamily="2" charset="-52"/>
                <a:cs typeface="Times New Roman" panose="02020603050405020304" pitchFamily="18" charset="0"/>
              </a:rPr>
              <a:t> </a:t>
            </a:r>
            <a:r>
              <a:rPr lang="ru-RU" sz="1400" kern="100" dirty="0">
                <a:latin typeface="Nunito Sans" pitchFamily="2" charset="-52"/>
                <a:cs typeface="Times New Roman" panose="02020603050405020304" pitchFamily="18" charset="0"/>
              </a:rPr>
              <a:t>в переменную, а затем выводит её на экран</a:t>
            </a:r>
            <a:endParaRPr lang="ru-RU" sz="1400" dirty="0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355DBEEE-A7A3-E176-8C27-961BCC816F20}"/>
              </a:ext>
            </a:extLst>
          </p:cNvPr>
          <p:cNvSpPr/>
          <p:nvPr/>
        </p:nvSpPr>
        <p:spPr>
          <a:xfrm>
            <a:off x="823126" y="2110600"/>
            <a:ext cx="3292083" cy="307775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kern="100" dirty="0">
                <a:solidFill>
                  <a:schemeClr val="tx1"/>
                </a:solidFill>
                <a:latin typeface="Nunito Sans" pitchFamily="2" charset="-52"/>
                <a:cs typeface="Times New Roman" panose="02020603050405020304" pitchFamily="18" charset="0"/>
              </a:rPr>
              <a:t>Вывести </a:t>
            </a:r>
            <a:r>
              <a:rPr lang="en-US" sz="1400" kern="100" dirty="0">
                <a:solidFill>
                  <a:schemeClr val="tx1"/>
                </a:solidFill>
                <a:latin typeface="Nunito Sans" pitchFamily="2" charset="-52"/>
                <a:cs typeface="Times New Roman" panose="02020603050405020304" pitchFamily="18" charset="0"/>
              </a:rPr>
              <a:t>msg1</a:t>
            </a:r>
            <a:endParaRPr lang="ru-RU" sz="1400" kern="100" dirty="0">
              <a:solidFill>
                <a:schemeClr val="tx1"/>
              </a:solidFill>
              <a:latin typeface="Nunito Sans" pitchFamily="2" charset="-52"/>
              <a:cs typeface="Times New Roman" panose="02020603050405020304" pitchFamily="18" charset="0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AA193AB2-7367-6E6F-B3CF-A5ADCECEB5FD}"/>
              </a:ext>
            </a:extLst>
          </p:cNvPr>
          <p:cNvSpPr/>
          <p:nvPr/>
        </p:nvSpPr>
        <p:spPr>
          <a:xfrm>
            <a:off x="823126" y="2496683"/>
            <a:ext cx="3292083" cy="307775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kern="100" dirty="0">
                <a:solidFill>
                  <a:schemeClr val="tx1"/>
                </a:solidFill>
                <a:latin typeface="Nunito Sans" pitchFamily="2" charset="-52"/>
                <a:cs typeface="Times New Roman" panose="02020603050405020304" pitchFamily="18" charset="0"/>
              </a:rPr>
              <a:t>Прочитать строку в </a:t>
            </a:r>
            <a:r>
              <a:rPr lang="en-US" sz="1400" kern="100" dirty="0">
                <a:solidFill>
                  <a:schemeClr val="tx1"/>
                </a:solidFill>
                <a:latin typeface="Nunito Sans" pitchFamily="2" charset="-52"/>
                <a:cs typeface="Times New Roman" panose="02020603050405020304" pitchFamily="18" charset="0"/>
              </a:rPr>
              <a:t>var</a:t>
            </a:r>
            <a:endParaRPr lang="ru-RU" sz="1400" kern="100" dirty="0">
              <a:solidFill>
                <a:schemeClr val="tx1"/>
              </a:solidFill>
              <a:latin typeface="Nunito Sans" pitchFamily="2" charset="-52"/>
              <a:cs typeface="Times New Roman" panose="02020603050405020304" pitchFamily="18" charset="0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B62BEBDC-9A91-1297-459F-D10BF11FF899}"/>
              </a:ext>
            </a:extLst>
          </p:cNvPr>
          <p:cNvSpPr/>
          <p:nvPr/>
        </p:nvSpPr>
        <p:spPr>
          <a:xfrm>
            <a:off x="823125" y="2882766"/>
            <a:ext cx="3292083" cy="307775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kern="100" dirty="0">
                <a:solidFill>
                  <a:schemeClr val="tx1"/>
                </a:solidFill>
                <a:latin typeface="Nunito Sans" pitchFamily="2" charset="-52"/>
                <a:cs typeface="Times New Roman" panose="02020603050405020304" pitchFamily="18" charset="0"/>
              </a:rPr>
              <a:t>Вывести </a:t>
            </a:r>
            <a:r>
              <a:rPr lang="en-US" sz="1400" kern="100" dirty="0">
                <a:solidFill>
                  <a:schemeClr val="tx1"/>
                </a:solidFill>
                <a:latin typeface="Nunito Sans" pitchFamily="2" charset="-52"/>
                <a:cs typeface="Times New Roman" panose="02020603050405020304" pitchFamily="18" charset="0"/>
              </a:rPr>
              <a:t>msg2</a:t>
            </a:r>
            <a:endParaRPr lang="ru-RU" sz="1400" kern="100" dirty="0">
              <a:solidFill>
                <a:schemeClr val="tx1"/>
              </a:solidFill>
              <a:latin typeface="Nunito Sans" pitchFamily="2" charset="-52"/>
              <a:cs typeface="Times New Roman" panose="02020603050405020304" pitchFamily="18" charset="0"/>
            </a:endParaRP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A48E7A95-56E8-FDC1-AC74-B0CC45023FEA}"/>
              </a:ext>
            </a:extLst>
          </p:cNvPr>
          <p:cNvSpPr/>
          <p:nvPr/>
        </p:nvSpPr>
        <p:spPr>
          <a:xfrm>
            <a:off x="823124" y="3268849"/>
            <a:ext cx="3292083" cy="307775"/>
          </a:xfrm>
          <a:prstGeom prst="rect">
            <a:avLst/>
          </a:prstGeom>
          <a:solidFill>
            <a:srgbClr val="FFE9A3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kern="100" dirty="0">
                <a:solidFill>
                  <a:schemeClr val="tx1"/>
                </a:solidFill>
                <a:latin typeface="Nunito Sans" pitchFamily="2" charset="-52"/>
                <a:cs typeface="Times New Roman" panose="02020603050405020304" pitchFamily="18" charset="0"/>
              </a:rPr>
              <a:t>Вывести переменную </a:t>
            </a:r>
            <a:r>
              <a:rPr lang="en-US" sz="1400" kern="100" dirty="0">
                <a:solidFill>
                  <a:schemeClr val="tx1"/>
                </a:solidFill>
                <a:latin typeface="Nunito Sans" pitchFamily="2" charset="-52"/>
                <a:cs typeface="Times New Roman" panose="02020603050405020304" pitchFamily="18" charset="0"/>
              </a:rPr>
              <a:t>var</a:t>
            </a:r>
            <a:endParaRPr lang="ru-RU" sz="1400" kern="100" dirty="0">
              <a:solidFill>
                <a:schemeClr val="tx1"/>
              </a:solidFill>
              <a:latin typeface="Nunito Sans" pitchFamily="2" charset="-52"/>
              <a:cs typeface="Times New Roman" panose="02020603050405020304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4F9B7B9-C231-1EED-455C-D0C967A52419}"/>
              </a:ext>
            </a:extLst>
          </p:cNvPr>
          <p:cNvSpPr txBox="1"/>
          <p:nvPr/>
        </p:nvSpPr>
        <p:spPr>
          <a:xfrm>
            <a:off x="4840482" y="1525323"/>
            <a:ext cx="2323933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addi</a:t>
            </a:r>
            <a:r>
              <a:rPr lang="en-US" sz="1600" dirty="0">
                <a:latin typeface="Consolas" panose="020B0609020204030204" pitchFamily="49" charset="0"/>
              </a:rPr>
              <a:t>  a0, x0, 1</a:t>
            </a: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la</a:t>
            </a:r>
            <a:r>
              <a:rPr lang="en-US" sz="1600" dirty="0">
                <a:latin typeface="Consolas" panose="020B0609020204030204" pitchFamily="49" charset="0"/>
              </a:rPr>
              <a:t>    a1, msg1</a:t>
            </a:r>
          </a:p>
          <a:p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addi</a:t>
            </a:r>
            <a:r>
              <a:rPr lang="en-US" sz="1600" dirty="0">
                <a:latin typeface="Consolas" panose="020B0609020204030204" pitchFamily="49" charset="0"/>
              </a:rPr>
              <a:t>  a2, x0, 14</a:t>
            </a:r>
          </a:p>
          <a:p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addi</a:t>
            </a:r>
            <a:r>
              <a:rPr lang="en-US" sz="1600" dirty="0">
                <a:latin typeface="Consolas" panose="020B0609020204030204" pitchFamily="49" charset="0"/>
              </a:rPr>
              <a:t>  a7, x0, 64</a:t>
            </a:r>
          </a:p>
          <a:p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ecall</a:t>
            </a:r>
            <a:endParaRPr lang="ru-RU" sz="1600" dirty="0"/>
          </a:p>
        </p:txBody>
      </p:sp>
      <p:sp>
        <p:nvSpPr>
          <p:cNvPr id="22" name="Овал 21">
            <a:extLst>
              <a:ext uri="{FF2B5EF4-FFF2-40B4-BE49-F238E27FC236}">
                <a16:creationId xmlns:a16="http://schemas.microsoft.com/office/drawing/2014/main" id="{479B07E4-90B4-D34E-CBEB-89EAA6385B06}"/>
              </a:ext>
            </a:extLst>
          </p:cNvPr>
          <p:cNvSpPr/>
          <p:nvPr/>
        </p:nvSpPr>
        <p:spPr>
          <a:xfrm>
            <a:off x="916526" y="2088217"/>
            <a:ext cx="352541" cy="35254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1</a:t>
            </a:r>
          </a:p>
        </p:txBody>
      </p:sp>
      <p:sp>
        <p:nvSpPr>
          <p:cNvPr id="23" name="Овал 22">
            <a:extLst>
              <a:ext uri="{FF2B5EF4-FFF2-40B4-BE49-F238E27FC236}">
                <a16:creationId xmlns:a16="http://schemas.microsoft.com/office/drawing/2014/main" id="{EE3C8630-654A-D677-8644-AD6BEA2957B0}"/>
              </a:ext>
            </a:extLst>
          </p:cNvPr>
          <p:cNvSpPr/>
          <p:nvPr/>
        </p:nvSpPr>
        <p:spPr>
          <a:xfrm>
            <a:off x="916525" y="2474299"/>
            <a:ext cx="352541" cy="35254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2</a:t>
            </a:r>
          </a:p>
        </p:txBody>
      </p:sp>
      <p:sp>
        <p:nvSpPr>
          <p:cNvPr id="24" name="Овал 23">
            <a:extLst>
              <a:ext uri="{FF2B5EF4-FFF2-40B4-BE49-F238E27FC236}">
                <a16:creationId xmlns:a16="http://schemas.microsoft.com/office/drawing/2014/main" id="{6085D442-CC8E-4A26-1967-8B15002A19D5}"/>
              </a:ext>
            </a:extLst>
          </p:cNvPr>
          <p:cNvSpPr/>
          <p:nvPr/>
        </p:nvSpPr>
        <p:spPr>
          <a:xfrm>
            <a:off x="916524" y="2860381"/>
            <a:ext cx="352541" cy="35254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3</a:t>
            </a:r>
          </a:p>
        </p:txBody>
      </p:sp>
      <p:sp>
        <p:nvSpPr>
          <p:cNvPr id="25" name="Овал 24">
            <a:extLst>
              <a:ext uri="{FF2B5EF4-FFF2-40B4-BE49-F238E27FC236}">
                <a16:creationId xmlns:a16="http://schemas.microsoft.com/office/drawing/2014/main" id="{D9893435-688D-BBF8-0FE0-3AE4293C8A20}"/>
              </a:ext>
            </a:extLst>
          </p:cNvPr>
          <p:cNvSpPr/>
          <p:nvPr/>
        </p:nvSpPr>
        <p:spPr>
          <a:xfrm>
            <a:off x="916523" y="3251376"/>
            <a:ext cx="352541" cy="35254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4</a:t>
            </a:r>
          </a:p>
        </p:txBody>
      </p:sp>
      <p:sp>
        <p:nvSpPr>
          <p:cNvPr id="26" name="Овал 25">
            <a:extLst>
              <a:ext uri="{FF2B5EF4-FFF2-40B4-BE49-F238E27FC236}">
                <a16:creationId xmlns:a16="http://schemas.microsoft.com/office/drawing/2014/main" id="{7B304579-2841-A6D6-D5C9-6C4C3FB125F4}"/>
              </a:ext>
            </a:extLst>
          </p:cNvPr>
          <p:cNvSpPr/>
          <p:nvPr/>
        </p:nvSpPr>
        <p:spPr>
          <a:xfrm>
            <a:off x="4538646" y="1548427"/>
            <a:ext cx="352541" cy="352541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kern="100" dirty="0">
                <a:solidFill>
                  <a:schemeClr val="tx1"/>
                </a:solidFill>
                <a:latin typeface="Nunito Sans" pitchFamily="2" charset="-52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FBC6EF3-B440-1008-3C36-9AD06FDA937C}"/>
              </a:ext>
            </a:extLst>
          </p:cNvPr>
          <p:cNvSpPr txBox="1"/>
          <p:nvPr/>
        </p:nvSpPr>
        <p:spPr>
          <a:xfrm>
            <a:off x="6251754" y="2685800"/>
            <a:ext cx="2323933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addi</a:t>
            </a:r>
            <a:r>
              <a:rPr lang="en-US" sz="1600" dirty="0">
                <a:latin typeface="Consolas" panose="020B0609020204030204" pitchFamily="49" charset="0"/>
              </a:rPr>
              <a:t>  a0, x0, </a:t>
            </a:r>
            <a:r>
              <a:rPr lang="ru-RU" sz="1600" dirty="0">
                <a:latin typeface="Consolas" panose="020B0609020204030204" pitchFamily="49" charset="0"/>
              </a:rPr>
              <a:t>0</a:t>
            </a:r>
            <a:endParaRPr lang="en-US" sz="1600" dirty="0"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la</a:t>
            </a:r>
            <a:r>
              <a:rPr lang="en-US" sz="1600" dirty="0">
                <a:latin typeface="Consolas" panose="020B0609020204030204" pitchFamily="49" charset="0"/>
              </a:rPr>
              <a:t>    a1, var</a:t>
            </a:r>
          </a:p>
          <a:p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addi</a:t>
            </a:r>
            <a:r>
              <a:rPr lang="en-US" sz="1600" dirty="0">
                <a:latin typeface="Consolas" panose="020B0609020204030204" pitchFamily="49" charset="0"/>
              </a:rPr>
              <a:t>  a2, x0, 32</a:t>
            </a:r>
          </a:p>
          <a:p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addi</a:t>
            </a:r>
            <a:r>
              <a:rPr lang="en-US" sz="1600" dirty="0">
                <a:latin typeface="Consolas" panose="020B0609020204030204" pitchFamily="49" charset="0"/>
              </a:rPr>
              <a:t>  a7, x0, 63</a:t>
            </a:r>
          </a:p>
          <a:p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ecall</a:t>
            </a:r>
            <a:endParaRPr lang="ru-RU" sz="1600" dirty="0"/>
          </a:p>
        </p:txBody>
      </p:sp>
      <p:sp>
        <p:nvSpPr>
          <p:cNvPr id="28" name="Овал 27">
            <a:extLst>
              <a:ext uri="{FF2B5EF4-FFF2-40B4-BE49-F238E27FC236}">
                <a16:creationId xmlns:a16="http://schemas.microsoft.com/office/drawing/2014/main" id="{F16A2D91-86EB-B9F9-E3B2-E71319B75D15}"/>
              </a:ext>
            </a:extLst>
          </p:cNvPr>
          <p:cNvSpPr/>
          <p:nvPr/>
        </p:nvSpPr>
        <p:spPr>
          <a:xfrm>
            <a:off x="5940247" y="2706495"/>
            <a:ext cx="352541" cy="352541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kern="100" dirty="0">
                <a:solidFill>
                  <a:schemeClr val="tx1"/>
                </a:solidFill>
                <a:latin typeface="Nunito Sans" pitchFamily="2" charset="-52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C51B1B0-8087-C770-A25F-D769E8FC634B}"/>
              </a:ext>
            </a:extLst>
          </p:cNvPr>
          <p:cNvSpPr txBox="1"/>
          <p:nvPr/>
        </p:nvSpPr>
        <p:spPr>
          <a:xfrm>
            <a:off x="7521079" y="3790800"/>
            <a:ext cx="2323933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addi</a:t>
            </a:r>
            <a:r>
              <a:rPr lang="en-US" sz="1600" dirty="0">
                <a:latin typeface="Consolas" panose="020B0609020204030204" pitchFamily="49" charset="0"/>
              </a:rPr>
              <a:t>  a0, x0, 1</a:t>
            </a: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la</a:t>
            </a:r>
            <a:r>
              <a:rPr lang="en-US" sz="1600" dirty="0">
                <a:latin typeface="Consolas" panose="020B0609020204030204" pitchFamily="49" charset="0"/>
              </a:rPr>
              <a:t>    a1, msg2</a:t>
            </a:r>
          </a:p>
          <a:p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addi</a:t>
            </a:r>
            <a:r>
              <a:rPr lang="en-US" sz="1600" dirty="0">
                <a:latin typeface="Consolas" panose="020B0609020204030204" pitchFamily="49" charset="0"/>
              </a:rPr>
              <a:t>  a2, x0, 14</a:t>
            </a:r>
          </a:p>
          <a:p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addi</a:t>
            </a:r>
            <a:r>
              <a:rPr lang="en-US" sz="1600" dirty="0">
                <a:latin typeface="Consolas" panose="020B0609020204030204" pitchFamily="49" charset="0"/>
              </a:rPr>
              <a:t>  a7, x0, 64</a:t>
            </a:r>
          </a:p>
          <a:p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ecall</a:t>
            </a:r>
            <a:endParaRPr lang="ru-RU" sz="1600" dirty="0"/>
          </a:p>
        </p:txBody>
      </p:sp>
      <p:sp>
        <p:nvSpPr>
          <p:cNvPr id="31" name="Овал 30">
            <a:extLst>
              <a:ext uri="{FF2B5EF4-FFF2-40B4-BE49-F238E27FC236}">
                <a16:creationId xmlns:a16="http://schemas.microsoft.com/office/drawing/2014/main" id="{339FA7AB-0EF9-4E49-DCE6-9C0D3C1F23D0}"/>
              </a:ext>
            </a:extLst>
          </p:cNvPr>
          <p:cNvSpPr/>
          <p:nvPr/>
        </p:nvSpPr>
        <p:spPr>
          <a:xfrm>
            <a:off x="7219243" y="3813904"/>
            <a:ext cx="352541" cy="352541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kern="100" dirty="0">
                <a:solidFill>
                  <a:schemeClr val="tx1"/>
                </a:solidFill>
                <a:latin typeface="Nunito Sans" pitchFamily="2" charset="-52"/>
                <a:cs typeface="Times New Roman" panose="02020603050405020304" pitchFamily="18" charset="0"/>
              </a:rPr>
              <a:t>3</a:t>
            </a:r>
            <a:endParaRPr lang="ru-RU" sz="1400" kern="100" dirty="0">
              <a:solidFill>
                <a:schemeClr val="tx1"/>
              </a:solidFill>
              <a:latin typeface="Nunito Sans" pitchFamily="2" charset="-52"/>
              <a:cs typeface="Times New Roman" panose="02020603050405020304" pitchFamily="18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02C5873-5CA8-D8EC-B093-EDEC32C82D28}"/>
              </a:ext>
            </a:extLst>
          </p:cNvPr>
          <p:cNvSpPr txBox="1"/>
          <p:nvPr/>
        </p:nvSpPr>
        <p:spPr>
          <a:xfrm>
            <a:off x="8790404" y="4944011"/>
            <a:ext cx="2323933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addi</a:t>
            </a:r>
            <a:r>
              <a:rPr lang="en-US" sz="1600" dirty="0">
                <a:latin typeface="Consolas" panose="020B0609020204030204" pitchFamily="49" charset="0"/>
              </a:rPr>
              <a:t>  a0, x0, 1</a:t>
            </a: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la</a:t>
            </a:r>
            <a:r>
              <a:rPr lang="en-US" sz="1600" dirty="0">
                <a:latin typeface="Consolas" panose="020B0609020204030204" pitchFamily="49" charset="0"/>
              </a:rPr>
              <a:t>    a1, var</a:t>
            </a:r>
          </a:p>
          <a:p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addi</a:t>
            </a:r>
            <a:r>
              <a:rPr lang="en-US" sz="1600" dirty="0">
                <a:latin typeface="Consolas" panose="020B0609020204030204" pitchFamily="49" charset="0"/>
              </a:rPr>
              <a:t>  a2, x0, 32</a:t>
            </a:r>
          </a:p>
          <a:p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addi</a:t>
            </a:r>
            <a:r>
              <a:rPr lang="en-US" sz="1600" dirty="0">
                <a:latin typeface="Consolas" panose="020B0609020204030204" pitchFamily="49" charset="0"/>
              </a:rPr>
              <a:t>  a7, x0, 64</a:t>
            </a:r>
          </a:p>
          <a:p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ecall</a:t>
            </a:r>
            <a:endParaRPr lang="ru-RU" sz="1600" dirty="0"/>
          </a:p>
        </p:txBody>
      </p:sp>
      <p:sp>
        <p:nvSpPr>
          <p:cNvPr id="33" name="Овал 32">
            <a:extLst>
              <a:ext uri="{FF2B5EF4-FFF2-40B4-BE49-F238E27FC236}">
                <a16:creationId xmlns:a16="http://schemas.microsoft.com/office/drawing/2014/main" id="{D25AC684-23C6-FD16-9932-77947BBF3D44}"/>
              </a:ext>
            </a:extLst>
          </p:cNvPr>
          <p:cNvSpPr/>
          <p:nvPr/>
        </p:nvSpPr>
        <p:spPr>
          <a:xfrm>
            <a:off x="8488568" y="4967115"/>
            <a:ext cx="352541" cy="352541"/>
          </a:xfrm>
          <a:prstGeom prst="ellipse">
            <a:avLst/>
          </a:prstGeom>
          <a:solidFill>
            <a:srgbClr val="FFE9A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  <a:endParaRPr lang="ru-RU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5772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1" grpId="0" animBg="1"/>
      <p:bldP spid="15" grpId="0" animBg="1"/>
      <p:bldP spid="21" grpId="0"/>
      <p:bldP spid="22" grpId="0" animBg="1"/>
      <p:bldP spid="23" grpId="0" animBg="1"/>
      <p:bldP spid="24" grpId="0" animBg="1"/>
      <p:bldP spid="25" grpId="0" animBg="1"/>
      <p:bldP spid="26" grpId="0" animBg="1"/>
      <p:bldP spid="27" grpId="0"/>
      <p:bldP spid="28" grpId="0" animBg="1"/>
      <p:bldP spid="29" grpId="0"/>
      <p:bldP spid="31" grpId="0" animBg="1"/>
      <p:bldP spid="32" grpId="0"/>
      <p:bldP spid="33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Номер слайда 5">
            <a:extLst>
              <a:ext uri="{FF2B5EF4-FFF2-40B4-BE49-F238E27FC236}">
                <a16:creationId xmlns:a16="http://schemas.microsoft.com/office/drawing/2014/main" id="{246FE44D-8ACA-4BFD-ADB0-B05A93FDA3CF}"/>
              </a:ext>
            </a:extLst>
          </p:cNvPr>
          <p:cNvSpPr txBox="1">
            <a:spLocks/>
          </p:cNvSpPr>
          <p:nvPr/>
        </p:nvSpPr>
        <p:spPr>
          <a:xfrm>
            <a:off x="10883900" y="6610350"/>
            <a:ext cx="682625" cy="247650"/>
          </a:xfrm>
          <a:prstGeom prst="rect">
            <a:avLst/>
          </a:prstGeom>
          <a:solidFill>
            <a:srgbClr val="F3F1F9">
              <a:alpha val="89804"/>
            </a:srgbClr>
          </a:solidFill>
        </p:spPr>
        <p:txBody>
          <a:bodyPr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8CD8CDE7-E2C6-4DFC-9859-BA19C2EE985E}" type="slidenum">
              <a:rPr lang="ru-RU" sz="1000" smtClean="0">
                <a:latin typeface="Nunito Sans" pitchFamily="2" charset="77"/>
              </a:rPr>
              <a:pPr algn="ctr"/>
              <a:t>63</a:t>
            </a:fld>
            <a:endParaRPr lang="ru-RU" sz="1000" dirty="0">
              <a:latin typeface="Nunito Sans" pitchFamily="2" charset="77"/>
            </a:endParaRPr>
          </a:p>
        </p:txBody>
      </p:sp>
      <p:cxnSp>
        <p:nvCxnSpPr>
          <p:cNvPr id="119" name="Straight Connector 81">
            <a:extLst>
              <a:ext uri="{FF2B5EF4-FFF2-40B4-BE49-F238E27FC236}">
                <a16:creationId xmlns:a16="http://schemas.microsoft.com/office/drawing/2014/main" id="{FB4331D3-6E92-F510-9CBB-B5AEA25C2B23}"/>
              </a:ext>
            </a:extLst>
          </p:cNvPr>
          <p:cNvCxnSpPr>
            <a:cxnSpLocks/>
          </p:cNvCxnSpPr>
          <p:nvPr/>
        </p:nvCxnSpPr>
        <p:spPr>
          <a:xfrm>
            <a:off x="608094" y="6381750"/>
            <a:ext cx="10960019" cy="0"/>
          </a:xfrm>
          <a:prstGeom prst="line">
            <a:avLst/>
          </a:prstGeom>
          <a:ln w="12700" cap="rnd">
            <a:solidFill>
              <a:srgbClr val="283272"/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CF0C995-B686-F7E0-851C-CFE0BB33E31D}"/>
              </a:ext>
            </a:extLst>
          </p:cNvPr>
          <p:cNvSpPr txBox="1"/>
          <p:nvPr/>
        </p:nvSpPr>
        <p:spPr>
          <a:xfrm>
            <a:off x="537071" y="396484"/>
            <a:ext cx="936055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R="0" lvl="0" indent="0" defTabSz="91417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u="none" strike="noStrike" cap="none" spc="0" normalizeH="0" baseline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 Light" pitchFamily="2" charset="77"/>
              </a:defRPr>
            </a:lvl1pPr>
          </a:lstStyle>
          <a:p>
            <a:r>
              <a:rPr lang="ru-RU" sz="1100" dirty="0">
                <a:solidFill>
                  <a:srgbClr val="283272"/>
                </a:solidFill>
                <a:latin typeface="Nunito Sans Light" pitchFamily="2" charset="77"/>
              </a:rPr>
              <a:t>Основы программирования на языке Assembler под архитектуру RISC-V</a:t>
            </a:r>
            <a:endParaRPr lang="ru-RU" sz="11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F45C107-0974-9033-38A0-AE7F67E9B8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9729276" y="484607"/>
            <a:ext cx="1837249" cy="50106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42CEA1D-09FC-848D-6E67-3B919F678E69}"/>
              </a:ext>
            </a:extLst>
          </p:cNvPr>
          <p:cNvSpPr txBox="1"/>
          <p:nvPr/>
        </p:nvSpPr>
        <p:spPr>
          <a:xfrm>
            <a:off x="548065" y="605732"/>
            <a:ext cx="39132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ru-RU"/>
            </a:defPPr>
            <a:lvl1pPr marR="0" lvl="0" indent="0" defTabSz="91417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u="none" strike="noStrike" cap="none" spc="0" normalizeH="0" baseline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" pitchFamily="2" charset="77"/>
              </a:defRPr>
            </a:lvl1pPr>
          </a:lstStyle>
          <a:p>
            <a:pPr marL="0" marR="0" lvl="0" indent="0" algn="l" defTabSz="9141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Варианты написания кода (1)</a:t>
            </a:r>
            <a:endParaRPr kumimoji="0" lang="ru-RU" sz="2000" b="1" u="none" strike="noStrike" kern="1200" cap="none" spc="0" normalizeH="0" baseline="0" noProof="0" dirty="0">
              <a:ln>
                <a:noFill/>
              </a:ln>
              <a:solidFill>
                <a:srgbClr val="283272"/>
              </a:solidFill>
              <a:effectLst/>
              <a:uLnTx/>
              <a:uFillTx/>
              <a:latin typeface="Nunito Sans" pitchFamily="2" charset="7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5C7C38-4411-3F5B-5C4E-6CE5611263DC}"/>
              </a:ext>
            </a:extLst>
          </p:cNvPr>
          <p:cNvSpPr txBox="1"/>
          <p:nvPr/>
        </p:nvSpPr>
        <p:spPr>
          <a:xfrm>
            <a:off x="537070" y="1113162"/>
            <a:ext cx="91922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kern="100" dirty="0">
                <a:latin typeface="Nunito Sans" pitchFamily="2" charset="-52"/>
                <a:cs typeface="Times New Roman" panose="02020603050405020304" pitchFamily="18" charset="0"/>
              </a:rPr>
              <a:t>Можно ли как-нибудь оптимизировать код?</a:t>
            </a:r>
            <a:endParaRPr lang="ru-RU" sz="14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4F9B7B9-C231-1EED-455C-D0C967A52419}"/>
              </a:ext>
            </a:extLst>
          </p:cNvPr>
          <p:cNvSpPr txBox="1"/>
          <p:nvPr/>
        </p:nvSpPr>
        <p:spPr>
          <a:xfrm>
            <a:off x="909930" y="1480321"/>
            <a:ext cx="2323933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addi</a:t>
            </a:r>
            <a:r>
              <a:rPr lang="en-US" sz="1600" dirty="0">
                <a:latin typeface="Consolas" panose="020B0609020204030204" pitchFamily="49" charset="0"/>
              </a:rPr>
              <a:t>  a0, x0, 1</a:t>
            </a: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la</a:t>
            </a:r>
            <a:r>
              <a:rPr lang="en-US" sz="1600" dirty="0">
                <a:latin typeface="Consolas" panose="020B0609020204030204" pitchFamily="49" charset="0"/>
              </a:rPr>
              <a:t>    a1, msg1</a:t>
            </a:r>
          </a:p>
          <a:p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addi</a:t>
            </a:r>
            <a:r>
              <a:rPr lang="en-US" sz="1600" dirty="0">
                <a:latin typeface="Consolas" panose="020B0609020204030204" pitchFamily="49" charset="0"/>
              </a:rPr>
              <a:t>  a2, x0, 14</a:t>
            </a:r>
          </a:p>
          <a:p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addi</a:t>
            </a:r>
            <a:r>
              <a:rPr lang="en-US" sz="1600" dirty="0">
                <a:latin typeface="Consolas" panose="020B0609020204030204" pitchFamily="49" charset="0"/>
              </a:rPr>
              <a:t>  a7, x0, 64</a:t>
            </a:r>
          </a:p>
          <a:p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ecall</a:t>
            </a:r>
            <a:endParaRPr lang="ru-RU" sz="1600" dirty="0"/>
          </a:p>
        </p:txBody>
      </p:sp>
      <p:sp>
        <p:nvSpPr>
          <p:cNvPr id="26" name="Овал 25">
            <a:extLst>
              <a:ext uri="{FF2B5EF4-FFF2-40B4-BE49-F238E27FC236}">
                <a16:creationId xmlns:a16="http://schemas.microsoft.com/office/drawing/2014/main" id="{7B304579-2841-A6D6-D5C9-6C4C3FB125F4}"/>
              </a:ext>
            </a:extLst>
          </p:cNvPr>
          <p:cNvSpPr/>
          <p:nvPr/>
        </p:nvSpPr>
        <p:spPr>
          <a:xfrm>
            <a:off x="608094" y="1503425"/>
            <a:ext cx="352541" cy="352541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kern="100" dirty="0">
                <a:solidFill>
                  <a:schemeClr val="tx1"/>
                </a:solidFill>
                <a:latin typeface="Nunito Sans" pitchFamily="2" charset="-52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FBC6EF3-B440-1008-3C36-9AD06FDA937C}"/>
              </a:ext>
            </a:extLst>
          </p:cNvPr>
          <p:cNvSpPr txBox="1"/>
          <p:nvPr/>
        </p:nvSpPr>
        <p:spPr>
          <a:xfrm>
            <a:off x="2321202" y="2640798"/>
            <a:ext cx="2323933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addi</a:t>
            </a:r>
            <a:r>
              <a:rPr lang="en-US" sz="1600" dirty="0">
                <a:latin typeface="Consolas" panose="020B0609020204030204" pitchFamily="49" charset="0"/>
              </a:rPr>
              <a:t>  a0, x0, </a:t>
            </a:r>
            <a:r>
              <a:rPr lang="ru-RU" sz="1600" dirty="0">
                <a:latin typeface="Consolas" panose="020B0609020204030204" pitchFamily="49" charset="0"/>
              </a:rPr>
              <a:t>0</a:t>
            </a:r>
            <a:endParaRPr lang="en-US" sz="1600" dirty="0"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la</a:t>
            </a:r>
            <a:r>
              <a:rPr lang="en-US" sz="1600" dirty="0">
                <a:latin typeface="Consolas" panose="020B0609020204030204" pitchFamily="49" charset="0"/>
              </a:rPr>
              <a:t>    a1, var</a:t>
            </a:r>
          </a:p>
          <a:p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addi</a:t>
            </a:r>
            <a:r>
              <a:rPr lang="en-US" sz="1600" dirty="0">
                <a:latin typeface="Consolas" panose="020B0609020204030204" pitchFamily="49" charset="0"/>
              </a:rPr>
              <a:t>  a2, x0, 32</a:t>
            </a:r>
          </a:p>
          <a:p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addi</a:t>
            </a:r>
            <a:r>
              <a:rPr lang="en-US" sz="1600" dirty="0">
                <a:latin typeface="Consolas" panose="020B0609020204030204" pitchFamily="49" charset="0"/>
              </a:rPr>
              <a:t>  a7, x0, 63</a:t>
            </a:r>
          </a:p>
          <a:p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ecall</a:t>
            </a:r>
            <a:endParaRPr lang="ru-RU" sz="1600" dirty="0"/>
          </a:p>
        </p:txBody>
      </p:sp>
      <p:sp>
        <p:nvSpPr>
          <p:cNvPr id="28" name="Овал 27">
            <a:extLst>
              <a:ext uri="{FF2B5EF4-FFF2-40B4-BE49-F238E27FC236}">
                <a16:creationId xmlns:a16="http://schemas.microsoft.com/office/drawing/2014/main" id="{F16A2D91-86EB-B9F9-E3B2-E71319B75D15}"/>
              </a:ext>
            </a:extLst>
          </p:cNvPr>
          <p:cNvSpPr/>
          <p:nvPr/>
        </p:nvSpPr>
        <p:spPr>
          <a:xfrm>
            <a:off x="2009695" y="2661493"/>
            <a:ext cx="352541" cy="352541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kern="100" dirty="0">
                <a:solidFill>
                  <a:schemeClr val="tx1"/>
                </a:solidFill>
                <a:latin typeface="Nunito Sans" pitchFamily="2" charset="-52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C51B1B0-8087-C770-A25F-D769E8FC634B}"/>
              </a:ext>
            </a:extLst>
          </p:cNvPr>
          <p:cNvSpPr txBox="1"/>
          <p:nvPr/>
        </p:nvSpPr>
        <p:spPr>
          <a:xfrm>
            <a:off x="3590527" y="3745798"/>
            <a:ext cx="2323933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addi</a:t>
            </a:r>
            <a:r>
              <a:rPr lang="en-US" sz="1600" dirty="0">
                <a:latin typeface="Consolas" panose="020B0609020204030204" pitchFamily="49" charset="0"/>
              </a:rPr>
              <a:t>  a0, x0, 1</a:t>
            </a: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la</a:t>
            </a:r>
            <a:r>
              <a:rPr lang="en-US" sz="1600" dirty="0">
                <a:latin typeface="Consolas" panose="020B0609020204030204" pitchFamily="49" charset="0"/>
              </a:rPr>
              <a:t>    a1, msg2</a:t>
            </a:r>
          </a:p>
          <a:p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addi</a:t>
            </a:r>
            <a:r>
              <a:rPr lang="en-US" sz="1600" dirty="0">
                <a:latin typeface="Consolas" panose="020B0609020204030204" pitchFamily="49" charset="0"/>
              </a:rPr>
              <a:t>  a2, x0, 14</a:t>
            </a:r>
          </a:p>
          <a:p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addi</a:t>
            </a:r>
            <a:r>
              <a:rPr lang="en-US" sz="1600" dirty="0">
                <a:latin typeface="Consolas" panose="020B0609020204030204" pitchFamily="49" charset="0"/>
              </a:rPr>
              <a:t>  a7, x0, 64</a:t>
            </a:r>
          </a:p>
          <a:p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ecall</a:t>
            </a:r>
            <a:endParaRPr lang="ru-RU" sz="1600" dirty="0"/>
          </a:p>
        </p:txBody>
      </p:sp>
      <p:sp>
        <p:nvSpPr>
          <p:cNvPr id="31" name="Овал 30">
            <a:extLst>
              <a:ext uri="{FF2B5EF4-FFF2-40B4-BE49-F238E27FC236}">
                <a16:creationId xmlns:a16="http://schemas.microsoft.com/office/drawing/2014/main" id="{339FA7AB-0EF9-4E49-DCE6-9C0D3C1F23D0}"/>
              </a:ext>
            </a:extLst>
          </p:cNvPr>
          <p:cNvSpPr/>
          <p:nvPr/>
        </p:nvSpPr>
        <p:spPr>
          <a:xfrm>
            <a:off x="3288691" y="3768902"/>
            <a:ext cx="352541" cy="352541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kern="100" dirty="0">
                <a:solidFill>
                  <a:schemeClr val="tx1"/>
                </a:solidFill>
                <a:latin typeface="Nunito Sans" pitchFamily="2" charset="-52"/>
                <a:cs typeface="Times New Roman" panose="02020603050405020304" pitchFamily="18" charset="0"/>
              </a:rPr>
              <a:t>3</a:t>
            </a:r>
            <a:endParaRPr lang="ru-RU" sz="1400" kern="100" dirty="0">
              <a:solidFill>
                <a:schemeClr val="tx1"/>
              </a:solidFill>
              <a:latin typeface="Nunito Sans" pitchFamily="2" charset="-52"/>
              <a:cs typeface="Times New Roman" panose="02020603050405020304" pitchFamily="18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02C5873-5CA8-D8EC-B093-EDEC32C82D28}"/>
              </a:ext>
            </a:extLst>
          </p:cNvPr>
          <p:cNvSpPr txBox="1"/>
          <p:nvPr/>
        </p:nvSpPr>
        <p:spPr>
          <a:xfrm>
            <a:off x="4859852" y="4899009"/>
            <a:ext cx="2323933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addi</a:t>
            </a:r>
            <a:r>
              <a:rPr lang="en-US" sz="1600" dirty="0">
                <a:latin typeface="Consolas" panose="020B0609020204030204" pitchFamily="49" charset="0"/>
              </a:rPr>
              <a:t>  a0, x0, 1</a:t>
            </a: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la</a:t>
            </a:r>
            <a:r>
              <a:rPr lang="en-US" sz="1600" dirty="0">
                <a:latin typeface="Consolas" panose="020B0609020204030204" pitchFamily="49" charset="0"/>
              </a:rPr>
              <a:t>    a1, var</a:t>
            </a:r>
          </a:p>
          <a:p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addi</a:t>
            </a:r>
            <a:r>
              <a:rPr lang="en-US" sz="1600" dirty="0">
                <a:latin typeface="Consolas" panose="020B0609020204030204" pitchFamily="49" charset="0"/>
              </a:rPr>
              <a:t>  a2, x0, 32</a:t>
            </a:r>
          </a:p>
          <a:p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addi</a:t>
            </a:r>
            <a:r>
              <a:rPr lang="en-US" sz="1600" dirty="0">
                <a:latin typeface="Consolas" panose="020B0609020204030204" pitchFamily="49" charset="0"/>
              </a:rPr>
              <a:t>  a7, x0, 64</a:t>
            </a:r>
          </a:p>
          <a:p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ecall</a:t>
            </a:r>
            <a:endParaRPr lang="ru-RU" sz="1600" dirty="0"/>
          </a:p>
        </p:txBody>
      </p:sp>
      <p:sp>
        <p:nvSpPr>
          <p:cNvPr id="33" name="Овал 32">
            <a:extLst>
              <a:ext uri="{FF2B5EF4-FFF2-40B4-BE49-F238E27FC236}">
                <a16:creationId xmlns:a16="http://schemas.microsoft.com/office/drawing/2014/main" id="{D25AC684-23C6-FD16-9932-77947BBF3D44}"/>
              </a:ext>
            </a:extLst>
          </p:cNvPr>
          <p:cNvSpPr/>
          <p:nvPr/>
        </p:nvSpPr>
        <p:spPr>
          <a:xfrm>
            <a:off x="4558016" y="4922113"/>
            <a:ext cx="352541" cy="352541"/>
          </a:xfrm>
          <a:prstGeom prst="ellipse">
            <a:avLst/>
          </a:prstGeom>
          <a:solidFill>
            <a:srgbClr val="FFE9A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6" name="Прямоугольник: скругленные углы 5">
            <a:extLst>
              <a:ext uri="{FF2B5EF4-FFF2-40B4-BE49-F238E27FC236}">
                <a16:creationId xmlns:a16="http://schemas.microsoft.com/office/drawing/2014/main" id="{8F351928-9317-7399-07E7-CA8B10E15D1B}"/>
              </a:ext>
            </a:extLst>
          </p:cNvPr>
          <p:cNvSpPr/>
          <p:nvPr/>
        </p:nvSpPr>
        <p:spPr>
          <a:xfrm>
            <a:off x="4270442" y="3745798"/>
            <a:ext cx="1351909" cy="352541"/>
          </a:xfrm>
          <a:prstGeom prst="round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1EBBF2D1-6B7D-722D-2AAD-BE1E2144B20C}"/>
              </a:ext>
            </a:extLst>
          </p:cNvPr>
          <p:cNvSpPr/>
          <p:nvPr/>
        </p:nvSpPr>
        <p:spPr>
          <a:xfrm>
            <a:off x="5516535" y="4899009"/>
            <a:ext cx="1351909" cy="352541"/>
          </a:xfrm>
          <a:prstGeom prst="round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id="{99C4A15F-9933-7DF9-BBFB-1EFED2B367A0}"/>
              </a:ext>
            </a:extLst>
          </p:cNvPr>
          <p:cNvSpPr/>
          <p:nvPr/>
        </p:nvSpPr>
        <p:spPr>
          <a:xfrm>
            <a:off x="4270442" y="4486470"/>
            <a:ext cx="1351909" cy="352541"/>
          </a:xfrm>
          <a:prstGeom prst="round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рямоугольник: скругленные углы 12">
            <a:extLst>
              <a:ext uri="{FF2B5EF4-FFF2-40B4-BE49-F238E27FC236}">
                <a16:creationId xmlns:a16="http://schemas.microsoft.com/office/drawing/2014/main" id="{92B3198F-BD38-3F4D-4D1C-9ED52D4C4DA4}"/>
              </a:ext>
            </a:extLst>
          </p:cNvPr>
          <p:cNvSpPr/>
          <p:nvPr/>
        </p:nvSpPr>
        <p:spPr>
          <a:xfrm>
            <a:off x="5516535" y="5618905"/>
            <a:ext cx="1351909" cy="352541"/>
          </a:xfrm>
          <a:prstGeom prst="round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6EABAC5B-8797-1AB2-2548-A0DB1639937C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5622351" y="3922069"/>
            <a:ext cx="1547929" cy="0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единительная линия 17">
            <a:extLst>
              <a:ext uri="{FF2B5EF4-FFF2-40B4-BE49-F238E27FC236}">
                <a16:creationId xmlns:a16="http://schemas.microsoft.com/office/drawing/2014/main" id="{A0EAD698-98C5-69CF-DA2E-53AE40521727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6868444" y="5075280"/>
            <a:ext cx="301836" cy="0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единительная линия 19">
            <a:extLst>
              <a:ext uri="{FF2B5EF4-FFF2-40B4-BE49-F238E27FC236}">
                <a16:creationId xmlns:a16="http://schemas.microsoft.com/office/drawing/2014/main" id="{B904E93F-5676-AAAA-1367-4AF5D20011C7}"/>
              </a:ext>
            </a:extLst>
          </p:cNvPr>
          <p:cNvCxnSpPr>
            <a:cxnSpLocks/>
          </p:cNvCxnSpPr>
          <p:nvPr/>
        </p:nvCxnSpPr>
        <p:spPr>
          <a:xfrm>
            <a:off x="7170280" y="3922068"/>
            <a:ext cx="0" cy="1147169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Прямая соединительная линия 37">
            <a:extLst>
              <a:ext uri="{FF2B5EF4-FFF2-40B4-BE49-F238E27FC236}">
                <a16:creationId xmlns:a16="http://schemas.microsoft.com/office/drawing/2014/main" id="{FC76C8E4-5E4A-CF42-99E9-CC1654E00AE4}"/>
              </a:ext>
            </a:extLst>
          </p:cNvPr>
          <p:cNvCxnSpPr>
            <a:cxnSpLocks/>
          </p:cNvCxnSpPr>
          <p:nvPr/>
        </p:nvCxnSpPr>
        <p:spPr>
          <a:xfrm flipV="1">
            <a:off x="4461316" y="4839011"/>
            <a:ext cx="0" cy="1383437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Прямая соединительная линия 40">
            <a:extLst>
              <a:ext uri="{FF2B5EF4-FFF2-40B4-BE49-F238E27FC236}">
                <a16:creationId xmlns:a16="http://schemas.microsoft.com/office/drawing/2014/main" id="{62F7A061-49C1-C23B-1083-51C9D029C514}"/>
              </a:ext>
            </a:extLst>
          </p:cNvPr>
          <p:cNvCxnSpPr>
            <a:cxnSpLocks/>
          </p:cNvCxnSpPr>
          <p:nvPr/>
        </p:nvCxnSpPr>
        <p:spPr>
          <a:xfrm>
            <a:off x="4461316" y="6222448"/>
            <a:ext cx="1346097" cy="0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Прямая соединительная линия 42">
            <a:extLst>
              <a:ext uri="{FF2B5EF4-FFF2-40B4-BE49-F238E27FC236}">
                <a16:creationId xmlns:a16="http://schemas.microsoft.com/office/drawing/2014/main" id="{E2B1CC7C-FC86-EB80-3A8A-EA1F0E0A1362}"/>
              </a:ext>
            </a:extLst>
          </p:cNvPr>
          <p:cNvCxnSpPr>
            <a:cxnSpLocks/>
          </p:cNvCxnSpPr>
          <p:nvPr/>
        </p:nvCxnSpPr>
        <p:spPr>
          <a:xfrm flipV="1">
            <a:off x="5807413" y="5978348"/>
            <a:ext cx="0" cy="244100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Стрелка: вправо 45">
            <a:extLst>
              <a:ext uri="{FF2B5EF4-FFF2-40B4-BE49-F238E27FC236}">
                <a16:creationId xmlns:a16="http://schemas.microsoft.com/office/drawing/2014/main" id="{B116BFF5-CD11-C6C5-F795-B2A3F666E65A}"/>
              </a:ext>
            </a:extLst>
          </p:cNvPr>
          <p:cNvSpPr/>
          <p:nvPr/>
        </p:nvSpPr>
        <p:spPr>
          <a:xfrm>
            <a:off x="6968465" y="5263833"/>
            <a:ext cx="505765" cy="30777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0E72C00-4703-018F-EE0A-14A9808AFF0D}"/>
              </a:ext>
            </a:extLst>
          </p:cNvPr>
          <p:cNvSpPr txBox="1"/>
          <p:nvPr/>
        </p:nvSpPr>
        <p:spPr>
          <a:xfrm>
            <a:off x="7485622" y="4922113"/>
            <a:ext cx="2046516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dirty="0">
                <a:solidFill>
                  <a:srgbClr val="0000FF"/>
                </a:solidFill>
                <a:latin typeface="Consolas" panose="020B0609020204030204" pitchFamily="49" charset="0"/>
              </a:rPr>
              <a:t>-</a:t>
            </a: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la</a:t>
            </a:r>
            <a:r>
              <a:rPr lang="en-US" sz="1600" dirty="0">
                <a:latin typeface="Consolas" panose="020B0609020204030204" pitchFamily="49" charset="0"/>
              </a:rPr>
              <a:t>    a1, var</a:t>
            </a:r>
          </a:p>
          <a:p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addi</a:t>
            </a:r>
            <a:r>
              <a:rPr lang="en-US" sz="1600" dirty="0">
                <a:latin typeface="Consolas" panose="020B0609020204030204" pitchFamily="49" charset="0"/>
              </a:rPr>
              <a:t>  a2, x0, 32</a:t>
            </a:r>
          </a:p>
          <a:p>
            <a:r>
              <a:rPr lang="ru-RU" sz="1600" dirty="0">
                <a:solidFill>
                  <a:srgbClr val="0000FF"/>
                </a:solidFill>
                <a:latin typeface="Consolas" panose="020B0609020204030204" pitchFamily="49" charset="0"/>
              </a:rPr>
              <a:t>-</a:t>
            </a:r>
          </a:p>
          <a:p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ecall</a:t>
            </a:r>
            <a:endParaRPr lang="ru-RU" sz="1600" dirty="0"/>
          </a:p>
        </p:txBody>
      </p:sp>
      <p:sp>
        <p:nvSpPr>
          <p:cNvPr id="48" name="Прямоугольник: скругленные углы 47">
            <a:extLst>
              <a:ext uri="{FF2B5EF4-FFF2-40B4-BE49-F238E27FC236}">
                <a16:creationId xmlns:a16="http://schemas.microsoft.com/office/drawing/2014/main" id="{8DE13BE2-F3BA-5C34-69CA-D3ACE62BFA0B}"/>
              </a:ext>
            </a:extLst>
          </p:cNvPr>
          <p:cNvSpPr/>
          <p:nvPr/>
        </p:nvSpPr>
        <p:spPr>
          <a:xfrm>
            <a:off x="4269305" y="3733595"/>
            <a:ext cx="1351909" cy="352541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9" name="Прямоугольник: скругленные углы 48">
            <a:extLst>
              <a:ext uri="{FF2B5EF4-FFF2-40B4-BE49-F238E27FC236}">
                <a16:creationId xmlns:a16="http://schemas.microsoft.com/office/drawing/2014/main" id="{00B9AD90-6E6C-453C-7F22-4201ECB456D9}"/>
              </a:ext>
            </a:extLst>
          </p:cNvPr>
          <p:cNvSpPr/>
          <p:nvPr/>
        </p:nvSpPr>
        <p:spPr>
          <a:xfrm>
            <a:off x="5515398" y="4886806"/>
            <a:ext cx="1351909" cy="352541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50" name="Прямая соединительная линия 49">
            <a:extLst>
              <a:ext uri="{FF2B5EF4-FFF2-40B4-BE49-F238E27FC236}">
                <a16:creationId xmlns:a16="http://schemas.microsoft.com/office/drawing/2014/main" id="{EDDA82C1-6E63-FCD4-3953-70FB23431ED1}"/>
              </a:ext>
            </a:extLst>
          </p:cNvPr>
          <p:cNvCxnSpPr>
            <a:cxnSpLocks/>
            <a:stCxn id="48" idx="3"/>
          </p:cNvCxnSpPr>
          <p:nvPr/>
        </p:nvCxnSpPr>
        <p:spPr>
          <a:xfrm>
            <a:off x="5621214" y="3909866"/>
            <a:ext cx="1547929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Прямая соединительная линия 50">
            <a:extLst>
              <a:ext uri="{FF2B5EF4-FFF2-40B4-BE49-F238E27FC236}">
                <a16:creationId xmlns:a16="http://schemas.microsoft.com/office/drawing/2014/main" id="{DAF76CDA-C288-35AB-FF79-B7506624E0D7}"/>
              </a:ext>
            </a:extLst>
          </p:cNvPr>
          <p:cNvCxnSpPr>
            <a:cxnSpLocks/>
            <a:stCxn id="49" idx="3"/>
          </p:cNvCxnSpPr>
          <p:nvPr/>
        </p:nvCxnSpPr>
        <p:spPr>
          <a:xfrm>
            <a:off x="6867307" y="5063077"/>
            <a:ext cx="30183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Прямая соединительная линия 51">
            <a:extLst>
              <a:ext uri="{FF2B5EF4-FFF2-40B4-BE49-F238E27FC236}">
                <a16:creationId xmlns:a16="http://schemas.microsoft.com/office/drawing/2014/main" id="{7D714C3A-A514-A9DC-61B7-C3143CAC699E}"/>
              </a:ext>
            </a:extLst>
          </p:cNvPr>
          <p:cNvCxnSpPr>
            <a:cxnSpLocks/>
          </p:cNvCxnSpPr>
          <p:nvPr/>
        </p:nvCxnSpPr>
        <p:spPr>
          <a:xfrm>
            <a:off x="7169143" y="3909865"/>
            <a:ext cx="0" cy="114716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Стрелка: вправо 52">
            <a:extLst>
              <a:ext uri="{FF2B5EF4-FFF2-40B4-BE49-F238E27FC236}">
                <a16:creationId xmlns:a16="http://schemas.microsoft.com/office/drawing/2014/main" id="{96938341-56C4-FB98-FFE9-DAA92CE2CE55}"/>
              </a:ext>
            </a:extLst>
          </p:cNvPr>
          <p:cNvSpPr/>
          <p:nvPr/>
        </p:nvSpPr>
        <p:spPr>
          <a:xfrm>
            <a:off x="9569587" y="5268527"/>
            <a:ext cx="505765" cy="30777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09E1C85-6DE9-0548-AEA6-CF94B5DE215E}"/>
              </a:ext>
            </a:extLst>
          </p:cNvPr>
          <p:cNvSpPr txBox="1"/>
          <p:nvPr/>
        </p:nvSpPr>
        <p:spPr>
          <a:xfrm>
            <a:off x="10086744" y="4926807"/>
            <a:ext cx="2046516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addi</a:t>
            </a:r>
            <a:r>
              <a:rPr lang="en-US" sz="1600" dirty="0">
                <a:latin typeface="Consolas" panose="020B0609020204030204" pitchFamily="49" charset="0"/>
              </a:rPr>
              <a:t>  a0, x0, 1</a:t>
            </a: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la</a:t>
            </a:r>
            <a:r>
              <a:rPr lang="en-US" sz="1600" dirty="0">
                <a:latin typeface="Consolas" panose="020B0609020204030204" pitchFamily="49" charset="0"/>
              </a:rPr>
              <a:t>    a1, var</a:t>
            </a:r>
          </a:p>
          <a:p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addi</a:t>
            </a:r>
            <a:r>
              <a:rPr lang="en-US" sz="1600" dirty="0">
                <a:latin typeface="Consolas" panose="020B0609020204030204" pitchFamily="49" charset="0"/>
              </a:rPr>
              <a:t>  a2, x0, 32</a:t>
            </a:r>
          </a:p>
          <a:p>
            <a:r>
              <a:rPr lang="ru-RU" sz="1600" dirty="0">
                <a:solidFill>
                  <a:srgbClr val="0000FF"/>
                </a:solidFill>
                <a:latin typeface="Consolas" panose="020B0609020204030204" pitchFamily="49" charset="0"/>
              </a:rPr>
              <a:t>-</a:t>
            </a:r>
          </a:p>
          <a:p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ecall</a:t>
            </a:r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2422380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1" grpId="0" animBg="1"/>
      <p:bldP spid="32" grpId="0"/>
      <p:bldP spid="33" grpId="0" animBg="1"/>
      <p:bldP spid="6" grpId="0" animBg="1"/>
      <p:bldP spid="7" grpId="0" animBg="1"/>
      <p:bldP spid="12" grpId="0" animBg="1"/>
      <p:bldP spid="13" grpId="0" animBg="1"/>
      <p:bldP spid="46" grpId="0" animBg="1"/>
      <p:bldP spid="47" grpId="0"/>
      <p:bldP spid="48" grpId="0" animBg="1"/>
      <p:bldP spid="49" grpId="0" animBg="1"/>
      <p:bldP spid="53" grpId="0" animBg="1"/>
      <p:bldP spid="54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Номер слайда 5">
            <a:extLst>
              <a:ext uri="{FF2B5EF4-FFF2-40B4-BE49-F238E27FC236}">
                <a16:creationId xmlns:a16="http://schemas.microsoft.com/office/drawing/2014/main" id="{246FE44D-8ACA-4BFD-ADB0-B05A93FDA3CF}"/>
              </a:ext>
            </a:extLst>
          </p:cNvPr>
          <p:cNvSpPr txBox="1">
            <a:spLocks/>
          </p:cNvSpPr>
          <p:nvPr/>
        </p:nvSpPr>
        <p:spPr>
          <a:xfrm>
            <a:off x="10883900" y="6610350"/>
            <a:ext cx="682625" cy="247650"/>
          </a:xfrm>
          <a:prstGeom prst="rect">
            <a:avLst/>
          </a:prstGeom>
          <a:solidFill>
            <a:srgbClr val="F3F1F9">
              <a:alpha val="89804"/>
            </a:srgbClr>
          </a:solidFill>
        </p:spPr>
        <p:txBody>
          <a:bodyPr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8CD8CDE7-E2C6-4DFC-9859-BA19C2EE985E}" type="slidenum">
              <a:rPr lang="ru-RU" sz="1000" smtClean="0">
                <a:latin typeface="Nunito Sans" pitchFamily="2" charset="77"/>
              </a:rPr>
              <a:pPr algn="ctr"/>
              <a:t>64</a:t>
            </a:fld>
            <a:endParaRPr lang="ru-RU" sz="1000" dirty="0">
              <a:latin typeface="Nunito Sans" pitchFamily="2" charset="77"/>
            </a:endParaRPr>
          </a:p>
        </p:txBody>
      </p:sp>
      <p:cxnSp>
        <p:nvCxnSpPr>
          <p:cNvPr id="119" name="Straight Connector 81">
            <a:extLst>
              <a:ext uri="{FF2B5EF4-FFF2-40B4-BE49-F238E27FC236}">
                <a16:creationId xmlns:a16="http://schemas.microsoft.com/office/drawing/2014/main" id="{FB4331D3-6E92-F510-9CBB-B5AEA25C2B23}"/>
              </a:ext>
            </a:extLst>
          </p:cNvPr>
          <p:cNvCxnSpPr>
            <a:cxnSpLocks/>
          </p:cNvCxnSpPr>
          <p:nvPr/>
        </p:nvCxnSpPr>
        <p:spPr>
          <a:xfrm>
            <a:off x="608094" y="6381750"/>
            <a:ext cx="10960019" cy="0"/>
          </a:xfrm>
          <a:prstGeom prst="line">
            <a:avLst/>
          </a:prstGeom>
          <a:ln w="12700" cap="rnd">
            <a:solidFill>
              <a:srgbClr val="283272"/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CF0C995-B686-F7E0-851C-CFE0BB33E31D}"/>
              </a:ext>
            </a:extLst>
          </p:cNvPr>
          <p:cNvSpPr txBox="1"/>
          <p:nvPr/>
        </p:nvSpPr>
        <p:spPr>
          <a:xfrm>
            <a:off x="537071" y="396484"/>
            <a:ext cx="936055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R="0" lvl="0" indent="0" defTabSz="91417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u="none" strike="noStrike" cap="none" spc="0" normalizeH="0" baseline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 Light" pitchFamily="2" charset="77"/>
              </a:defRPr>
            </a:lvl1pPr>
          </a:lstStyle>
          <a:p>
            <a:r>
              <a:rPr lang="ru-RU" sz="1100" dirty="0">
                <a:solidFill>
                  <a:srgbClr val="283272"/>
                </a:solidFill>
                <a:latin typeface="Nunito Sans Light" pitchFamily="2" charset="77"/>
              </a:rPr>
              <a:t>Основы программирования на языке Assembler под архитектуру RISC-V</a:t>
            </a:r>
            <a:endParaRPr lang="ru-RU" sz="11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F45C107-0974-9033-38A0-AE7F67E9B8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9729276" y="484607"/>
            <a:ext cx="1837249" cy="50106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42CEA1D-09FC-848D-6E67-3B919F678E69}"/>
              </a:ext>
            </a:extLst>
          </p:cNvPr>
          <p:cNvSpPr txBox="1"/>
          <p:nvPr/>
        </p:nvSpPr>
        <p:spPr>
          <a:xfrm>
            <a:off x="548065" y="605732"/>
            <a:ext cx="39132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ru-RU"/>
            </a:defPPr>
            <a:lvl1pPr marR="0" lvl="0" indent="0" defTabSz="91417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u="none" strike="noStrike" cap="none" spc="0" normalizeH="0" baseline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" pitchFamily="2" charset="77"/>
              </a:defRPr>
            </a:lvl1pPr>
          </a:lstStyle>
          <a:p>
            <a:pPr marL="0" marR="0" lvl="0" indent="0" algn="l" defTabSz="9141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Варианты написания кода (2)</a:t>
            </a:r>
            <a:endParaRPr kumimoji="0" lang="ru-RU" sz="2000" b="1" u="none" strike="noStrike" kern="1200" cap="none" spc="0" normalizeH="0" baseline="0" noProof="0" dirty="0">
              <a:ln>
                <a:noFill/>
              </a:ln>
              <a:solidFill>
                <a:srgbClr val="283272"/>
              </a:solidFill>
              <a:effectLst/>
              <a:uLnTx/>
              <a:uFillTx/>
              <a:latin typeface="Nunito Sans" pitchFamily="2" charset="7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5C7C38-4411-3F5B-5C4E-6CE5611263DC}"/>
              </a:ext>
            </a:extLst>
          </p:cNvPr>
          <p:cNvSpPr txBox="1"/>
          <p:nvPr/>
        </p:nvSpPr>
        <p:spPr>
          <a:xfrm>
            <a:off x="537070" y="1113162"/>
            <a:ext cx="91922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kern="100" dirty="0">
                <a:latin typeface="Nunito Sans" pitchFamily="2" charset="-52"/>
                <a:cs typeface="Times New Roman" panose="02020603050405020304" pitchFamily="18" charset="0"/>
              </a:rPr>
              <a:t>Как можно по разному написать объявление данных?</a:t>
            </a:r>
            <a:endParaRPr lang="ru-RU" sz="1400" dirty="0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ADE81DBD-BD9D-EAD8-A9BD-40AA044BAAF1}"/>
              </a:ext>
            </a:extLst>
          </p:cNvPr>
          <p:cNvSpPr/>
          <p:nvPr/>
        </p:nvSpPr>
        <p:spPr>
          <a:xfrm>
            <a:off x="548065" y="1548427"/>
            <a:ext cx="2992804" cy="41857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globl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latin typeface="Consolas" panose="020B0609020204030204" pitchFamily="49" charset="0"/>
              </a:rPr>
              <a:t>_start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_start:</a:t>
            </a:r>
          </a:p>
          <a:p>
            <a:endParaRPr lang="en-US" sz="1400" dirty="0">
              <a:latin typeface="Consolas" panose="020B0609020204030204" pitchFamily="49" charset="0"/>
            </a:endParaRPr>
          </a:p>
          <a:p>
            <a:endParaRPr lang="en-US" sz="14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endParaRPr lang="en-US" sz="14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endParaRPr lang="en-US" sz="14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endParaRPr lang="en-US" sz="14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endParaRPr lang="en-US" sz="14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endParaRPr lang="en-US" sz="14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endParaRPr lang="en-US" sz="14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.section .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rodata</a:t>
            </a:r>
            <a:endParaRPr lang="en-US" sz="14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latin typeface="Consolas" panose="020B0609020204030204" pitchFamily="49" charset="0"/>
              </a:rPr>
              <a:t>msg1: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.ascii 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"Enter string: "</a:t>
            </a:r>
            <a:endParaRPr lang="ru-RU" sz="1400" dirty="0">
              <a:solidFill>
                <a:srgbClr val="A31515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latin typeface="Consolas" panose="020B0609020204030204" pitchFamily="49" charset="0"/>
              </a:rPr>
              <a:t>msg2: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.ascii 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"Your string : "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.section .data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var: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.space </a:t>
            </a:r>
            <a:r>
              <a:rPr lang="en-US" sz="1400" dirty="0">
                <a:latin typeface="Consolas" panose="020B0609020204030204" pitchFamily="49" charset="0"/>
              </a:rPr>
              <a:t>32, 0</a:t>
            </a:r>
            <a:endParaRPr lang="ru-RU" sz="1400" dirty="0">
              <a:latin typeface="Consolas" panose="020B0609020204030204" pitchFamily="49" charset="0"/>
            </a:endParaRPr>
          </a:p>
          <a:p>
            <a:endParaRPr lang="ru-RU" sz="1400" dirty="0">
              <a:solidFill>
                <a:srgbClr val="A31515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6A292A42-FEDA-CC6C-8A44-84053693BF06}"/>
              </a:ext>
            </a:extLst>
          </p:cNvPr>
          <p:cNvSpPr/>
          <p:nvPr/>
        </p:nvSpPr>
        <p:spPr>
          <a:xfrm>
            <a:off x="823126" y="2110600"/>
            <a:ext cx="3292083" cy="307775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kern="100" dirty="0">
                <a:solidFill>
                  <a:schemeClr val="tx1"/>
                </a:solidFill>
                <a:latin typeface="Nunito Sans" pitchFamily="2" charset="-52"/>
                <a:cs typeface="Times New Roman" panose="02020603050405020304" pitchFamily="18" charset="0"/>
              </a:rPr>
              <a:t>Вывести </a:t>
            </a:r>
            <a:r>
              <a:rPr lang="en-US" sz="1400" kern="100" dirty="0">
                <a:solidFill>
                  <a:schemeClr val="tx1"/>
                </a:solidFill>
                <a:latin typeface="Nunito Sans" pitchFamily="2" charset="-52"/>
                <a:cs typeface="Times New Roman" panose="02020603050405020304" pitchFamily="18" charset="0"/>
              </a:rPr>
              <a:t>msg1</a:t>
            </a:r>
            <a:endParaRPr lang="ru-RU" sz="1400" kern="100" dirty="0">
              <a:solidFill>
                <a:schemeClr val="tx1"/>
              </a:solidFill>
              <a:latin typeface="Nunito Sans" pitchFamily="2" charset="-52"/>
              <a:cs typeface="Times New Roman" panose="02020603050405020304" pitchFamily="18" charset="0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8B208CB9-65A0-5EAD-6B3B-ECFF4D25DEBC}"/>
              </a:ext>
            </a:extLst>
          </p:cNvPr>
          <p:cNvSpPr/>
          <p:nvPr/>
        </p:nvSpPr>
        <p:spPr>
          <a:xfrm>
            <a:off x="823126" y="2496683"/>
            <a:ext cx="3292083" cy="307775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kern="100" dirty="0">
                <a:solidFill>
                  <a:schemeClr val="tx1"/>
                </a:solidFill>
                <a:latin typeface="Nunito Sans" pitchFamily="2" charset="-52"/>
                <a:cs typeface="Times New Roman" panose="02020603050405020304" pitchFamily="18" charset="0"/>
              </a:rPr>
              <a:t>Прочитать строку в </a:t>
            </a:r>
            <a:r>
              <a:rPr lang="en-US" sz="1400" kern="100" dirty="0">
                <a:solidFill>
                  <a:schemeClr val="tx1"/>
                </a:solidFill>
                <a:latin typeface="Nunito Sans" pitchFamily="2" charset="-52"/>
                <a:cs typeface="Times New Roman" panose="02020603050405020304" pitchFamily="18" charset="0"/>
              </a:rPr>
              <a:t>var</a:t>
            </a:r>
            <a:endParaRPr lang="ru-RU" sz="1400" kern="100" dirty="0">
              <a:solidFill>
                <a:schemeClr val="tx1"/>
              </a:solidFill>
              <a:latin typeface="Nunito Sans" pitchFamily="2" charset="-52"/>
              <a:cs typeface="Times New Roman" panose="02020603050405020304" pitchFamily="18" charset="0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F6B7C7EB-E25E-118C-62FE-D8D9C64BDFAC}"/>
              </a:ext>
            </a:extLst>
          </p:cNvPr>
          <p:cNvSpPr/>
          <p:nvPr/>
        </p:nvSpPr>
        <p:spPr>
          <a:xfrm>
            <a:off x="823125" y="2882766"/>
            <a:ext cx="3292083" cy="307775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kern="100" dirty="0">
                <a:solidFill>
                  <a:schemeClr val="tx1"/>
                </a:solidFill>
                <a:latin typeface="Nunito Sans" pitchFamily="2" charset="-52"/>
                <a:cs typeface="Times New Roman" panose="02020603050405020304" pitchFamily="18" charset="0"/>
              </a:rPr>
              <a:t>Вывести </a:t>
            </a:r>
            <a:r>
              <a:rPr lang="en-US" sz="1400" kern="100" dirty="0">
                <a:solidFill>
                  <a:schemeClr val="tx1"/>
                </a:solidFill>
                <a:latin typeface="Nunito Sans" pitchFamily="2" charset="-52"/>
                <a:cs typeface="Times New Roman" panose="02020603050405020304" pitchFamily="18" charset="0"/>
              </a:rPr>
              <a:t>msg2</a:t>
            </a:r>
            <a:endParaRPr lang="ru-RU" sz="1400" kern="100" dirty="0">
              <a:solidFill>
                <a:schemeClr val="tx1"/>
              </a:solidFill>
              <a:latin typeface="Nunito Sans" pitchFamily="2" charset="-52"/>
              <a:cs typeface="Times New Roman" panose="02020603050405020304" pitchFamily="18" charset="0"/>
            </a:endParaRP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AE58A246-FCD0-3F93-20F0-88B939F636F5}"/>
              </a:ext>
            </a:extLst>
          </p:cNvPr>
          <p:cNvSpPr/>
          <p:nvPr/>
        </p:nvSpPr>
        <p:spPr>
          <a:xfrm>
            <a:off x="823124" y="3268849"/>
            <a:ext cx="3292083" cy="307775"/>
          </a:xfrm>
          <a:prstGeom prst="rect">
            <a:avLst/>
          </a:prstGeom>
          <a:solidFill>
            <a:srgbClr val="FFE9A3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kern="100" dirty="0">
                <a:solidFill>
                  <a:schemeClr val="tx1"/>
                </a:solidFill>
                <a:latin typeface="Nunito Sans" pitchFamily="2" charset="-52"/>
                <a:cs typeface="Times New Roman" panose="02020603050405020304" pitchFamily="18" charset="0"/>
              </a:rPr>
              <a:t>Вывести переменную </a:t>
            </a:r>
            <a:r>
              <a:rPr lang="en-US" sz="1400" kern="100" dirty="0">
                <a:solidFill>
                  <a:schemeClr val="tx1"/>
                </a:solidFill>
                <a:latin typeface="Nunito Sans" pitchFamily="2" charset="-52"/>
                <a:cs typeface="Times New Roman" panose="02020603050405020304" pitchFamily="18" charset="0"/>
              </a:rPr>
              <a:t>var</a:t>
            </a:r>
            <a:endParaRPr lang="ru-RU" sz="1400" kern="100" dirty="0">
              <a:solidFill>
                <a:schemeClr val="tx1"/>
              </a:solidFill>
              <a:latin typeface="Nunito Sans" pitchFamily="2" charset="-52"/>
              <a:cs typeface="Times New Roman" panose="02020603050405020304" pitchFamily="18" charset="0"/>
            </a:endParaRPr>
          </a:p>
        </p:txBody>
      </p:sp>
      <p:sp>
        <p:nvSpPr>
          <p:cNvPr id="15" name="Овал 14">
            <a:extLst>
              <a:ext uri="{FF2B5EF4-FFF2-40B4-BE49-F238E27FC236}">
                <a16:creationId xmlns:a16="http://schemas.microsoft.com/office/drawing/2014/main" id="{575E873D-D94E-5FB3-C769-251CCB1267E6}"/>
              </a:ext>
            </a:extLst>
          </p:cNvPr>
          <p:cNvSpPr/>
          <p:nvPr/>
        </p:nvSpPr>
        <p:spPr>
          <a:xfrm>
            <a:off x="916526" y="2088217"/>
            <a:ext cx="352541" cy="35254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1</a:t>
            </a:r>
          </a:p>
        </p:txBody>
      </p:sp>
      <p:sp>
        <p:nvSpPr>
          <p:cNvPr id="17" name="Овал 16">
            <a:extLst>
              <a:ext uri="{FF2B5EF4-FFF2-40B4-BE49-F238E27FC236}">
                <a16:creationId xmlns:a16="http://schemas.microsoft.com/office/drawing/2014/main" id="{BE3FCE33-735F-9490-6D69-299E0D7E5325}"/>
              </a:ext>
            </a:extLst>
          </p:cNvPr>
          <p:cNvSpPr/>
          <p:nvPr/>
        </p:nvSpPr>
        <p:spPr>
          <a:xfrm>
            <a:off x="916525" y="2474299"/>
            <a:ext cx="352541" cy="35254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2</a:t>
            </a:r>
          </a:p>
        </p:txBody>
      </p:sp>
      <p:sp>
        <p:nvSpPr>
          <p:cNvPr id="19" name="Овал 18">
            <a:extLst>
              <a:ext uri="{FF2B5EF4-FFF2-40B4-BE49-F238E27FC236}">
                <a16:creationId xmlns:a16="http://schemas.microsoft.com/office/drawing/2014/main" id="{E52F6452-9CD8-87B5-0E16-1A5A7E08F18C}"/>
              </a:ext>
            </a:extLst>
          </p:cNvPr>
          <p:cNvSpPr/>
          <p:nvPr/>
        </p:nvSpPr>
        <p:spPr>
          <a:xfrm>
            <a:off x="916524" y="2860381"/>
            <a:ext cx="352541" cy="35254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3</a:t>
            </a:r>
          </a:p>
        </p:txBody>
      </p:sp>
      <p:sp>
        <p:nvSpPr>
          <p:cNvPr id="22" name="Овал 21">
            <a:extLst>
              <a:ext uri="{FF2B5EF4-FFF2-40B4-BE49-F238E27FC236}">
                <a16:creationId xmlns:a16="http://schemas.microsoft.com/office/drawing/2014/main" id="{E057806B-DEC4-2B76-F6DD-53B66A3C3806}"/>
              </a:ext>
            </a:extLst>
          </p:cNvPr>
          <p:cNvSpPr/>
          <p:nvPr/>
        </p:nvSpPr>
        <p:spPr>
          <a:xfrm>
            <a:off x="916523" y="3251376"/>
            <a:ext cx="352541" cy="35254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4</a:t>
            </a:r>
          </a:p>
        </p:txBody>
      </p:sp>
      <p:sp>
        <p:nvSpPr>
          <p:cNvPr id="34" name="Прямоугольник: скругленные углы 33">
            <a:extLst>
              <a:ext uri="{FF2B5EF4-FFF2-40B4-BE49-F238E27FC236}">
                <a16:creationId xmlns:a16="http://schemas.microsoft.com/office/drawing/2014/main" id="{17DF50B4-7E54-0766-FC9D-4FDF01A32F0A}"/>
              </a:ext>
            </a:extLst>
          </p:cNvPr>
          <p:cNvSpPr/>
          <p:nvPr/>
        </p:nvSpPr>
        <p:spPr>
          <a:xfrm>
            <a:off x="540511" y="4773555"/>
            <a:ext cx="1819863" cy="715217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36" name="Прямая соединительная линия 35">
            <a:extLst>
              <a:ext uri="{FF2B5EF4-FFF2-40B4-BE49-F238E27FC236}">
                <a16:creationId xmlns:a16="http://schemas.microsoft.com/office/drawing/2014/main" id="{632C9A6B-71CB-3787-F291-20131EEFB127}"/>
              </a:ext>
            </a:extLst>
          </p:cNvPr>
          <p:cNvCxnSpPr/>
          <p:nvPr/>
        </p:nvCxnSpPr>
        <p:spPr>
          <a:xfrm>
            <a:off x="2360374" y="5159638"/>
            <a:ext cx="219217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Прямая соединительная линия 38">
            <a:extLst>
              <a:ext uri="{FF2B5EF4-FFF2-40B4-BE49-F238E27FC236}">
                <a16:creationId xmlns:a16="http://schemas.microsoft.com/office/drawing/2014/main" id="{8CF15F59-D2E9-E7D4-92C1-E95ADE716AF0}"/>
              </a:ext>
            </a:extLst>
          </p:cNvPr>
          <p:cNvCxnSpPr/>
          <p:nvPr/>
        </p:nvCxnSpPr>
        <p:spPr>
          <a:xfrm flipV="1">
            <a:off x="4552545" y="1548427"/>
            <a:ext cx="0" cy="36112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Прямая соединительная линия 41">
            <a:extLst>
              <a:ext uri="{FF2B5EF4-FFF2-40B4-BE49-F238E27FC236}">
                <a16:creationId xmlns:a16="http://schemas.microsoft.com/office/drawing/2014/main" id="{6720E46C-4CEB-22F8-081D-267EC32785C4}"/>
              </a:ext>
            </a:extLst>
          </p:cNvPr>
          <p:cNvCxnSpPr>
            <a:cxnSpLocks/>
          </p:cNvCxnSpPr>
          <p:nvPr/>
        </p:nvCxnSpPr>
        <p:spPr>
          <a:xfrm>
            <a:off x="4552545" y="1548427"/>
            <a:ext cx="132789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Прямая со стрелкой 44">
            <a:extLst>
              <a:ext uri="{FF2B5EF4-FFF2-40B4-BE49-F238E27FC236}">
                <a16:creationId xmlns:a16="http://schemas.microsoft.com/office/drawing/2014/main" id="{EDC1B245-4B45-40EF-33A0-E592C04CD049}"/>
              </a:ext>
            </a:extLst>
          </p:cNvPr>
          <p:cNvCxnSpPr/>
          <p:nvPr/>
        </p:nvCxnSpPr>
        <p:spPr>
          <a:xfrm>
            <a:off x="5880438" y="1548427"/>
            <a:ext cx="0" cy="2317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FDF0B0F2-AB81-C1E3-F630-83705F18D28C}"/>
              </a:ext>
            </a:extLst>
          </p:cNvPr>
          <p:cNvSpPr txBox="1"/>
          <p:nvPr/>
        </p:nvSpPr>
        <p:spPr>
          <a:xfrm>
            <a:off x="5126883" y="1876007"/>
            <a:ext cx="2553172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.section .data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var: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.ascii 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"    ...  "</a:t>
            </a:r>
            <a:endParaRPr lang="ru-RU" sz="1400" dirty="0">
              <a:latin typeface="Consolas" panose="020B0609020204030204" pitchFamily="49" charset="0"/>
            </a:endParaRPr>
          </a:p>
        </p:txBody>
      </p:sp>
      <p:cxnSp>
        <p:nvCxnSpPr>
          <p:cNvPr id="58" name="Прямая со стрелкой 57">
            <a:extLst>
              <a:ext uri="{FF2B5EF4-FFF2-40B4-BE49-F238E27FC236}">
                <a16:creationId xmlns:a16="http://schemas.microsoft.com/office/drawing/2014/main" id="{CB7668F1-D6FA-CDF8-8015-DC9002C50E3E}"/>
              </a:ext>
            </a:extLst>
          </p:cNvPr>
          <p:cNvCxnSpPr>
            <a:cxnSpLocks/>
          </p:cNvCxnSpPr>
          <p:nvPr/>
        </p:nvCxnSpPr>
        <p:spPr>
          <a:xfrm>
            <a:off x="5880438" y="2646677"/>
            <a:ext cx="0" cy="1784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62D82D13-ABB9-B224-74F8-EA006E23CE33}"/>
              </a:ext>
            </a:extLst>
          </p:cNvPr>
          <p:cNvSpPr txBox="1"/>
          <p:nvPr/>
        </p:nvSpPr>
        <p:spPr>
          <a:xfrm>
            <a:off x="5126883" y="2887436"/>
            <a:ext cx="2553172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.section .data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var: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.zero </a:t>
            </a:r>
            <a:r>
              <a:rPr lang="en-US" sz="1400" dirty="0">
                <a:latin typeface="Consolas" panose="020B0609020204030204" pitchFamily="49" charset="0"/>
              </a:rPr>
              <a:t>32</a:t>
            </a:r>
            <a:endParaRPr lang="ru-RU" sz="1400" dirty="0">
              <a:latin typeface="Consolas" panose="020B0609020204030204" pitchFamily="49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9C875FF-8DCB-4938-3E52-3663D00DB911}"/>
              </a:ext>
            </a:extLst>
          </p:cNvPr>
          <p:cNvSpPr txBox="1"/>
          <p:nvPr/>
        </p:nvSpPr>
        <p:spPr>
          <a:xfrm>
            <a:off x="5126883" y="3833647"/>
            <a:ext cx="227586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.section .data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var: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.byte </a:t>
            </a:r>
            <a:r>
              <a:rPr lang="en-US" sz="1400" dirty="0">
                <a:latin typeface="Consolas" panose="020B0609020204030204" pitchFamily="49" charset="0"/>
              </a:rPr>
              <a:t>0,0,...,0,0</a:t>
            </a:r>
            <a:endParaRPr lang="ru-RU" sz="1400" dirty="0">
              <a:latin typeface="Consolas" panose="020B0609020204030204" pitchFamily="49" charset="0"/>
            </a:endParaRPr>
          </a:p>
        </p:txBody>
      </p:sp>
      <p:cxnSp>
        <p:nvCxnSpPr>
          <p:cNvPr id="66" name="Прямая со стрелкой 65">
            <a:extLst>
              <a:ext uri="{FF2B5EF4-FFF2-40B4-BE49-F238E27FC236}">
                <a16:creationId xmlns:a16="http://schemas.microsoft.com/office/drawing/2014/main" id="{22C174D1-6B45-62CF-E3EF-0745A8640EAB}"/>
              </a:ext>
            </a:extLst>
          </p:cNvPr>
          <p:cNvCxnSpPr>
            <a:cxnSpLocks/>
          </p:cNvCxnSpPr>
          <p:nvPr/>
        </p:nvCxnSpPr>
        <p:spPr>
          <a:xfrm>
            <a:off x="5880438" y="3626100"/>
            <a:ext cx="0" cy="1784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Прямая соединительная линия 68">
            <a:extLst>
              <a:ext uri="{FF2B5EF4-FFF2-40B4-BE49-F238E27FC236}">
                <a16:creationId xmlns:a16="http://schemas.microsoft.com/office/drawing/2014/main" id="{9A79FC88-E0CD-E3FC-B0E5-5049062C1243}"/>
              </a:ext>
            </a:extLst>
          </p:cNvPr>
          <p:cNvCxnSpPr>
            <a:cxnSpLocks/>
          </p:cNvCxnSpPr>
          <p:nvPr/>
        </p:nvCxnSpPr>
        <p:spPr>
          <a:xfrm>
            <a:off x="5880438" y="3665220"/>
            <a:ext cx="226978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Прямая со стрелкой 70">
            <a:extLst>
              <a:ext uri="{FF2B5EF4-FFF2-40B4-BE49-F238E27FC236}">
                <a16:creationId xmlns:a16="http://schemas.microsoft.com/office/drawing/2014/main" id="{AC7EFB39-9677-364E-3710-A498DD972AFB}"/>
              </a:ext>
            </a:extLst>
          </p:cNvPr>
          <p:cNvCxnSpPr>
            <a:cxnSpLocks/>
          </p:cNvCxnSpPr>
          <p:nvPr/>
        </p:nvCxnSpPr>
        <p:spPr>
          <a:xfrm>
            <a:off x="8150223" y="3665220"/>
            <a:ext cx="0" cy="1393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ADCA1836-3B09-59CF-81A3-22932E7F4308}"/>
              </a:ext>
            </a:extLst>
          </p:cNvPr>
          <p:cNvSpPr txBox="1"/>
          <p:nvPr/>
        </p:nvSpPr>
        <p:spPr>
          <a:xfrm>
            <a:off x="7359035" y="3845811"/>
            <a:ext cx="189196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.section .data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var: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.half </a:t>
            </a:r>
            <a:r>
              <a:rPr lang="en-US" sz="1400" dirty="0">
                <a:latin typeface="Consolas" panose="020B0609020204030204" pitchFamily="49" charset="0"/>
              </a:rPr>
              <a:t>0,...,0</a:t>
            </a:r>
            <a:endParaRPr lang="ru-RU" sz="1400" dirty="0">
              <a:latin typeface="Consolas" panose="020B0609020204030204" pitchFamily="49" charset="0"/>
            </a:endParaRPr>
          </a:p>
        </p:txBody>
      </p:sp>
      <p:cxnSp>
        <p:nvCxnSpPr>
          <p:cNvPr id="75" name="Прямая соединительная линия 74">
            <a:extLst>
              <a:ext uri="{FF2B5EF4-FFF2-40B4-BE49-F238E27FC236}">
                <a16:creationId xmlns:a16="http://schemas.microsoft.com/office/drawing/2014/main" id="{56BEB0FC-6EFA-6D30-DB8D-BAB61F344AB5}"/>
              </a:ext>
            </a:extLst>
          </p:cNvPr>
          <p:cNvCxnSpPr>
            <a:cxnSpLocks/>
          </p:cNvCxnSpPr>
          <p:nvPr/>
        </p:nvCxnSpPr>
        <p:spPr>
          <a:xfrm>
            <a:off x="8150223" y="3665220"/>
            <a:ext cx="216666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Прямая со стрелкой 75">
            <a:extLst>
              <a:ext uri="{FF2B5EF4-FFF2-40B4-BE49-F238E27FC236}">
                <a16:creationId xmlns:a16="http://schemas.microsoft.com/office/drawing/2014/main" id="{4C8337E9-0B65-99DD-3779-65D6C631EE0C}"/>
              </a:ext>
            </a:extLst>
          </p:cNvPr>
          <p:cNvCxnSpPr>
            <a:cxnSpLocks/>
          </p:cNvCxnSpPr>
          <p:nvPr/>
        </p:nvCxnSpPr>
        <p:spPr>
          <a:xfrm>
            <a:off x="10316891" y="3665220"/>
            <a:ext cx="0" cy="1393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FA1B5859-B454-278C-82E5-2FA210AA562A}"/>
              </a:ext>
            </a:extLst>
          </p:cNvPr>
          <p:cNvSpPr txBox="1"/>
          <p:nvPr/>
        </p:nvSpPr>
        <p:spPr>
          <a:xfrm>
            <a:off x="9525702" y="3845811"/>
            <a:ext cx="2193857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.section .data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var: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dword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latin typeface="Consolas" panose="020B0609020204030204" pitchFamily="49" charset="0"/>
              </a:rPr>
              <a:t>0,0,0,0</a:t>
            </a:r>
            <a:endParaRPr lang="ru-RU" sz="1400" dirty="0">
              <a:latin typeface="Consolas" panose="020B0609020204030204" pitchFamily="49" charset="0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2009C7AA-71EA-F721-C5F9-756F85E0AE12}"/>
              </a:ext>
            </a:extLst>
          </p:cNvPr>
          <p:cNvSpPr txBox="1"/>
          <p:nvPr/>
        </p:nvSpPr>
        <p:spPr>
          <a:xfrm>
            <a:off x="5126882" y="4818686"/>
            <a:ext cx="2512573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.section .data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var: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.align </a:t>
            </a:r>
            <a:r>
              <a:rPr lang="en-US" sz="1400" dirty="0">
                <a:latin typeface="Consolas" panose="020B0609020204030204" pitchFamily="49" charset="0"/>
              </a:rPr>
              <a:t>5</a:t>
            </a:r>
            <a:endParaRPr lang="ru-RU" sz="1400" dirty="0">
              <a:latin typeface="Consolas" panose="020B0609020204030204" pitchFamily="49" charset="0"/>
            </a:endParaRPr>
          </a:p>
        </p:txBody>
      </p:sp>
      <p:cxnSp>
        <p:nvCxnSpPr>
          <p:cNvPr id="81" name="Прямая со стрелкой 80">
            <a:extLst>
              <a:ext uri="{FF2B5EF4-FFF2-40B4-BE49-F238E27FC236}">
                <a16:creationId xmlns:a16="http://schemas.microsoft.com/office/drawing/2014/main" id="{F5B74EA4-627B-724A-5BDC-9675753A4DD3}"/>
              </a:ext>
            </a:extLst>
          </p:cNvPr>
          <p:cNvCxnSpPr>
            <a:cxnSpLocks/>
          </p:cNvCxnSpPr>
          <p:nvPr/>
        </p:nvCxnSpPr>
        <p:spPr>
          <a:xfrm>
            <a:off x="5880438" y="4611139"/>
            <a:ext cx="0" cy="1784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7570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56" grpId="0"/>
      <p:bldP spid="60" grpId="0"/>
      <p:bldP spid="62" grpId="0"/>
      <p:bldP spid="74" grpId="0"/>
      <p:bldP spid="77" grpId="0"/>
      <p:bldP spid="80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Номер слайда 5">
            <a:extLst>
              <a:ext uri="{FF2B5EF4-FFF2-40B4-BE49-F238E27FC236}">
                <a16:creationId xmlns:a16="http://schemas.microsoft.com/office/drawing/2014/main" id="{246FE44D-8ACA-4BFD-ADB0-B05A93FDA3CF}"/>
              </a:ext>
            </a:extLst>
          </p:cNvPr>
          <p:cNvSpPr txBox="1">
            <a:spLocks/>
          </p:cNvSpPr>
          <p:nvPr/>
        </p:nvSpPr>
        <p:spPr>
          <a:xfrm>
            <a:off x="10883900" y="6610350"/>
            <a:ext cx="682625" cy="247650"/>
          </a:xfrm>
          <a:prstGeom prst="rect">
            <a:avLst/>
          </a:prstGeom>
          <a:solidFill>
            <a:srgbClr val="F3F1F9">
              <a:alpha val="89804"/>
            </a:srgbClr>
          </a:solidFill>
        </p:spPr>
        <p:txBody>
          <a:bodyPr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8CD8CDE7-E2C6-4DFC-9859-BA19C2EE985E}" type="slidenum">
              <a:rPr lang="ru-RU" sz="1000" smtClean="0">
                <a:latin typeface="Nunito Sans" pitchFamily="2" charset="77"/>
              </a:rPr>
              <a:pPr algn="ctr"/>
              <a:t>65</a:t>
            </a:fld>
            <a:endParaRPr lang="ru-RU" sz="1000" dirty="0">
              <a:latin typeface="Nunito Sans" pitchFamily="2" charset="77"/>
            </a:endParaRPr>
          </a:p>
        </p:txBody>
      </p:sp>
      <p:cxnSp>
        <p:nvCxnSpPr>
          <p:cNvPr id="119" name="Straight Connector 81">
            <a:extLst>
              <a:ext uri="{FF2B5EF4-FFF2-40B4-BE49-F238E27FC236}">
                <a16:creationId xmlns:a16="http://schemas.microsoft.com/office/drawing/2014/main" id="{FB4331D3-6E92-F510-9CBB-B5AEA25C2B23}"/>
              </a:ext>
            </a:extLst>
          </p:cNvPr>
          <p:cNvCxnSpPr>
            <a:cxnSpLocks/>
          </p:cNvCxnSpPr>
          <p:nvPr/>
        </p:nvCxnSpPr>
        <p:spPr>
          <a:xfrm>
            <a:off x="608094" y="6381750"/>
            <a:ext cx="10960019" cy="0"/>
          </a:xfrm>
          <a:prstGeom prst="line">
            <a:avLst/>
          </a:prstGeom>
          <a:ln w="12700" cap="rnd">
            <a:solidFill>
              <a:srgbClr val="283272"/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CF0C995-B686-F7E0-851C-CFE0BB33E31D}"/>
              </a:ext>
            </a:extLst>
          </p:cNvPr>
          <p:cNvSpPr txBox="1"/>
          <p:nvPr/>
        </p:nvSpPr>
        <p:spPr>
          <a:xfrm>
            <a:off x="537071" y="396484"/>
            <a:ext cx="936055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R="0" lvl="0" indent="0" defTabSz="91417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u="none" strike="noStrike" cap="none" spc="0" normalizeH="0" baseline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 Light" pitchFamily="2" charset="77"/>
              </a:defRPr>
            </a:lvl1pPr>
          </a:lstStyle>
          <a:p>
            <a:r>
              <a:rPr lang="ru-RU" sz="1100" dirty="0">
                <a:solidFill>
                  <a:srgbClr val="283272"/>
                </a:solidFill>
                <a:latin typeface="Nunito Sans Light" pitchFamily="2" charset="77"/>
              </a:rPr>
              <a:t>Основы программирования на языке Assembler под архитектуру RISC-V</a:t>
            </a:r>
            <a:endParaRPr lang="ru-RU" sz="11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F45C107-0974-9033-38A0-AE7F67E9B8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9729276" y="484607"/>
            <a:ext cx="1837249" cy="50106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42CEA1D-09FC-848D-6E67-3B919F678E69}"/>
              </a:ext>
            </a:extLst>
          </p:cNvPr>
          <p:cNvSpPr txBox="1"/>
          <p:nvPr/>
        </p:nvSpPr>
        <p:spPr>
          <a:xfrm>
            <a:off x="548065" y="605732"/>
            <a:ext cx="27462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ru-RU"/>
            </a:defPPr>
            <a:lvl1pPr marR="0" lvl="0" indent="0" defTabSz="91417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u="none" strike="noStrike" cap="none" spc="0" normalizeH="0" baseline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" pitchFamily="2" charset="77"/>
              </a:defRPr>
            </a:lvl1pPr>
          </a:lstStyle>
          <a:p>
            <a:pPr marL="0" marR="0" lvl="0" indent="0" algn="l" defTabSz="9141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1" u="none" strike="noStrike" kern="1200" cap="none" spc="0" normalizeH="0" baseline="0" noProof="0" dirty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" pitchFamily="2" charset="77"/>
              </a:rPr>
              <a:t>Псевдо-инструкции</a:t>
            </a:r>
          </a:p>
        </p:txBody>
      </p:sp>
      <p:graphicFrame>
        <p:nvGraphicFramePr>
          <p:cNvPr id="7" name="Таблица 6">
            <a:extLst>
              <a:ext uri="{FF2B5EF4-FFF2-40B4-BE49-F238E27FC236}">
                <a16:creationId xmlns:a16="http://schemas.microsoft.com/office/drawing/2014/main" id="{F94DED4C-A977-44C8-FE34-5A35FC361B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9657689"/>
              </p:ext>
            </p:extLst>
          </p:nvPr>
        </p:nvGraphicFramePr>
        <p:xfrm>
          <a:off x="608094" y="1441528"/>
          <a:ext cx="10066811" cy="481074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736309">
                  <a:extLst>
                    <a:ext uri="{9D8B030D-6E8A-4147-A177-3AD203B41FA5}">
                      <a16:colId xmlns:a16="http://schemas.microsoft.com/office/drawing/2014/main" val="731323625"/>
                    </a:ext>
                  </a:extLst>
                </a:gridCol>
                <a:gridCol w="2807140">
                  <a:extLst>
                    <a:ext uri="{9D8B030D-6E8A-4147-A177-3AD203B41FA5}">
                      <a16:colId xmlns:a16="http://schemas.microsoft.com/office/drawing/2014/main" val="2084383972"/>
                    </a:ext>
                  </a:extLst>
                </a:gridCol>
                <a:gridCol w="4523362">
                  <a:extLst>
                    <a:ext uri="{9D8B030D-6E8A-4147-A177-3AD203B41FA5}">
                      <a16:colId xmlns:a16="http://schemas.microsoft.com/office/drawing/2014/main" val="3990439461"/>
                    </a:ext>
                  </a:extLst>
                </a:gridCol>
              </a:tblGrid>
              <a:tr h="2652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050" kern="100" dirty="0">
                          <a:effectLst/>
                          <a:latin typeface="Nunito Sans" pitchFamily="2" charset="-52"/>
                        </a:rPr>
                        <a:t>Псевдо-инструкция</a:t>
                      </a:r>
                      <a:endParaRPr lang="ru-RU" sz="1050" kern="100" dirty="0">
                        <a:effectLst/>
                        <a:latin typeface="Nunito Sans" pitchFamily="2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670" marR="46670" marT="46670" marB="4667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050" kern="100" dirty="0">
                          <a:effectLst/>
                          <a:latin typeface="Nunito Sans" pitchFamily="2" charset="-52"/>
                        </a:rPr>
                        <a:t>Набор базовых инструкций</a:t>
                      </a:r>
                      <a:endParaRPr lang="ru-RU" sz="1050" kern="100" dirty="0">
                        <a:effectLst/>
                        <a:latin typeface="Nunito Sans" pitchFamily="2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670" marR="46670" marT="46670" marB="4667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050" kern="100" dirty="0">
                          <a:effectLst/>
                          <a:latin typeface="Nunito Sans" pitchFamily="2" charset="-52"/>
                        </a:rPr>
                        <a:t>Описание</a:t>
                      </a:r>
                      <a:br>
                        <a:rPr lang="ru-RU" sz="1050" kern="100" dirty="0">
                          <a:effectLst/>
                          <a:latin typeface="Nunito Sans" pitchFamily="2" charset="-52"/>
                        </a:rPr>
                      </a:br>
                      <a:endParaRPr lang="ru-RU" sz="1050" kern="100" dirty="0">
                        <a:effectLst/>
                        <a:latin typeface="Nunito Sans" pitchFamily="2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670" marR="46670" marT="46670" marB="46670"/>
                </a:tc>
                <a:extLst>
                  <a:ext uri="{0D108BD9-81ED-4DB2-BD59-A6C34878D82A}">
                    <a16:rowId xmlns:a16="http://schemas.microsoft.com/office/drawing/2014/main" val="3304592402"/>
                  </a:ext>
                </a:extLst>
              </a:tr>
              <a:tr h="400987">
                <a:tc>
                  <a:txBody>
                    <a:bodyPr/>
                    <a:lstStyle/>
                    <a:p>
                      <a:pPr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 err="1">
                          <a:effectLst/>
                          <a:latin typeface="Consolas" panose="020B0609020204030204" pitchFamily="49" charset="0"/>
                        </a:rPr>
                        <a:t>la</a:t>
                      </a:r>
                      <a:r>
                        <a:rPr lang="ru-RU" sz="1200" kern="100" dirty="0"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ru-RU" sz="1200" kern="100" dirty="0" err="1">
                          <a:effectLst/>
                          <a:latin typeface="Consolas" panose="020B0609020204030204" pitchFamily="49" charset="0"/>
                        </a:rPr>
                        <a:t>rd</a:t>
                      </a:r>
                      <a:r>
                        <a:rPr lang="ru-RU" sz="1200" kern="100" dirty="0">
                          <a:effectLst/>
                          <a:latin typeface="Consolas" panose="020B0609020204030204" pitchFamily="49" charset="0"/>
                        </a:rPr>
                        <a:t>, </a:t>
                      </a:r>
                      <a:r>
                        <a:rPr lang="ru-RU" sz="1200" kern="100" dirty="0" err="1">
                          <a:effectLst/>
                          <a:latin typeface="Consolas" panose="020B0609020204030204" pitchFamily="49" charset="0"/>
                        </a:rPr>
                        <a:t>symbol</a:t>
                      </a:r>
                      <a:endParaRPr lang="ru-RU" sz="1200" kern="100" dirty="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670" marR="46670" marT="46670" marB="46670"/>
                </a:tc>
                <a:tc>
                  <a:txBody>
                    <a:bodyPr/>
                    <a:lstStyle/>
                    <a:p>
                      <a:pPr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 dirty="0" err="1">
                          <a:effectLst/>
                          <a:latin typeface="Consolas" panose="020B0609020204030204" pitchFamily="49" charset="0"/>
                        </a:rPr>
                        <a:t>auipc</a:t>
                      </a:r>
                      <a:r>
                        <a:rPr lang="en-US" sz="1200" kern="100" dirty="0"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200" kern="100" dirty="0" err="1">
                          <a:effectLst/>
                          <a:latin typeface="Consolas" panose="020B0609020204030204" pitchFamily="49" charset="0"/>
                        </a:rPr>
                        <a:t>rd</a:t>
                      </a:r>
                      <a:r>
                        <a:rPr lang="en-US" sz="1200" kern="100" dirty="0">
                          <a:effectLst/>
                          <a:latin typeface="Consolas" panose="020B0609020204030204" pitchFamily="49" charset="0"/>
                        </a:rPr>
                        <a:t>, symbol[31:12]</a:t>
                      </a:r>
                      <a:br>
                        <a:rPr lang="en-US" sz="1200" kern="100" dirty="0"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200" kern="100" dirty="0" err="1">
                          <a:effectLst/>
                          <a:latin typeface="Consolas" panose="020B0609020204030204" pitchFamily="49" charset="0"/>
                        </a:rPr>
                        <a:t>addi</a:t>
                      </a:r>
                      <a:r>
                        <a:rPr lang="en-US" sz="1200" kern="100" dirty="0"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200" kern="100" dirty="0" err="1">
                          <a:effectLst/>
                          <a:latin typeface="Consolas" panose="020B0609020204030204" pitchFamily="49" charset="0"/>
                        </a:rPr>
                        <a:t>rd</a:t>
                      </a:r>
                      <a:r>
                        <a:rPr lang="en-US" sz="1200" kern="100" dirty="0">
                          <a:effectLst/>
                          <a:latin typeface="Consolas" panose="020B0609020204030204" pitchFamily="49" charset="0"/>
                        </a:rPr>
                        <a:t>, symbol[11:0]</a:t>
                      </a:r>
                      <a:endParaRPr lang="ru-RU" sz="1200" kern="100" dirty="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670" marR="46670" marT="46670" marB="46670"/>
                </a:tc>
                <a:tc>
                  <a:txBody>
                    <a:bodyPr/>
                    <a:lstStyle/>
                    <a:p>
                      <a:pPr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>
                          <a:effectLst/>
                        </a:rPr>
                        <a:t>Загрузить адрес (не позиционно-независимый код - </a:t>
                      </a:r>
                      <a:r>
                        <a:rPr lang="en-US" sz="1200" kern="100">
                          <a:effectLst/>
                        </a:rPr>
                        <a:t>non</a:t>
                      </a:r>
                      <a:r>
                        <a:rPr lang="ru-RU" sz="1200" kern="100">
                          <a:effectLst/>
                        </a:rPr>
                        <a:t>-</a:t>
                      </a:r>
                      <a:r>
                        <a:rPr lang="en-US" sz="1200" kern="100">
                          <a:effectLst/>
                        </a:rPr>
                        <a:t>PIC</a:t>
                      </a:r>
                      <a:r>
                        <a:rPr lang="ru-RU" sz="1200" kern="100">
                          <a:effectLst/>
                        </a:rPr>
                        <a:t>)</a:t>
                      </a:r>
                      <a:endParaRPr lang="ru-RU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670" marR="46670" marT="46670" marB="46670"/>
                </a:tc>
                <a:extLst>
                  <a:ext uri="{0D108BD9-81ED-4DB2-BD59-A6C34878D82A}">
                    <a16:rowId xmlns:a16="http://schemas.microsoft.com/office/drawing/2014/main" val="2054132686"/>
                  </a:ext>
                </a:extLst>
              </a:tr>
              <a:tr h="298065">
                <a:tc>
                  <a:txBody>
                    <a:bodyPr/>
                    <a:lstStyle/>
                    <a:p>
                      <a:pPr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 err="1">
                          <a:effectLst/>
                          <a:latin typeface="Consolas" panose="020B0609020204030204" pitchFamily="49" charset="0"/>
                        </a:rPr>
                        <a:t>lla</a:t>
                      </a:r>
                      <a:r>
                        <a:rPr lang="ru-RU" sz="1200" kern="100" dirty="0"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ru-RU" sz="1200" kern="100" dirty="0" err="1">
                          <a:effectLst/>
                          <a:latin typeface="Consolas" panose="020B0609020204030204" pitchFamily="49" charset="0"/>
                        </a:rPr>
                        <a:t>ra</a:t>
                      </a:r>
                      <a:r>
                        <a:rPr lang="ru-RU" sz="1200" kern="100" dirty="0">
                          <a:effectLst/>
                          <a:latin typeface="Consolas" panose="020B0609020204030204" pitchFamily="49" charset="0"/>
                        </a:rPr>
                        <a:t>, </a:t>
                      </a:r>
                      <a:r>
                        <a:rPr lang="ru-RU" sz="1200" kern="100" dirty="0" err="1">
                          <a:effectLst/>
                          <a:latin typeface="Consolas" panose="020B0609020204030204" pitchFamily="49" charset="0"/>
                        </a:rPr>
                        <a:t>symbol</a:t>
                      </a:r>
                      <a:endParaRPr lang="ru-RU" sz="1200" kern="100" dirty="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670" marR="46670" marT="46670" marB="46670"/>
                </a:tc>
                <a:tc>
                  <a:txBody>
                    <a:bodyPr/>
                    <a:lstStyle/>
                    <a:p>
                      <a:pPr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 dirty="0" err="1">
                          <a:effectLst/>
                          <a:latin typeface="Consolas" panose="020B0609020204030204" pitchFamily="49" charset="0"/>
                        </a:rPr>
                        <a:t>auipc</a:t>
                      </a:r>
                      <a:r>
                        <a:rPr lang="en-US" sz="1200" kern="100" dirty="0"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200" kern="100" dirty="0" err="1">
                          <a:effectLst/>
                          <a:latin typeface="Consolas" panose="020B0609020204030204" pitchFamily="49" charset="0"/>
                        </a:rPr>
                        <a:t>rd</a:t>
                      </a:r>
                      <a:r>
                        <a:rPr lang="en-US" sz="1200" kern="100" dirty="0">
                          <a:effectLst/>
                          <a:latin typeface="Consolas" panose="020B0609020204030204" pitchFamily="49" charset="0"/>
                        </a:rPr>
                        <a:t>, symbol[31:12]</a:t>
                      </a:r>
                      <a:br>
                        <a:rPr lang="en-US" sz="1200" kern="100" dirty="0"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200" kern="100" dirty="0" err="1">
                          <a:effectLst/>
                          <a:latin typeface="Consolas" panose="020B0609020204030204" pitchFamily="49" charset="0"/>
                        </a:rPr>
                        <a:t>addi</a:t>
                      </a:r>
                      <a:r>
                        <a:rPr lang="en-US" sz="1200" kern="100" dirty="0"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200" kern="100" dirty="0" err="1">
                          <a:effectLst/>
                          <a:latin typeface="Consolas" panose="020B0609020204030204" pitchFamily="49" charset="0"/>
                        </a:rPr>
                        <a:t>rd</a:t>
                      </a:r>
                      <a:r>
                        <a:rPr lang="en-US" sz="1200" kern="100" dirty="0">
                          <a:effectLst/>
                          <a:latin typeface="Consolas" panose="020B0609020204030204" pitchFamily="49" charset="0"/>
                        </a:rPr>
                        <a:t>, </a:t>
                      </a:r>
                      <a:r>
                        <a:rPr lang="en-US" sz="1200" kern="100" dirty="0" err="1">
                          <a:effectLst/>
                          <a:latin typeface="Consolas" panose="020B0609020204030204" pitchFamily="49" charset="0"/>
                        </a:rPr>
                        <a:t>rd</a:t>
                      </a:r>
                      <a:r>
                        <a:rPr lang="en-US" sz="1200" kern="100" dirty="0">
                          <a:effectLst/>
                          <a:latin typeface="Consolas" panose="020B0609020204030204" pitchFamily="49" charset="0"/>
                        </a:rPr>
                        <a:t>, symbol[11:0]</a:t>
                      </a:r>
                      <a:endParaRPr lang="ru-RU" sz="1200" kern="100" dirty="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670" marR="46670" marT="46670" marB="46670"/>
                </a:tc>
                <a:tc>
                  <a:txBody>
                    <a:bodyPr/>
                    <a:lstStyle/>
                    <a:p>
                      <a:pPr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>
                          <a:effectLst/>
                        </a:rPr>
                        <a:t>Загрузить локальный адрес</a:t>
                      </a:r>
                      <a:endParaRPr lang="ru-RU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670" marR="46670" marT="46670" marB="46670"/>
                </a:tc>
                <a:extLst>
                  <a:ext uri="{0D108BD9-81ED-4DB2-BD59-A6C34878D82A}">
                    <a16:rowId xmlns:a16="http://schemas.microsoft.com/office/drawing/2014/main" val="2164102461"/>
                  </a:ext>
                </a:extLst>
              </a:tr>
              <a:tr h="403849">
                <a:tc>
                  <a:txBody>
                    <a:bodyPr/>
                    <a:lstStyle/>
                    <a:p>
                      <a:pPr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 err="1">
                          <a:effectLst/>
                          <a:latin typeface="Consolas" panose="020B0609020204030204" pitchFamily="49" charset="0"/>
                        </a:rPr>
                        <a:t>lga</a:t>
                      </a:r>
                      <a:r>
                        <a:rPr lang="ru-RU" sz="1200" kern="100" dirty="0"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ru-RU" sz="1200" kern="100" dirty="0" err="1">
                          <a:effectLst/>
                          <a:latin typeface="Consolas" panose="020B0609020204030204" pitchFamily="49" charset="0"/>
                        </a:rPr>
                        <a:t>rd</a:t>
                      </a:r>
                      <a:r>
                        <a:rPr lang="ru-RU" sz="1200" kern="100" dirty="0">
                          <a:effectLst/>
                          <a:latin typeface="Consolas" panose="020B0609020204030204" pitchFamily="49" charset="0"/>
                        </a:rPr>
                        <a:t>, </a:t>
                      </a:r>
                      <a:r>
                        <a:rPr lang="ru-RU" sz="1200" kern="100" dirty="0" err="1">
                          <a:effectLst/>
                          <a:latin typeface="Consolas" panose="020B0609020204030204" pitchFamily="49" charset="0"/>
                        </a:rPr>
                        <a:t>symbol</a:t>
                      </a:r>
                      <a:endParaRPr lang="ru-RU" sz="1200" kern="100" dirty="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670" marR="46670" marT="46670" marB="46670"/>
                </a:tc>
                <a:tc>
                  <a:txBody>
                    <a:bodyPr/>
                    <a:lstStyle/>
                    <a:p>
                      <a:pPr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 dirty="0" err="1">
                          <a:effectLst/>
                          <a:latin typeface="Consolas" panose="020B0609020204030204" pitchFamily="49" charset="0"/>
                        </a:rPr>
                        <a:t>auipc</a:t>
                      </a:r>
                      <a:r>
                        <a:rPr lang="en-US" sz="1200" kern="100" dirty="0"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200" kern="100" dirty="0" err="1">
                          <a:effectLst/>
                          <a:latin typeface="Consolas" panose="020B0609020204030204" pitchFamily="49" charset="0"/>
                        </a:rPr>
                        <a:t>rd</a:t>
                      </a:r>
                      <a:r>
                        <a:rPr lang="en-US" sz="1200" kern="100" dirty="0">
                          <a:effectLst/>
                          <a:latin typeface="Consolas" panose="020B0609020204030204" pitchFamily="49" charset="0"/>
                        </a:rPr>
                        <a:t>, </a:t>
                      </a:r>
                      <a:r>
                        <a:rPr lang="en-US" sz="1200" kern="100" dirty="0" err="1">
                          <a:effectLst/>
                          <a:latin typeface="Consolas" panose="020B0609020204030204" pitchFamily="49" charset="0"/>
                        </a:rPr>
                        <a:t>symbol@GOT</a:t>
                      </a:r>
                      <a:r>
                        <a:rPr lang="en-US" sz="1200" kern="100" dirty="0">
                          <a:effectLst/>
                          <a:latin typeface="Consolas" panose="020B0609020204030204" pitchFamily="49" charset="0"/>
                        </a:rPr>
                        <a:t>[31:12]</a:t>
                      </a:r>
                      <a:br>
                        <a:rPr lang="en-US" sz="1200" kern="100" dirty="0"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200" kern="100" dirty="0">
                          <a:effectLst/>
                          <a:latin typeface="Consolas" panose="020B0609020204030204" pitchFamily="49" charset="0"/>
                        </a:rPr>
                        <a:t>l{</a:t>
                      </a:r>
                      <a:r>
                        <a:rPr lang="en-US" sz="1200" kern="100" dirty="0" err="1">
                          <a:effectLst/>
                          <a:latin typeface="Consolas" panose="020B0609020204030204" pitchFamily="49" charset="0"/>
                        </a:rPr>
                        <a:t>w|d</a:t>
                      </a:r>
                      <a:r>
                        <a:rPr lang="en-US" sz="1200" kern="100" dirty="0">
                          <a:effectLst/>
                          <a:latin typeface="Consolas" panose="020B0609020204030204" pitchFamily="49" charset="0"/>
                        </a:rPr>
                        <a:t>} </a:t>
                      </a:r>
                      <a:r>
                        <a:rPr lang="en-US" sz="1200" kern="100" dirty="0" err="1">
                          <a:effectLst/>
                          <a:latin typeface="Consolas" panose="020B0609020204030204" pitchFamily="49" charset="0"/>
                        </a:rPr>
                        <a:t>rd</a:t>
                      </a:r>
                      <a:r>
                        <a:rPr lang="en-US" sz="1200" kern="100" dirty="0">
                          <a:effectLst/>
                          <a:latin typeface="Consolas" panose="020B0609020204030204" pitchFamily="49" charset="0"/>
                        </a:rPr>
                        <a:t>, </a:t>
                      </a:r>
                      <a:r>
                        <a:rPr lang="en-US" sz="1200" kern="100" dirty="0" err="1">
                          <a:effectLst/>
                          <a:latin typeface="Consolas" panose="020B0609020204030204" pitchFamily="49" charset="0"/>
                        </a:rPr>
                        <a:t>symbol@GOT</a:t>
                      </a:r>
                      <a:r>
                        <a:rPr lang="en-US" sz="1200" kern="100" dirty="0">
                          <a:effectLst/>
                          <a:latin typeface="Consolas" panose="020B0609020204030204" pitchFamily="49" charset="0"/>
                        </a:rPr>
                        <a:t>[11:0](</a:t>
                      </a:r>
                      <a:r>
                        <a:rPr lang="en-US" sz="1200" kern="100" dirty="0" err="1">
                          <a:effectLst/>
                          <a:latin typeface="Consolas" panose="020B0609020204030204" pitchFamily="49" charset="0"/>
                        </a:rPr>
                        <a:t>rd</a:t>
                      </a:r>
                      <a:r>
                        <a:rPr lang="en-US" sz="1200" kern="100" dirty="0">
                          <a:effectLst/>
                          <a:latin typeface="Consolas" panose="020B0609020204030204" pitchFamily="49" charset="0"/>
                        </a:rPr>
                        <a:t>)</a:t>
                      </a:r>
                      <a:endParaRPr lang="ru-RU" sz="1200" kern="100" dirty="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670" marR="46670" marT="46670" marB="46670"/>
                </a:tc>
                <a:tc>
                  <a:txBody>
                    <a:bodyPr/>
                    <a:lstStyle/>
                    <a:p>
                      <a:pPr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>
                          <a:effectLst/>
                        </a:rPr>
                        <a:t>Загрузить глобальный адрес</a:t>
                      </a:r>
                      <a:endParaRPr lang="ru-RU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670" marR="46670" marT="46670" marB="46670"/>
                </a:tc>
                <a:extLst>
                  <a:ext uri="{0D108BD9-81ED-4DB2-BD59-A6C34878D82A}">
                    <a16:rowId xmlns:a16="http://schemas.microsoft.com/office/drawing/2014/main" val="456663459"/>
                  </a:ext>
                </a:extLst>
              </a:tr>
              <a:tr h="403849">
                <a:tc>
                  <a:txBody>
                    <a:bodyPr/>
                    <a:lstStyle/>
                    <a:p>
                      <a:pPr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 dirty="0">
                          <a:effectLst/>
                          <a:latin typeface="Consolas" panose="020B0609020204030204" pitchFamily="49" charset="0"/>
                        </a:rPr>
                        <a:t>l{</a:t>
                      </a:r>
                      <a:r>
                        <a:rPr lang="en-US" sz="1200" kern="100" dirty="0" err="1">
                          <a:effectLst/>
                          <a:latin typeface="Consolas" panose="020B0609020204030204" pitchFamily="49" charset="0"/>
                        </a:rPr>
                        <a:t>b|h|w|d</a:t>
                      </a:r>
                      <a:r>
                        <a:rPr lang="en-US" sz="1200" kern="100" dirty="0">
                          <a:effectLst/>
                          <a:latin typeface="Consolas" panose="020B0609020204030204" pitchFamily="49" charset="0"/>
                        </a:rPr>
                        <a:t>} </a:t>
                      </a:r>
                      <a:r>
                        <a:rPr lang="en-US" sz="1200" kern="100" dirty="0" err="1">
                          <a:effectLst/>
                          <a:latin typeface="Consolas" panose="020B0609020204030204" pitchFamily="49" charset="0"/>
                        </a:rPr>
                        <a:t>rd</a:t>
                      </a:r>
                      <a:r>
                        <a:rPr lang="en-US" sz="1200" kern="100" dirty="0">
                          <a:effectLst/>
                          <a:latin typeface="Consolas" panose="020B0609020204030204" pitchFamily="49" charset="0"/>
                        </a:rPr>
                        <a:t>, symbol</a:t>
                      </a:r>
                      <a:endParaRPr lang="ru-RU" sz="1200" kern="100" dirty="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670" marR="46670" marT="46670" marB="46670"/>
                </a:tc>
                <a:tc>
                  <a:txBody>
                    <a:bodyPr/>
                    <a:lstStyle/>
                    <a:p>
                      <a:pPr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 dirty="0" err="1">
                          <a:effectLst/>
                          <a:latin typeface="Consolas" panose="020B0609020204030204" pitchFamily="49" charset="0"/>
                        </a:rPr>
                        <a:t>auipc</a:t>
                      </a:r>
                      <a:r>
                        <a:rPr lang="en-US" sz="1200" kern="100" dirty="0"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200" kern="100" dirty="0" err="1">
                          <a:effectLst/>
                          <a:latin typeface="Consolas" panose="020B0609020204030204" pitchFamily="49" charset="0"/>
                        </a:rPr>
                        <a:t>rd</a:t>
                      </a:r>
                      <a:r>
                        <a:rPr lang="en-US" sz="1200" kern="100" dirty="0">
                          <a:effectLst/>
                          <a:latin typeface="Consolas" panose="020B0609020204030204" pitchFamily="49" charset="0"/>
                        </a:rPr>
                        <a:t>, symbol[31:12]</a:t>
                      </a:r>
                      <a:br>
                        <a:rPr lang="en-US" sz="1200" kern="100" dirty="0"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200" kern="100" dirty="0">
                          <a:effectLst/>
                          <a:latin typeface="Consolas" panose="020B0609020204030204" pitchFamily="49" charset="0"/>
                        </a:rPr>
                        <a:t>l{</a:t>
                      </a:r>
                      <a:r>
                        <a:rPr lang="en-US" sz="1200" kern="100" dirty="0" err="1">
                          <a:effectLst/>
                          <a:latin typeface="Consolas" panose="020B0609020204030204" pitchFamily="49" charset="0"/>
                        </a:rPr>
                        <a:t>b|h|w|d</a:t>
                      </a:r>
                      <a:r>
                        <a:rPr lang="en-US" sz="1200" kern="100" dirty="0">
                          <a:effectLst/>
                          <a:latin typeface="Consolas" panose="020B0609020204030204" pitchFamily="49" charset="0"/>
                        </a:rPr>
                        <a:t>} </a:t>
                      </a:r>
                      <a:r>
                        <a:rPr lang="en-US" sz="1200" kern="100" dirty="0" err="1">
                          <a:effectLst/>
                          <a:latin typeface="Consolas" panose="020B0609020204030204" pitchFamily="49" charset="0"/>
                        </a:rPr>
                        <a:t>rd</a:t>
                      </a:r>
                      <a:r>
                        <a:rPr lang="en-US" sz="1200" kern="100" dirty="0">
                          <a:effectLst/>
                          <a:latin typeface="Consolas" panose="020B0609020204030204" pitchFamily="49" charset="0"/>
                        </a:rPr>
                        <a:t>, symbol[11:0](</a:t>
                      </a:r>
                      <a:r>
                        <a:rPr lang="en-US" sz="1200" kern="100" dirty="0" err="1">
                          <a:effectLst/>
                          <a:latin typeface="Consolas" panose="020B0609020204030204" pitchFamily="49" charset="0"/>
                        </a:rPr>
                        <a:t>rd</a:t>
                      </a:r>
                      <a:r>
                        <a:rPr lang="en-US" sz="1200" kern="100" dirty="0">
                          <a:effectLst/>
                          <a:latin typeface="Consolas" panose="020B0609020204030204" pitchFamily="49" charset="0"/>
                        </a:rPr>
                        <a:t>)</a:t>
                      </a:r>
                      <a:endParaRPr lang="ru-RU" sz="1200" kern="100" dirty="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670" marR="46670" marT="46670" marB="46670"/>
                </a:tc>
                <a:tc>
                  <a:txBody>
                    <a:bodyPr/>
                    <a:lstStyle/>
                    <a:p>
                      <a:pPr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>
                          <a:effectLst/>
                        </a:rPr>
                        <a:t>Загрузить глобальное значение</a:t>
                      </a:r>
                      <a:endParaRPr lang="ru-RU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670" marR="46670" marT="46670" marB="46670"/>
                </a:tc>
                <a:extLst>
                  <a:ext uri="{0D108BD9-81ED-4DB2-BD59-A6C34878D82A}">
                    <a16:rowId xmlns:a16="http://schemas.microsoft.com/office/drawing/2014/main" val="2566079833"/>
                  </a:ext>
                </a:extLst>
              </a:tr>
              <a:tr h="403849">
                <a:tc>
                  <a:txBody>
                    <a:bodyPr/>
                    <a:lstStyle/>
                    <a:p>
                      <a:pPr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 dirty="0">
                          <a:effectLst/>
                          <a:latin typeface="Consolas" panose="020B0609020204030204" pitchFamily="49" charset="0"/>
                        </a:rPr>
                        <a:t>s{</a:t>
                      </a:r>
                      <a:r>
                        <a:rPr lang="en-US" sz="1200" kern="100" dirty="0" err="1">
                          <a:effectLst/>
                          <a:latin typeface="Consolas" panose="020B0609020204030204" pitchFamily="49" charset="0"/>
                        </a:rPr>
                        <a:t>b|h|w|d</a:t>
                      </a:r>
                      <a:r>
                        <a:rPr lang="en-US" sz="1200" kern="100" dirty="0">
                          <a:effectLst/>
                          <a:latin typeface="Consolas" panose="020B0609020204030204" pitchFamily="49" charset="0"/>
                        </a:rPr>
                        <a:t>} </a:t>
                      </a:r>
                      <a:r>
                        <a:rPr lang="en-US" sz="1200" kern="100" dirty="0" err="1">
                          <a:effectLst/>
                          <a:latin typeface="Consolas" panose="020B0609020204030204" pitchFamily="49" charset="0"/>
                        </a:rPr>
                        <a:t>rs</a:t>
                      </a:r>
                      <a:r>
                        <a:rPr lang="en-US" sz="1200" kern="100" dirty="0">
                          <a:effectLst/>
                          <a:latin typeface="Consolas" panose="020B0609020204030204" pitchFamily="49" charset="0"/>
                        </a:rPr>
                        <a:t>, symbol, </a:t>
                      </a:r>
                      <a:r>
                        <a:rPr lang="en-US" sz="1200" kern="100" dirty="0" err="1">
                          <a:effectLst/>
                          <a:latin typeface="Consolas" panose="020B0609020204030204" pitchFamily="49" charset="0"/>
                        </a:rPr>
                        <a:t>rd</a:t>
                      </a:r>
                      <a:endParaRPr lang="ru-RU" sz="1200" kern="100" dirty="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670" marR="46670" marT="46670" marB="46670"/>
                </a:tc>
                <a:tc>
                  <a:txBody>
                    <a:bodyPr/>
                    <a:lstStyle/>
                    <a:p>
                      <a:pPr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 dirty="0" err="1">
                          <a:effectLst/>
                          <a:latin typeface="Consolas" panose="020B0609020204030204" pitchFamily="49" charset="0"/>
                        </a:rPr>
                        <a:t>auipc</a:t>
                      </a:r>
                      <a:r>
                        <a:rPr lang="en-US" sz="1200" kern="100" dirty="0"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200" kern="100" dirty="0" err="1">
                          <a:effectLst/>
                          <a:latin typeface="Consolas" panose="020B0609020204030204" pitchFamily="49" charset="0"/>
                        </a:rPr>
                        <a:t>rd</a:t>
                      </a:r>
                      <a:r>
                        <a:rPr lang="en-US" sz="1200" kern="100" dirty="0">
                          <a:effectLst/>
                          <a:latin typeface="Consolas" panose="020B0609020204030204" pitchFamily="49" charset="0"/>
                        </a:rPr>
                        <a:t>, symbol[31:12]</a:t>
                      </a:r>
                      <a:br>
                        <a:rPr lang="en-US" sz="1200" kern="100" dirty="0"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200" kern="100" dirty="0">
                          <a:effectLst/>
                          <a:latin typeface="Consolas" panose="020B0609020204030204" pitchFamily="49" charset="0"/>
                        </a:rPr>
                        <a:t>s{</a:t>
                      </a:r>
                      <a:r>
                        <a:rPr lang="en-US" sz="1200" kern="100" dirty="0" err="1">
                          <a:effectLst/>
                          <a:latin typeface="Consolas" panose="020B0609020204030204" pitchFamily="49" charset="0"/>
                        </a:rPr>
                        <a:t>b|h|w|d</a:t>
                      </a:r>
                      <a:r>
                        <a:rPr lang="en-US" sz="1200" kern="100" dirty="0">
                          <a:effectLst/>
                          <a:latin typeface="Consolas" panose="020B0609020204030204" pitchFamily="49" charset="0"/>
                        </a:rPr>
                        <a:t>} </a:t>
                      </a:r>
                      <a:r>
                        <a:rPr lang="en-US" sz="1200" kern="100" dirty="0" err="1">
                          <a:effectLst/>
                          <a:latin typeface="Consolas" panose="020B0609020204030204" pitchFamily="49" charset="0"/>
                        </a:rPr>
                        <a:t>rs</a:t>
                      </a:r>
                      <a:r>
                        <a:rPr lang="en-US" sz="1200" kern="100" dirty="0">
                          <a:effectLst/>
                          <a:latin typeface="Consolas" panose="020B0609020204030204" pitchFamily="49" charset="0"/>
                        </a:rPr>
                        <a:t>, symbol[11:0](</a:t>
                      </a:r>
                      <a:r>
                        <a:rPr lang="en-US" sz="1200" kern="100" dirty="0" err="1">
                          <a:effectLst/>
                          <a:latin typeface="Consolas" panose="020B0609020204030204" pitchFamily="49" charset="0"/>
                        </a:rPr>
                        <a:t>rd</a:t>
                      </a:r>
                      <a:r>
                        <a:rPr lang="en-US" sz="1200" kern="100" dirty="0">
                          <a:effectLst/>
                          <a:latin typeface="Consolas" panose="020B0609020204030204" pitchFamily="49" charset="0"/>
                        </a:rPr>
                        <a:t>)</a:t>
                      </a:r>
                      <a:endParaRPr lang="ru-RU" sz="1200" kern="100" dirty="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670" marR="46670" marT="46670" marB="46670"/>
                </a:tc>
                <a:tc>
                  <a:txBody>
                    <a:bodyPr/>
                    <a:lstStyle/>
                    <a:p>
                      <a:pPr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>
                          <a:effectLst/>
                        </a:rPr>
                        <a:t>Сохранить глобальное значение</a:t>
                      </a:r>
                      <a:endParaRPr lang="ru-RU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670" marR="46670" marT="46670" marB="46670"/>
                </a:tc>
                <a:extLst>
                  <a:ext uri="{0D108BD9-81ED-4DB2-BD59-A6C34878D82A}">
                    <a16:rowId xmlns:a16="http://schemas.microsoft.com/office/drawing/2014/main" val="3717766126"/>
                  </a:ext>
                </a:extLst>
              </a:tr>
              <a:tr h="192280">
                <a:tc>
                  <a:txBody>
                    <a:bodyPr/>
                    <a:lstStyle/>
                    <a:p>
                      <a:pPr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 err="1">
                          <a:effectLst/>
                          <a:latin typeface="Consolas" panose="020B0609020204030204" pitchFamily="49" charset="0"/>
                        </a:rPr>
                        <a:t>nop</a:t>
                      </a:r>
                      <a:endParaRPr lang="ru-RU" sz="1200" kern="100" dirty="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670" marR="46670" marT="46670" marB="46670"/>
                </a:tc>
                <a:tc>
                  <a:txBody>
                    <a:bodyPr/>
                    <a:lstStyle/>
                    <a:p>
                      <a:pPr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>
                          <a:effectLst/>
                          <a:latin typeface="Consolas" panose="020B0609020204030204" pitchFamily="49" charset="0"/>
                        </a:rPr>
                        <a:t>addi x0, x0, 0</a:t>
                      </a:r>
                      <a:endParaRPr lang="ru-RU" sz="1200" kern="10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670" marR="46670" marT="46670" marB="46670"/>
                </a:tc>
                <a:tc>
                  <a:txBody>
                    <a:bodyPr/>
                    <a:lstStyle/>
                    <a:p>
                      <a:pPr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>
                          <a:effectLst/>
                        </a:rPr>
                        <a:t>Нет операции</a:t>
                      </a:r>
                      <a:endParaRPr lang="ru-RU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670" marR="46670" marT="46670" marB="46670"/>
                </a:tc>
                <a:extLst>
                  <a:ext uri="{0D108BD9-81ED-4DB2-BD59-A6C34878D82A}">
                    <a16:rowId xmlns:a16="http://schemas.microsoft.com/office/drawing/2014/main" val="1736024754"/>
                  </a:ext>
                </a:extLst>
              </a:tr>
              <a:tr h="298998">
                <a:tc>
                  <a:txBody>
                    <a:bodyPr/>
                    <a:lstStyle/>
                    <a:p>
                      <a:pPr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 err="1">
                          <a:effectLst/>
                          <a:latin typeface="Consolas" panose="020B0609020204030204" pitchFamily="49" charset="0"/>
                        </a:rPr>
                        <a:t>li</a:t>
                      </a:r>
                      <a:r>
                        <a:rPr lang="ru-RU" sz="1200" kern="100" dirty="0"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ru-RU" sz="1200" kern="100" dirty="0" err="1">
                          <a:effectLst/>
                          <a:latin typeface="Consolas" panose="020B0609020204030204" pitchFamily="49" charset="0"/>
                        </a:rPr>
                        <a:t>rd</a:t>
                      </a:r>
                      <a:r>
                        <a:rPr lang="ru-RU" sz="1200" kern="100" dirty="0">
                          <a:effectLst/>
                          <a:latin typeface="Consolas" panose="020B0609020204030204" pitchFamily="49" charset="0"/>
                        </a:rPr>
                        <a:t>, </a:t>
                      </a:r>
                      <a:r>
                        <a:rPr lang="ru-RU" sz="1200" kern="100" dirty="0" err="1">
                          <a:effectLst/>
                          <a:latin typeface="Consolas" panose="020B0609020204030204" pitchFamily="49" charset="0"/>
                        </a:rPr>
                        <a:t>imm</a:t>
                      </a:r>
                      <a:endParaRPr lang="ru-RU" sz="1200" kern="100" dirty="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670" marR="46670" marT="46670" marB="46670"/>
                </a:tc>
                <a:tc>
                  <a:txBody>
                    <a:bodyPr/>
                    <a:lstStyle/>
                    <a:p>
                      <a:pPr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>
                          <a:effectLst/>
                          <a:latin typeface="Consolas" panose="020B0609020204030204" pitchFamily="49" charset="0"/>
                        </a:rPr>
                        <a:t>Различные варианты инструкций</a:t>
                      </a:r>
                      <a:endParaRPr lang="ru-RU" sz="1200" kern="100" dirty="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670" marR="46670" marT="46670" marB="46670"/>
                </a:tc>
                <a:tc>
                  <a:txBody>
                    <a:bodyPr/>
                    <a:lstStyle/>
                    <a:p>
                      <a:pPr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>
                          <a:effectLst/>
                        </a:rPr>
                        <a:t>Загрузить непосредственное значение</a:t>
                      </a:r>
                      <a:endParaRPr lang="ru-RU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670" marR="46670" marT="46670" marB="46670"/>
                </a:tc>
                <a:extLst>
                  <a:ext uri="{0D108BD9-81ED-4DB2-BD59-A6C34878D82A}">
                    <a16:rowId xmlns:a16="http://schemas.microsoft.com/office/drawing/2014/main" val="618959013"/>
                  </a:ext>
                </a:extLst>
              </a:tr>
              <a:tr h="295202">
                <a:tc>
                  <a:txBody>
                    <a:bodyPr/>
                    <a:lstStyle/>
                    <a:p>
                      <a:pPr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 err="1">
                          <a:effectLst/>
                          <a:latin typeface="Consolas" panose="020B0609020204030204" pitchFamily="49" charset="0"/>
                        </a:rPr>
                        <a:t>mv</a:t>
                      </a:r>
                      <a:r>
                        <a:rPr lang="ru-RU" sz="1200" kern="100" dirty="0"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ru-RU" sz="1200" kern="100" dirty="0" err="1">
                          <a:effectLst/>
                          <a:latin typeface="Consolas" panose="020B0609020204030204" pitchFamily="49" charset="0"/>
                        </a:rPr>
                        <a:t>rd</a:t>
                      </a:r>
                      <a:r>
                        <a:rPr lang="ru-RU" sz="1200" kern="100" dirty="0">
                          <a:effectLst/>
                          <a:latin typeface="Consolas" panose="020B0609020204030204" pitchFamily="49" charset="0"/>
                        </a:rPr>
                        <a:t>, </a:t>
                      </a:r>
                      <a:r>
                        <a:rPr lang="ru-RU" sz="1200" kern="100" dirty="0" err="1">
                          <a:effectLst/>
                          <a:latin typeface="Consolas" panose="020B0609020204030204" pitchFamily="49" charset="0"/>
                        </a:rPr>
                        <a:t>rs</a:t>
                      </a:r>
                      <a:endParaRPr lang="ru-RU" sz="1200" kern="100" dirty="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670" marR="46670" marT="46670" marB="46670"/>
                </a:tc>
                <a:tc>
                  <a:txBody>
                    <a:bodyPr/>
                    <a:lstStyle/>
                    <a:p>
                      <a:pPr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 err="1">
                          <a:effectLst/>
                          <a:latin typeface="Consolas" panose="020B0609020204030204" pitchFamily="49" charset="0"/>
                        </a:rPr>
                        <a:t>addi</a:t>
                      </a:r>
                      <a:r>
                        <a:rPr lang="ru-RU" sz="1200" kern="100" dirty="0"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ru-RU" sz="1200" kern="100" dirty="0" err="1">
                          <a:effectLst/>
                          <a:latin typeface="Consolas" panose="020B0609020204030204" pitchFamily="49" charset="0"/>
                        </a:rPr>
                        <a:t>rd</a:t>
                      </a:r>
                      <a:r>
                        <a:rPr lang="ru-RU" sz="1200" kern="100" dirty="0">
                          <a:effectLst/>
                          <a:latin typeface="Consolas" panose="020B0609020204030204" pitchFamily="49" charset="0"/>
                        </a:rPr>
                        <a:t>, </a:t>
                      </a:r>
                      <a:r>
                        <a:rPr lang="ru-RU" sz="1200" kern="100" dirty="0" err="1">
                          <a:effectLst/>
                          <a:latin typeface="Consolas" panose="020B0609020204030204" pitchFamily="49" charset="0"/>
                        </a:rPr>
                        <a:t>rs</a:t>
                      </a:r>
                      <a:r>
                        <a:rPr lang="ru-RU" sz="1200" kern="100" dirty="0">
                          <a:effectLst/>
                          <a:latin typeface="Consolas" panose="020B0609020204030204" pitchFamily="49" charset="0"/>
                        </a:rPr>
                        <a:t>, 0</a:t>
                      </a:r>
                      <a:endParaRPr lang="ru-RU" sz="1200" kern="100" dirty="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670" marR="46670" marT="46670" marB="46670"/>
                </a:tc>
                <a:tc>
                  <a:txBody>
                    <a:bodyPr/>
                    <a:lstStyle/>
                    <a:p>
                      <a:pPr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>
                          <a:effectLst/>
                        </a:rPr>
                        <a:t>Скопировать значение регистра</a:t>
                      </a:r>
                      <a:endParaRPr lang="ru-RU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670" marR="46670" marT="46670" marB="46670"/>
                </a:tc>
                <a:extLst>
                  <a:ext uri="{0D108BD9-81ED-4DB2-BD59-A6C34878D82A}">
                    <a16:rowId xmlns:a16="http://schemas.microsoft.com/office/drawing/2014/main" val="451440577"/>
                  </a:ext>
                </a:extLst>
              </a:tr>
              <a:tr h="344983">
                <a:tc>
                  <a:txBody>
                    <a:bodyPr/>
                    <a:lstStyle/>
                    <a:p>
                      <a:pPr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 err="1">
                          <a:effectLst/>
                          <a:latin typeface="Consolas" panose="020B0609020204030204" pitchFamily="49" charset="0"/>
                        </a:rPr>
                        <a:t>not</a:t>
                      </a:r>
                      <a:r>
                        <a:rPr lang="ru-RU" sz="1200" kern="100" dirty="0"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ru-RU" sz="1200" kern="100" dirty="0" err="1">
                          <a:effectLst/>
                          <a:latin typeface="Consolas" panose="020B0609020204030204" pitchFamily="49" charset="0"/>
                        </a:rPr>
                        <a:t>rd</a:t>
                      </a:r>
                      <a:r>
                        <a:rPr lang="ru-RU" sz="1200" kern="100" dirty="0">
                          <a:effectLst/>
                          <a:latin typeface="Consolas" panose="020B0609020204030204" pitchFamily="49" charset="0"/>
                        </a:rPr>
                        <a:t>, </a:t>
                      </a:r>
                      <a:r>
                        <a:rPr lang="ru-RU" sz="1200" kern="100" dirty="0" err="1">
                          <a:effectLst/>
                          <a:latin typeface="Consolas" panose="020B0609020204030204" pitchFamily="49" charset="0"/>
                        </a:rPr>
                        <a:t>rs</a:t>
                      </a:r>
                      <a:endParaRPr lang="ru-RU" sz="1200" kern="100" dirty="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670" marR="46670" marT="46670" marB="46670"/>
                </a:tc>
                <a:tc>
                  <a:txBody>
                    <a:bodyPr/>
                    <a:lstStyle/>
                    <a:p>
                      <a:pPr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 err="1">
                          <a:effectLst/>
                          <a:latin typeface="Consolas" panose="020B0609020204030204" pitchFamily="49" charset="0"/>
                        </a:rPr>
                        <a:t>xori</a:t>
                      </a:r>
                      <a:r>
                        <a:rPr lang="ru-RU" sz="1200" kern="100" dirty="0"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ru-RU" sz="1200" kern="100" dirty="0" err="1">
                          <a:effectLst/>
                          <a:latin typeface="Consolas" panose="020B0609020204030204" pitchFamily="49" charset="0"/>
                        </a:rPr>
                        <a:t>rd</a:t>
                      </a:r>
                      <a:r>
                        <a:rPr lang="ru-RU" sz="1200" kern="100" dirty="0">
                          <a:effectLst/>
                          <a:latin typeface="Consolas" panose="020B0609020204030204" pitchFamily="49" charset="0"/>
                        </a:rPr>
                        <a:t>, </a:t>
                      </a:r>
                      <a:r>
                        <a:rPr lang="ru-RU" sz="1200" kern="100" dirty="0" err="1">
                          <a:effectLst/>
                          <a:latin typeface="Consolas" panose="020B0609020204030204" pitchFamily="49" charset="0"/>
                        </a:rPr>
                        <a:t>rs</a:t>
                      </a:r>
                      <a:r>
                        <a:rPr lang="ru-RU" sz="1200" kern="100" dirty="0">
                          <a:effectLst/>
                          <a:latin typeface="Consolas" panose="020B0609020204030204" pitchFamily="49" charset="0"/>
                        </a:rPr>
                        <a:t>, -1</a:t>
                      </a:r>
                      <a:endParaRPr lang="ru-RU" sz="1200" kern="100" dirty="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670" marR="46670" marT="46670" marB="46670"/>
                </a:tc>
                <a:tc>
                  <a:txBody>
                    <a:bodyPr/>
                    <a:lstStyle/>
                    <a:p>
                      <a:pPr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>
                          <a:effectLst/>
                        </a:rPr>
                        <a:t>дополнение до 1 (инверсия битов)</a:t>
                      </a:r>
                      <a:endParaRPr lang="ru-RU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670" marR="46670" marT="46670" marB="46670"/>
                </a:tc>
                <a:extLst>
                  <a:ext uri="{0D108BD9-81ED-4DB2-BD59-A6C34878D82A}">
                    <a16:rowId xmlns:a16="http://schemas.microsoft.com/office/drawing/2014/main" val="2642126234"/>
                  </a:ext>
                </a:extLst>
              </a:tr>
              <a:tr h="281763">
                <a:tc>
                  <a:txBody>
                    <a:bodyPr/>
                    <a:lstStyle/>
                    <a:p>
                      <a:pPr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 err="1">
                          <a:effectLst/>
                          <a:latin typeface="Consolas" panose="020B0609020204030204" pitchFamily="49" charset="0"/>
                        </a:rPr>
                        <a:t>neg</a:t>
                      </a:r>
                      <a:r>
                        <a:rPr lang="ru-RU" sz="1200" kern="100" dirty="0"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ru-RU" sz="1200" kern="100" dirty="0" err="1">
                          <a:effectLst/>
                          <a:latin typeface="Consolas" panose="020B0609020204030204" pitchFamily="49" charset="0"/>
                        </a:rPr>
                        <a:t>rd</a:t>
                      </a:r>
                      <a:r>
                        <a:rPr lang="ru-RU" sz="1200" kern="100" dirty="0">
                          <a:effectLst/>
                          <a:latin typeface="Consolas" panose="020B0609020204030204" pitchFamily="49" charset="0"/>
                        </a:rPr>
                        <a:t>, </a:t>
                      </a:r>
                      <a:r>
                        <a:rPr lang="ru-RU" sz="1200" kern="100" dirty="0" err="1">
                          <a:effectLst/>
                          <a:latin typeface="Consolas" panose="020B0609020204030204" pitchFamily="49" charset="0"/>
                        </a:rPr>
                        <a:t>rs</a:t>
                      </a:r>
                      <a:endParaRPr lang="ru-RU" sz="1200" kern="100" dirty="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670" marR="46670" marT="46670" marB="46670"/>
                </a:tc>
                <a:tc>
                  <a:txBody>
                    <a:bodyPr/>
                    <a:lstStyle/>
                    <a:p>
                      <a:pPr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 err="1">
                          <a:effectLst/>
                          <a:latin typeface="Consolas" panose="020B0609020204030204" pitchFamily="49" charset="0"/>
                        </a:rPr>
                        <a:t>sub</a:t>
                      </a:r>
                      <a:r>
                        <a:rPr lang="ru-RU" sz="1200" kern="100" dirty="0"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ru-RU" sz="1200" kern="100" dirty="0" err="1">
                          <a:effectLst/>
                          <a:latin typeface="Consolas" panose="020B0609020204030204" pitchFamily="49" charset="0"/>
                        </a:rPr>
                        <a:t>rd</a:t>
                      </a:r>
                      <a:r>
                        <a:rPr lang="ru-RU" sz="1200" kern="100" dirty="0">
                          <a:effectLst/>
                          <a:latin typeface="Consolas" panose="020B0609020204030204" pitchFamily="49" charset="0"/>
                        </a:rPr>
                        <a:t>, x0, </a:t>
                      </a:r>
                      <a:r>
                        <a:rPr lang="ru-RU" sz="1200" kern="100" dirty="0" err="1">
                          <a:effectLst/>
                          <a:latin typeface="Consolas" panose="020B0609020204030204" pitchFamily="49" charset="0"/>
                        </a:rPr>
                        <a:t>rs</a:t>
                      </a:r>
                      <a:endParaRPr lang="ru-RU" sz="1200" kern="100" dirty="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670" marR="46670" marT="46670" marB="46670"/>
                </a:tc>
                <a:tc>
                  <a:txBody>
                    <a:bodyPr/>
                    <a:lstStyle/>
                    <a:p>
                      <a:pPr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>
                          <a:effectLst/>
                        </a:rPr>
                        <a:t>дополнение до 2</a:t>
                      </a:r>
                      <a:r>
                        <a:rPr lang="en-US" sz="1200" kern="100" dirty="0">
                          <a:effectLst/>
                        </a:rPr>
                        <a:t> </a:t>
                      </a:r>
                      <a:r>
                        <a:rPr lang="ru-RU" sz="1200" kern="100" dirty="0">
                          <a:effectLst/>
                        </a:rPr>
                        <a:t>(инверсия битов с добавлением 1)</a:t>
                      </a:r>
                      <a:endParaRPr lang="ru-RU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670" marR="46670" marT="46670" marB="46670"/>
                </a:tc>
                <a:extLst>
                  <a:ext uri="{0D108BD9-81ED-4DB2-BD59-A6C34878D82A}">
                    <a16:rowId xmlns:a16="http://schemas.microsoft.com/office/drawing/2014/main" val="1622803863"/>
                  </a:ext>
                </a:extLst>
              </a:tr>
              <a:tr h="192280">
                <a:tc>
                  <a:txBody>
                    <a:bodyPr/>
                    <a:lstStyle/>
                    <a:p>
                      <a:pPr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 err="1">
                          <a:effectLst/>
                          <a:latin typeface="Consolas" panose="020B0609020204030204" pitchFamily="49" charset="0"/>
                        </a:rPr>
                        <a:t>negw</a:t>
                      </a:r>
                      <a:r>
                        <a:rPr lang="ru-RU" sz="1200" kern="100" dirty="0"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ru-RU" sz="1200" kern="100" dirty="0" err="1">
                          <a:effectLst/>
                          <a:latin typeface="Consolas" panose="020B0609020204030204" pitchFamily="49" charset="0"/>
                        </a:rPr>
                        <a:t>rd</a:t>
                      </a:r>
                      <a:r>
                        <a:rPr lang="ru-RU" sz="1200" kern="100" dirty="0">
                          <a:effectLst/>
                          <a:latin typeface="Consolas" panose="020B0609020204030204" pitchFamily="49" charset="0"/>
                        </a:rPr>
                        <a:t>, </a:t>
                      </a:r>
                      <a:r>
                        <a:rPr lang="ru-RU" sz="1200" kern="100" dirty="0" err="1">
                          <a:effectLst/>
                          <a:latin typeface="Consolas" panose="020B0609020204030204" pitchFamily="49" charset="0"/>
                        </a:rPr>
                        <a:t>rs</a:t>
                      </a:r>
                      <a:endParaRPr lang="ru-RU" sz="1200" kern="100" dirty="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670" marR="46670" marT="46670" marB="46670"/>
                </a:tc>
                <a:tc>
                  <a:txBody>
                    <a:bodyPr/>
                    <a:lstStyle/>
                    <a:p>
                      <a:pPr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 err="1">
                          <a:effectLst/>
                          <a:latin typeface="Consolas" panose="020B0609020204030204" pitchFamily="49" charset="0"/>
                        </a:rPr>
                        <a:t>subw</a:t>
                      </a:r>
                      <a:r>
                        <a:rPr lang="ru-RU" sz="1200" kern="100" dirty="0"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ru-RU" sz="1200" kern="100" dirty="0" err="1">
                          <a:effectLst/>
                          <a:latin typeface="Consolas" panose="020B0609020204030204" pitchFamily="49" charset="0"/>
                        </a:rPr>
                        <a:t>rd</a:t>
                      </a:r>
                      <a:r>
                        <a:rPr lang="ru-RU" sz="1200" kern="100" dirty="0">
                          <a:effectLst/>
                          <a:latin typeface="Consolas" panose="020B0609020204030204" pitchFamily="49" charset="0"/>
                        </a:rPr>
                        <a:t>, x0, </a:t>
                      </a:r>
                      <a:r>
                        <a:rPr lang="ru-RU" sz="1200" kern="100" dirty="0" err="1">
                          <a:effectLst/>
                          <a:latin typeface="Consolas" panose="020B0609020204030204" pitchFamily="49" charset="0"/>
                        </a:rPr>
                        <a:t>rs</a:t>
                      </a:r>
                      <a:endParaRPr lang="ru-RU" sz="1200" kern="100" dirty="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670" marR="46670" marT="46670" marB="46670"/>
                </a:tc>
                <a:tc>
                  <a:txBody>
                    <a:bodyPr/>
                    <a:lstStyle/>
                    <a:p>
                      <a:pPr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>
                          <a:effectLst/>
                        </a:rPr>
                        <a:t>дополнение до 2 (слово)</a:t>
                      </a:r>
                      <a:endParaRPr lang="ru-RU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670" marR="46670" marT="46670" marB="46670"/>
                </a:tc>
                <a:extLst>
                  <a:ext uri="{0D108BD9-81ED-4DB2-BD59-A6C34878D82A}">
                    <a16:rowId xmlns:a16="http://schemas.microsoft.com/office/drawing/2014/main" val="3936520120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E29E820C-408D-D18E-391F-E10BD7D4CDD3}"/>
              </a:ext>
            </a:extLst>
          </p:cNvPr>
          <p:cNvSpPr txBox="1"/>
          <p:nvPr/>
        </p:nvSpPr>
        <p:spPr>
          <a:xfrm>
            <a:off x="537070" y="1113162"/>
            <a:ext cx="98423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kern="100" dirty="0">
                <a:latin typeface="Nunito Sans" pitchFamily="2" charset="-52"/>
                <a:cs typeface="Times New Roman" panose="02020603050405020304" pitchFamily="18" charset="0"/>
              </a:rPr>
              <a:t>Псевдо-инструкции – конструкции языка </a:t>
            </a:r>
            <a:r>
              <a:rPr lang="en-US" sz="1400" kern="100" dirty="0">
                <a:latin typeface="Nunito Sans" pitchFamily="2" charset="-52"/>
                <a:cs typeface="Times New Roman" panose="02020603050405020304" pitchFamily="18" charset="0"/>
              </a:rPr>
              <a:t>Assembler, </a:t>
            </a:r>
            <a:r>
              <a:rPr lang="ru-RU" sz="1400" kern="100" dirty="0">
                <a:latin typeface="Nunito Sans" pitchFamily="2" charset="-52"/>
                <a:cs typeface="Times New Roman" panose="02020603050405020304" pitchFamily="18" charset="0"/>
              </a:rPr>
              <a:t>которые позволяют проще описывать сложные конструкции. </a:t>
            </a:r>
            <a:endParaRPr lang="ru-RU" sz="1400" dirty="0"/>
          </a:p>
        </p:txBody>
      </p:sp>
    </p:spTree>
    <p:extLst>
      <p:ext uri="{BB962C8B-B14F-4D97-AF65-F5344CB8AC3E}">
        <p14:creationId xmlns:p14="http://schemas.microsoft.com/office/powerpoint/2010/main" val="103486840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Номер слайда 5">
            <a:extLst>
              <a:ext uri="{FF2B5EF4-FFF2-40B4-BE49-F238E27FC236}">
                <a16:creationId xmlns:a16="http://schemas.microsoft.com/office/drawing/2014/main" id="{246FE44D-8ACA-4BFD-ADB0-B05A93FDA3CF}"/>
              </a:ext>
            </a:extLst>
          </p:cNvPr>
          <p:cNvSpPr txBox="1">
            <a:spLocks/>
          </p:cNvSpPr>
          <p:nvPr/>
        </p:nvSpPr>
        <p:spPr>
          <a:xfrm>
            <a:off x="10883900" y="6610350"/>
            <a:ext cx="682625" cy="247650"/>
          </a:xfrm>
          <a:prstGeom prst="rect">
            <a:avLst/>
          </a:prstGeom>
          <a:solidFill>
            <a:srgbClr val="F3F1F9">
              <a:alpha val="89804"/>
            </a:srgbClr>
          </a:solidFill>
        </p:spPr>
        <p:txBody>
          <a:bodyPr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8CD8CDE7-E2C6-4DFC-9859-BA19C2EE985E}" type="slidenum">
              <a:rPr lang="ru-RU" sz="1000" smtClean="0">
                <a:latin typeface="Nunito Sans" pitchFamily="2" charset="77"/>
              </a:rPr>
              <a:pPr algn="ctr"/>
              <a:t>66</a:t>
            </a:fld>
            <a:endParaRPr lang="ru-RU" sz="1000" dirty="0">
              <a:latin typeface="Nunito Sans" pitchFamily="2" charset="77"/>
            </a:endParaRPr>
          </a:p>
        </p:txBody>
      </p:sp>
      <p:cxnSp>
        <p:nvCxnSpPr>
          <p:cNvPr id="119" name="Straight Connector 81">
            <a:extLst>
              <a:ext uri="{FF2B5EF4-FFF2-40B4-BE49-F238E27FC236}">
                <a16:creationId xmlns:a16="http://schemas.microsoft.com/office/drawing/2014/main" id="{FB4331D3-6E92-F510-9CBB-B5AEA25C2B23}"/>
              </a:ext>
            </a:extLst>
          </p:cNvPr>
          <p:cNvCxnSpPr>
            <a:cxnSpLocks/>
          </p:cNvCxnSpPr>
          <p:nvPr/>
        </p:nvCxnSpPr>
        <p:spPr>
          <a:xfrm>
            <a:off x="608094" y="6381750"/>
            <a:ext cx="10960019" cy="0"/>
          </a:xfrm>
          <a:prstGeom prst="line">
            <a:avLst/>
          </a:prstGeom>
          <a:ln w="12700" cap="rnd">
            <a:solidFill>
              <a:srgbClr val="283272"/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CF0C995-B686-F7E0-851C-CFE0BB33E31D}"/>
              </a:ext>
            </a:extLst>
          </p:cNvPr>
          <p:cNvSpPr txBox="1"/>
          <p:nvPr/>
        </p:nvSpPr>
        <p:spPr>
          <a:xfrm>
            <a:off x="537071" y="396484"/>
            <a:ext cx="936055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R="0" lvl="0" indent="0" defTabSz="91417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u="none" strike="noStrike" cap="none" spc="0" normalizeH="0" baseline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 Light" pitchFamily="2" charset="77"/>
              </a:defRPr>
            </a:lvl1pPr>
          </a:lstStyle>
          <a:p>
            <a:r>
              <a:rPr lang="ru-RU" sz="1100" dirty="0">
                <a:solidFill>
                  <a:srgbClr val="283272"/>
                </a:solidFill>
                <a:latin typeface="Nunito Sans Light" pitchFamily="2" charset="77"/>
              </a:rPr>
              <a:t>Основы программирования на языке Assembler под архитектуру RISC-V</a:t>
            </a:r>
            <a:endParaRPr lang="ru-RU" sz="11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F45C107-0974-9033-38A0-AE7F67E9B8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9729276" y="484607"/>
            <a:ext cx="1837249" cy="50106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42CEA1D-09FC-848D-6E67-3B919F678E69}"/>
              </a:ext>
            </a:extLst>
          </p:cNvPr>
          <p:cNvSpPr txBox="1"/>
          <p:nvPr/>
        </p:nvSpPr>
        <p:spPr>
          <a:xfrm>
            <a:off x="548065" y="605732"/>
            <a:ext cx="4164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ru-RU"/>
            </a:defPPr>
            <a:lvl1pPr marR="0" lvl="0" indent="0" defTabSz="91417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u="none" strike="noStrike" cap="none" spc="0" normalizeH="0" baseline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" pitchFamily="2" charset="77"/>
              </a:defRPr>
            </a:lvl1pPr>
          </a:lstStyle>
          <a:p>
            <a:pPr marL="0" marR="0" lvl="0" indent="0" algn="l" defTabSz="9141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1" u="none" strike="noStrike" kern="1200" cap="none" spc="0" normalizeH="0" baseline="0" noProof="0" dirty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" pitchFamily="2" charset="77"/>
              </a:rPr>
              <a:t>Псевдо-инструкции</a:t>
            </a:r>
            <a:r>
              <a:rPr lang="en-US" dirty="0"/>
              <a:t>: </a:t>
            </a:r>
            <a:r>
              <a:rPr lang="ru-RU" dirty="0"/>
              <a:t>пример (1)</a:t>
            </a:r>
            <a:endParaRPr kumimoji="0" lang="ru-RU" sz="2000" b="1" u="none" strike="noStrike" kern="1200" cap="none" spc="0" normalizeH="0" baseline="0" noProof="0" dirty="0">
              <a:ln>
                <a:noFill/>
              </a:ln>
              <a:solidFill>
                <a:srgbClr val="283272"/>
              </a:solidFill>
              <a:effectLst/>
              <a:uLnTx/>
              <a:uFillTx/>
              <a:latin typeface="Nunito Sans" pitchFamily="2" charset="7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419411-B81E-0B33-8D66-AA3067CC404B}"/>
              </a:ext>
            </a:extLst>
          </p:cNvPr>
          <p:cNvSpPr txBox="1"/>
          <p:nvPr/>
        </p:nvSpPr>
        <p:spPr>
          <a:xfrm>
            <a:off x="537070" y="1113162"/>
            <a:ext cx="98423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kern="100" dirty="0">
                <a:latin typeface="Nunito Sans" pitchFamily="2" charset="-52"/>
                <a:cs typeface="Times New Roman" panose="02020603050405020304" pitchFamily="18" charset="0"/>
              </a:rPr>
              <a:t>Псевдо-инструкции – конструкции языка </a:t>
            </a:r>
            <a:r>
              <a:rPr lang="en-US" sz="1400" kern="100" dirty="0">
                <a:latin typeface="Nunito Sans" pitchFamily="2" charset="-52"/>
                <a:cs typeface="Times New Roman" panose="02020603050405020304" pitchFamily="18" charset="0"/>
              </a:rPr>
              <a:t>Assembler, </a:t>
            </a:r>
            <a:r>
              <a:rPr lang="ru-RU" sz="1400" kern="100" dirty="0">
                <a:latin typeface="Nunito Sans" pitchFamily="2" charset="-52"/>
                <a:cs typeface="Times New Roman" panose="02020603050405020304" pitchFamily="18" charset="0"/>
              </a:rPr>
              <a:t>которые позволяют проще описывать сложные конструкции. Псевдо-инструкции чаще всего транслируются в машинный код более, чем одной инструкцией набора </a:t>
            </a:r>
            <a:r>
              <a:rPr lang="en-US" sz="1400" kern="100" dirty="0">
                <a:latin typeface="Nunito Sans" pitchFamily="2" charset="-52"/>
                <a:cs typeface="Times New Roman" panose="02020603050405020304" pitchFamily="18" charset="0"/>
              </a:rPr>
              <a:t>ISA.</a:t>
            </a:r>
            <a:endParaRPr lang="ru-RU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C9F0E5-FE93-74C6-80D7-87E9B7C3F377}"/>
              </a:ext>
            </a:extLst>
          </p:cNvPr>
          <p:cNvSpPr txBox="1"/>
          <p:nvPr/>
        </p:nvSpPr>
        <p:spPr>
          <a:xfrm>
            <a:off x="537069" y="1743702"/>
            <a:ext cx="98423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kern="100" dirty="0">
                <a:latin typeface="Nunito Sans" pitchFamily="2" charset="-52"/>
                <a:cs typeface="Times New Roman" panose="02020603050405020304" pitchFamily="18" charset="0"/>
              </a:rPr>
              <a:t>Примеры псевдо-инструкций, кодирующихся одной инструкцией </a:t>
            </a:r>
            <a:r>
              <a:rPr lang="en-US" sz="1600" kern="100" dirty="0">
                <a:latin typeface="Nunito Sans" pitchFamily="2" charset="-52"/>
                <a:cs typeface="Times New Roman" panose="02020603050405020304" pitchFamily="18" charset="0"/>
              </a:rPr>
              <a:t>ISA</a:t>
            </a:r>
            <a:endParaRPr lang="ru-RU" sz="1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0841B6-EF07-239F-68EB-FED0E0DCC83B}"/>
              </a:ext>
            </a:extLst>
          </p:cNvPr>
          <p:cNvSpPr txBox="1"/>
          <p:nvPr/>
        </p:nvSpPr>
        <p:spPr>
          <a:xfrm>
            <a:off x="608094" y="2167035"/>
            <a:ext cx="22044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>
                <a:latin typeface="Consolas" panose="020B0609020204030204" pitchFamily="49" charset="0"/>
              </a:rPr>
              <a:t>nop</a:t>
            </a:r>
            <a:r>
              <a:rPr lang="en-US" sz="1600" dirty="0">
                <a:latin typeface="Consolas" panose="020B0609020204030204" pitchFamily="49" charset="0"/>
              </a:rPr>
              <a:t> – </a:t>
            </a:r>
            <a:r>
              <a:rPr lang="ru-RU" sz="1600" dirty="0">
                <a:latin typeface="Nunito Sans" pitchFamily="2" charset="-52"/>
              </a:rPr>
              <a:t>нет операции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CE3568-296F-2FF7-F9E6-7455AD4513E2}"/>
              </a:ext>
            </a:extLst>
          </p:cNvPr>
          <p:cNvSpPr txBox="1"/>
          <p:nvPr/>
        </p:nvSpPr>
        <p:spPr>
          <a:xfrm>
            <a:off x="6096000" y="2167035"/>
            <a:ext cx="39998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nsolas" panose="020B0609020204030204" pitchFamily="49" charset="0"/>
              </a:rPr>
              <a:t>mv</a:t>
            </a:r>
            <a:r>
              <a:rPr lang="ru-RU" sz="1600" dirty="0">
                <a:latin typeface="Consolas" panose="020B0609020204030204" pitchFamily="49" charset="0"/>
              </a:rPr>
              <a:t> – </a:t>
            </a:r>
            <a:r>
              <a:rPr lang="ru-RU" sz="1600" dirty="0">
                <a:latin typeface="Nunito Sans" pitchFamily="2" charset="-52"/>
              </a:rPr>
              <a:t>скопировать значение регистра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200857CB-1515-8FE6-05E1-2BC8A12FB1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094" y="2580364"/>
            <a:ext cx="5296593" cy="143311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175C0DF-DBB1-DE66-6A08-669F95DDB3C2}"/>
              </a:ext>
            </a:extLst>
          </p:cNvPr>
          <p:cNvSpPr txBox="1"/>
          <p:nvPr/>
        </p:nvSpPr>
        <p:spPr>
          <a:xfrm>
            <a:off x="608095" y="3999403"/>
            <a:ext cx="40806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kern="100" dirty="0">
                <a:latin typeface="Nunito Sans" pitchFamily="2" charset="-52"/>
                <a:cs typeface="Times New Roman" panose="02020603050405020304" pitchFamily="18" charset="0"/>
              </a:rPr>
              <a:t>* The RISC-V Instruction Set Manual, </a:t>
            </a:r>
          </a:p>
          <a:p>
            <a:r>
              <a:rPr lang="en-US" sz="1000" kern="100" dirty="0">
                <a:latin typeface="Nunito Sans" pitchFamily="2" charset="-52"/>
                <a:cs typeface="Times New Roman" panose="02020603050405020304" pitchFamily="18" charset="0"/>
              </a:rPr>
              <a:t>   https://riscv.org/wp-content/uploads/2017/05/riscv-spec-v2.2.pdf</a:t>
            </a:r>
            <a:endParaRPr lang="ru-RU" sz="1000" dirty="0"/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2A450D19-6D45-028D-2903-90D6F589D6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8283" y="4498587"/>
            <a:ext cx="3028950" cy="1809750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B92573F3-A9ED-F459-0A63-3A0944397A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65644" y="6054170"/>
            <a:ext cx="4429125" cy="228600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33BEE676-673C-CCD3-8F9F-D101433BFAD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6000" y="2579961"/>
            <a:ext cx="5290068" cy="1732146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162366CB-A46D-CEDE-141F-9714B5DF80C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23793" y="4498587"/>
            <a:ext cx="2962275" cy="180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366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3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Номер слайда 5">
            <a:extLst>
              <a:ext uri="{FF2B5EF4-FFF2-40B4-BE49-F238E27FC236}">
                <a16:creationId xmlns:a16="http://schemas.microsoft.com/office/drawing/2014/main" id="{246FE44D-8ACA-4BFD-ADB0-B05A93FDA3CF}"/>
              </a:ext>
            </a:extLst>
          </p:cNvPr>
          <p:cNvSpPr txBox="1">
            <a:spLocks/>
          </p:cNvSpPr>
          <p:nvPr/>
        </p:nvSpPr>
        <p:spPr>
          <a:xfrm>
            <a:off x="10883900" y="6610350"/>
            <a:ext cx="682625" cy="247650"/>
          </a:xfrm>
          <a:prstGeom prst="rect">
            <a:avLst/>
          </a:prstGeom>
          <a:solidFill>
            <a:srgbClr val="F3F1F9">
              <a:alpha val="89804"/>
            </a:srgbClr>
          </a:solidFill>
        </p:spPr>
        <p:txBody>
          <a:bodyPr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8CD8CDE7-E2C6-4DFC-9859-BA19C2EE985E}" type="slidenum">
              <a:rPr lang="ru-RU" sz="1000" smtClean="0">
                <a:latin typeface="Nunito Sans" pitchFamily="2" charset="77"/>
              </a:rPr>
              <a:pPr algn="ctr"/>
              <a:t>67</a:t>
            </a:fld>
            <a:endParaRPr lang="ru-RU" sz="1000" dirty="0">
              <a:latin typeface="Nunito Sans" pitchFamily="2" charset="77"/>
            </a:endParaRPr>
          </a:p>
        </p:txBody>
      </p:sp>
      <p:cxnSp>
        <p:nvCxnSpPr>
          <p:cNvPr id="119" name="Straight Connector 81">
            <a:extLst>
              <a:ext uri="{FF2B5EF4-FFF2-40B4-BE49-F238E27FC236}">
                <a16:creationId xmlns:a16="http://schemas.microsoft.com/office/drawing/2014/main" id="{FB4331D3-6E92-F510-9CBB-B5AEA25C2B23}"/>
              </a:ext>
            </a:extLst>
          </p:cNvPr>
          <p:cNvCxnSpPr>
            <a:cxnSpLocks/>
          </p:cNvCxnSpPr>
          <p:nvPr/>
        </p:nvCxnSpPr>
        <p:spPr>
          <a:xfrm>
            <a:off x="608094" y="6381750"/>
            <a:ext cx="10960019" cy="0"/>
          </a:xfrm>
          <a:prstGeom prst="line">
            <a:avLst/>
          </a:prstGeom>
          <a:ln w="12700" cap="rnd">
            <a:solidFill>
              <a:srgbClr val="283272"/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CF0C995-B686-F7E0-851C-CFE0BB33E31D}"/>
              </a:ext>
            </a:extLst>
          </p:cNvPr>
          <p:cNvSpPr txBox="1"/>
          <p:nvPr/>
        </p:nvSpPr>
        <p:spPr>
          <a:xfrm>
            <a:off x="537071" y="396484"/>
            <a:ext cx="936055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R="0" lvl="0" indent="0" defTabSz="91417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u="none" strike="noStrike" cap="none" spc="0" normalizeH="0" baseline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 Light" pitchFamily="2" charset="77"/>
              </a:defRPr>
            </a:lvl1pPr>
          </a:lstStyle>
          <a:p>
            <a:r>
              <a:rPr lang="ru-RU" sz="1100" dirty="0">
                <a:solidFill>
                  <a:srgbClr val="283272"/>
                </a:solidFill>
                <a:latin typeface="Nunito Sans Light" pitchFamily="2" charset="77"/>
              </a:rPr>
              <a:t>Основы программирования на языке Assembler под архитектуру RISC-V</a:t>
            </a:r>
            <a:endParaRPr lang="ru-RU" sz="11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F45C107-0974-9033-38A0-AE7F67E9B8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9729276" y="484607"/>
            <a:ext cx="1837249" cy="50106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42CEA1D-09FC-848D-6E67-3B919F678E69}"/>
              </a:ext>
            </a:extLst>
          </p:cNvPr>
          <p:cNvSpPr txBox="1"/>
          <p:nvPr/>
        </p:nvSpPr>
        <p:spPr>
          <a:xfrm>
            <a:off x="548065" y="605732"/>
            <a:ext cx="4164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ru-RU"/>
            </a:defPPr>
            <a:lvl1pPr marR="0" lvl="0" indent="0" defTabSz="91417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u="none" strike="noStrike" cap="none" spc="0" normalizeH="0" baseline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" pitchFamily="2" charset="77"/>
              </a:defRPr>
            </a:lvl1pPr>
          </a:lstStyle>
          <a:p>
            <a:pPr marL="0" marR="0" lvl="0" indent="0" algn="l" defTabSz="9141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1" u="none" strike="noStrike" kern="1200" cap="none" spc="0" normalizeH="0" baseline="0" noProof="0" dirty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" pitchFamily="2" charset="77"/>
              </a:rPr>
              <a:t>Псевдо-инструкции: пример</a:t>
            </a:r>
            <a:r>
              <a:rPr kumimoji="0" lang="en-US" sz="2000" b="1" u="none" strike="noStrike" kern="1200" cap="none" spc="0" normalizeH="0" baseline="0" noProof="0" dirty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" pitchFamily="2" charset="77"/>
              </a:rPr>
              <a:t> (2)</a:t>
            </a:r>
            <a:endParaRPr kumimoji="0" lang="ru-RU" sz="2000" b="1" u="none" strike="noStrike" kern="1200" cap="none" spc="0" normalizeH="0" baseline="0" noProof="0" dirty="0">
              <a:ln>
                <a:noFill/>
              </a:ln>
              <a:solidFill>
                <a:srgbClr val="283272"/>
              </a:solidFill>
              <a:effectLst/>
              <a:uLnTx/>
              <a:uFillTx/>
              <a:latin typeface="Nunito Sans" pitchFamily="2" charset="7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419411-B81E-0B33-8D66-AA3067CC404B}"/>
              </a:ext>
            </a:extLst>
          </p:cNvPr>
          <p:cNvSpPr txBox="1"/>
          <p:nvPr/>
        </p:nvSpPr>
        <p:spPr>
          <a:xfrm>
            <a:off x="537070" y="1113162"/>
            <a:ext cx="98423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kern="100" dirty="0">
                <a:latin typeface="Nunito Sans" pitchFamily="2" charset="-52"/>
                <a:cs typeface="Times New Roman" panose="02020603050405020304" pitchFamily="18" charset="0"/>
              </a:rPr>
              <a:t>Псевдо-инструкции – конструкции языка </a:t>
            </a:r>
            <a:r>
              <a:rPr lang="en-US" sz="1400" kern="100" dirty="0">
                <a:latin typeface="Nunito Sans" pitchFamily="2" charset="-52"/>
                <a:cs typeface="Times New Roman" panose="02020603050405020304" pitchFamily="18" charset="0"/>
              </a:rPr>
              <a:t>Assembler, </a:t>
            </a:r>
            <a:r>
              <a:rPr lang="ru-RU" sz="1400" kern="100" dirty="0">
                <a:latin typeface="Nunito Sans" pitchFamily="2" charset="-52"/>
                <a:cs typeface="Times New Roman" panose="02020603050405020304" pitchFamily="18" charset="0"/>
              </a:rPr>
              <a:t>которые позволяют проще описывать сложные конструкции. Псевдо-инструкции чаще всего транслируются в машинный код более, чем одной инструкцией набора </a:t>
            </a:r>
            <a:r>
              <a:rPr lang="en-US" sz="1400" kern="100" dirty="0">
                <a:latin typeface="Nunito Sans" pitchFamily="2" charset="-52"/>
                <a:cs typeface="Times New Roman" panose="02020603050405020304" pitchFamily="18" charset="0"/>
              </a:rPr>
              <a:t>ISA.</a:t>
            </a:r>
            <a:endParaRPr lang="ru-RU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C9F0E5-FE93-74C6-80D7-87E9B7C3F377}"/>
              </a:ext>
            </a:extLst>
          </p:cNvPr>
          <p:cNvSpPr txBox="1"/>
          <p:nvPr/>
        </p:nvSpPr>
        <p:spPr>
          <a:xfrm>
            <a:off x="537069" y="1743702"/>
            <a:ext cx="98423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kern="100" dirty="0">
                <a:latin typeface="Nunito Sans" pitchFamily="2" charset="-52"/>
                <a:cs typeface="Times New Roman" panose="02020603050405020304" pitchFamily="18" charset="0"/>
              </a:rPr>
              <a:t>Пример псевдо-инструкции, кодирующейся более, чем одной инструкцией </a:t>
            </a:r>
            <a:r>
              <a:rPr lang="en-US" sz="1600" kern="100" dirty="0">
                <a:latin typeface="Nunito Sans" pitchFamily="2" charset="-52"/>
                <a:cs typeface="Times New Roman" panose="02020603050405020304" pitchFamily="18" charset="0"/>
              </a:rPr>
              <a:t>ISA</a:t>
            </a:r>
            <a:endParaRPr lang="ru-RU" sz="1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0841B6-EF07-239F-68EB-FED0E0DCC83B}"/>
              </a:ext>
            </a:extLst>
          </p:cNvPr>
          <p:cNvSpPr txBox="1"/>
          <p:nvPr/>
        </p:nvSpPr>
        <p:spPr>
          <a:xfrm>
            <a:off x="608094" y="2167035"/>
            <a:ext cx="23182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nsolas" panose="020B0609020204030204" pitchFamily="49" charset="0"/>
              </a:rPr>
              <a:t>la – </a:t>
            </a:r>
            <a:r>
              <a:rPr lang="ru-RU" sz="1600" dirty="0">
                <a:latin typeface="Nunito Sans" pitchFamily="2" charset="-52"/>
              </a:rPr>
              <a:t>загрузить адрес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75C0DF-DBB1-DE66-6A08-669F95DDB3C2}"/>
              </a:ext>
            </a:extLst>
          </p:cNvPr>
          <p:cNvSpPr txBox="1"/>
          <p:nvPr/>
        </p:nvSpPr>
        <p:spPr>
          <a:xfrm>
            <a:off x="537069" y="3230102"/>
            <a:ext cx="40806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kern="100" dirty="0">
                <a:latin typeface="Nunito Sans" pitchFamily="2" charset="-52"/>
                <a:cs typeface="Times New Roman" panose="02020603050405020304" pitchFamily="18" charset="0"/>
              </a:rPr>
              <a:t>* The RISC-V Instruction Set Manual, </a:t>
            </a:r>
          </a:p>
          <a:p>
            <a:r>
              <a:rPr lang="en-US" sz="1000" kern="100" dirty="0">
                <a:latin typeface="Nunito Sans" pitchFamily="2" charset="-52"/>
                <a:cs typeface="Times New Roman" panose="02020603050405020304" pitchFamily="18" charset="0"/>
              </a:rPr>
              <a:t>   https://riscv.org/wp-content/uploads/2017/05/riscv-spec-v2.2.pdf</a:t>
            </a:r>
            <a:endParaRPr lang="ru-RU" sz="1000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F45676E-C884-0E66-62F9-A5341911FD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094" y="2618189"/>
            <a:ext cx="6315075" cy="609600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01AF4173-5292-A86A-9434-12656DF55A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2790" y="3868420"/>
            <a:ext cx="3152775" cy="181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668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3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Номер слайда 5">
            <a:extLst>
              <a:ext uri="{FF2B5EF4-FFF2-40B4-BE49-F238E27FC236}">
                <a16:creationId xmlns:a16="http://schemas.microsoft.com/office/drawing/2014/main" id="{246FE44D-8ACA-4BFD-ADB0-B05A93FDA3CF}"/>
              </a:ext>
            </a:extLst>
          </p:cNvPr>
          <p:cNvSpPr txBox="1">
            <a:spLocks/>
          </p:cNvSpPr>
          <p:nvPr/>
        </p:nvSpPr>
        <p:spPr>
          <a:xfrm>
            <a:off x="10883900" y="6610350"/>
            <a:ext cx="682625" cy="247650"/>
          </a:xfrm>
          <a:prstGeom prst="rect">
            <a:avLst/>
          </a:prstGeom>
          <a:solidFill>
            <a:srgbClr val="F3F1F9">
              <a:alpha val="89804"/>
            </a:srgbClr>
          </a:solidFill>
        </p:spPr>
        <p:txBody>
          <a:bodyPr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8CD8CDE7-E2C6-4DFC-9859-BA19C2EE985E}" type="slidenum">
              <a:rPr lang="ru-RU" sz="1000" smtClean="0">
                <a:latin typeface="Nunito Sans" pitchFamily="2" charset="77"/>
              </a:rPr>
              <a:pPr algn="ctr"/>
              <a:t>68</a:t>
            </a:fld>
            <a:endParaRPr lang="ru-RU" sz="1000" dirty="0">
              <a:latin typeface="Nunito Sans" pitchFamily="2" charset="77"/>
            </a:endParaRPr>
          </a:p>
        </p:txBody>
      </p:sp>
      <p:cxnSp>
        <p:nvCxnSpPr>
          <p:cNvPr id="119" name="Straight Connector 81">
            <a:extLst>
              <a:ext uri="{FF2B5EF4-FFF2-40B4-BE49-F238E27FC236}">
                <a16:creationId xmlns:a16="http://schemas.microsoft.com/office/drawing/2014/main" id="{FB4331D3-6E92-F510-9CBB-B5AEA25C2B23}"/>
              </a:ext>
            </a:extLst>
          </p:cNvPr>
          <p:cNvCxnSpPr>
            <a:cxnSpLocks/>
          </p:cNvCxnSpPr>
          <p:nvPr/>
        </p:nvCxnSpPr>
        <p:spPr>
          <a:xfrm>
            <a:off x="608094" y="6381750"/>
            <a:ext cx="10960019" cy="0"/>
          </a:xfrm>
          <a:prstGeom prst="line">
            <a:avLst/>
          </a:prstGeom>
          <a:ln w="12700" cap="rnd">
            <a:solidFill>
              <a:srgbClr val="283272"/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CF0C995-B686-F7E0-851C-CFE0BB33E31D}"/>
              </a:ext>
            </a:extLst>
          </p:cNvPr>
          <p:cNvSpPr txBox="1"/>
          <p:nvPr/>
        </p:nvSpPr>
        <p:spPr>
          <a:xfrm>
            <a:off x="537071" y="396484"/>
            <a:ext cx="936055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R="0" lvl="0" indent="0" defTabSz="91417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u="none" strike="noStrike" cap="none" spc="0" normalizeH="0" baseline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 Light" pitchFamily="2" charset="77"/>
              </a:defRPr>
            </a:lvl1pPr>
          </a:lstStyle>
          <a:p>
            <a:r>
              <a:rPr lang="ru-RU" sz="1100" dirty="0">
                <a:solidFill>
                  <a:srgbClr val="283272"/>
                </a:solidFill>
                <a:latin typeface="Nunito Sans Light" pitchFamily="2" charset="77"/>
              </a:rPr>
              <a:t>Основы программирования на языке Assembler под архитектуру RISC-V</a:t>
            </a:r>
            <a:endParaRPr lang="ru-RU" sz="11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F45C107-0974-9033-38A0-AE7F67E9B8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9729276" y="484607"/>
            <a:ext cx="1837249" cy="50106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42CEA1D-09FC-848D-6E67-3B919F678E69}"/>
              </a:ext>
            </a:extLst>
          </p:cNvPr>
          <p:cNvSpPr txBox="1"/>
          <p:nvPr/>
        </p:nvSpPr>
        <p:spPr>
          <a:xfrm>
            <a:off x="548065" y="605732"/>
            <a:ext cx="4164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ru-RU"/>
            </a:defPPr>
            <a:lvl1pPr marR="0" lvl="0" indent="0" defTabSz="91417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u="none" strike="noStrike" cap="none" spc="0" normalizeH="0" baseline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" pitchFamily="2" charset="77"/>
              </a:defRPr>
            </a:lvl1pPr>
          </a:lstStyle>
          <a:p>
            <a:pPr marL="0" marR="0" lvl="0" indent="0" algn="l" defTabSz="9141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1" u="none" strike="noStrike" kern="1200" cap="none" spc="0" normalizeH="0" baseline="0" noProof="0" dirty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" pitchFamily="2" charset="77"/>
              </a:rPr>
              <a:t>Псевдо-инструкции: пример</a:t>
            </a:r>
            <a:r>
              <a:rPr kumimoji="0" lang="en-US" sz="2000" b="1" u="none" strike="noStrike" kern="1200" cap="none" spc="0" normalizeH="0" baseline="0" noProof="0" dirty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" pitchFamily="2" charset="77"/>
              </a:rPr>
              <a:t> (3)</a:t>
            </a:r>
            <a:endParaRPr kumimoji="0" lang="ru-RU" sz="2000" b="1" u="none" strike="noStrike" kern="1200" cap="none" spc="0" normalizeH="0" baseline="0" noProof="0" dirty="0">
              <a:ln>
                <a:noFill/>
              </a:ln>
              <a:solidFill>
                <a:srgbClr val="283272"/>
              </a:solidFill>
              <a:effectLst/>
              <a:uLnTx/>
              <a:uFillTx/>
              <a:latin typeface="Nunito Sans" pitchFamily="2" charset="77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55F8F611-C2C7-8948-517D-B7E0F87CCF0D}"/>
              </a:ext>
            </a:extLst>
          </p:cNvPr>
          <p:cNvSpPr/>
          <p:nvPr/>
        </p:nvSpPr>
        <p:spPr>
          <a:xfrm>
            <a:off x="608094" y="1215090"/>
            <a:ext cx="3742587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globl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latin typeface="Consolas" panose="020B0609020204030204" pitchFamily="49" charset="0"/>
              </a:rPr>
              <a:t>_start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_start: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  la</a:t>
            </a:r>
            <a:r>
              <a:rPr lang="en-US" sz="1400" dirty="0">
                <a:latin typeface="Consolas" panose="020B0609020204030204" pitchFamily="49" charset="0"/>
              </a:rPr>
              <a:t>    x1, </a:t>
            </a:r>
            <a:r>
              <a:rPr lang="en-US" sz="1400" dirty="0" err="1">
                <a:latin typeface="Consolas" panose="020B0609020204030204" pitchFamily="49" charset="0"/>
              </a:rPr>
              <a:t>intval</a:t>
            </a:r>
            <a:endParaRPr lang="en-US" sz="1400" dirty="0"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addi</a:t>
            </a:r>
            <a:r>
              <a:rPr lang="en-US" sz="1400" dirty="0">
                <a:latin typeface="Consolas" panose="020B0609020204030204" pitchFamily="49" charset="0"/>
              </a:rPr>
              <a:t>  a0, x0, 0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addi</a:t>
            </a:r>
            <a:r>
              <a:rPr lang="en-US" sz="1400" dirty="0">
                <a:latin typeface="Consolas" panose="020B0609020204030204" pitchFamily="49" charset="0"/>
              </a:rPr>
              <a:t>  a7, x0, 93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ecall</a:t>
            </a:r>
            <a:endParaRPr lang="en-US" sz="14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.data</a:t>
            </a:r>
          </a:p>
          <a:p>
            <a:r>
              <a:rPr lang="en-US" sz="1400" dirty="0" err="1">
                <a:latin typeface="Consolas" panose="020B0609020204030204" pitchFamily="49" charset="0"/>
              </a:rPr>
              <a:t>intval</a:t>
            </a:r>
            <a:r>
              <a:rPr lang="en-US" sz="1400" dirty="0">
                <a:latin typeface="Consolas" panose="020B0609020204030204" pitchFamily="49" charset="0"/>
              </a:rPr>
              <a:t>: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.word</a:t>
            </a:r>
            <a:r>
              <a:rPr lang="en-US" sz="1400" dirty="0">
                <a:latin typeface="Consolas" panose="020B0609020204030204" pitchFamily="49" charset="0"/>
              </a:rPr>
              <a:t> 42</a:t>
            </a:r>
            <a:endParaRPr lang="ru-RU" sz="1400" dirty="0">
              <a:latin typeface="Consolas" panose="020B0609020204030204" pitchFamily="49" charset="0"/>
            </a:endParaRP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1A56EDC5-C127-CF60-F613-5F6B9EBE70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094" y="3597321"/>
            <a:ext cx="6329311" cy="271477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9F46863-1FF7-FA46-265F-DA38F4323C4A}"/>
              </a:ext>
            </a:extLst>
          </p:cNvPr>
          <p:cNvSpPr txBox="1"/>
          <p:nvPr/>
        </p:nvSpPr>
        <p:spPr>
          <a:xfrm>
            <a:off x="537071" y="3301774"/>
            <a:ext cx="40607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</a:rPr>
              <a:t>&gt; riscv64-linux-gnu-objdum -D ./example</a:t>
            </a:r>
            <a:endParaRPr lang="ru-RU" sz="1400" dirty="0">
              <a:latin typeface="Consolas" panose="020B060902020403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692A420-EB11-9D31-DAB8-981A478DC048}"/>
              </a:ext>
            </a:extLst>
          </p:cNvPr>
          <p:cNvSpPr txBox="1"/>
          <p:nvPr/>
        </p:nvSpPr>
        <p:spPr>
          <a:xfrm>
            <a:off x="7331412" y="2789054"/>
            <a:ext cx="8803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</a:rPr>
              <a:t>0x100e8</a:t>
            </a:r>
            <a:endParaRPr lang="ru-RU" sz="1400" dirty="0">
              <a:latin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DA0972C-D7FE-11D4-2F08-5DE03AEFD1F8}"/>
              </a:ext>
            </a:extLst>
          </p:cNvPr>
          <p:cNvSpPr txBox="1"/>
          <p:nvPr/>
        </p:nvSpPr>
        <p:spPr>
          <a:xfrm>
            <a:off x="8709497" y="2789053"/>
            <a:ext cx="25699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</a:rPr>
              <a:t>0001 0000 0000 1110 1000</a:t>
            </a:r>
            <a:endParaRPr lang="ru-RU" sz="1400" dirty="0">
              <a:latin typeface="Consolas" panose="020B0609020204030204" pitchFamily="49" charset="0"/>
            </a:endParaRPr>
          </a:p>
        </p:txBody>
      </p:sp>
      <p:graphicFrame>
        <p:nvGraphicFramePr>
          <p:cNvPr id="19" name="Таблица 18">
            <a:extLst>
              <a:ext uri="{FF2B5EF4-FFF2-40B4-BE49-F238E27FC236}">
                <a16:creationId xmlns:a16="http://schemas.microsoft.com/office/drawing/2014/main" id="{2F60C989-2F70-83BB-0D91-ABC468C089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3664220"/>
              </p:ext>
            </p:extLst>
          </p:nvPr>
        </p:nvGraphicFramePr>
        <p:xfrm>
          <a:off x="4860378" y="1492524"/>
          <a:ext cx="6744928" cy="75158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171000">
                  <a:extLst>
                    <a:ext uri="{9D8B030D-6E8A-4147-A177-3AD203B41FA5}">
                      <a16:colId xmlns:a16="http://schemas.microsoft.com/office/drawing/2014/main" val="1641612771"/>
                    </a:ext>
                  </a:extLst>
                </a:gridCol>
                <a:gridCol w="1577211">
                  <a:extLst>
                    <a:ext uri="{9D8B030D-6E8A-4147-A177-3AD203B41FA5}">
                      <a16:colId xmlns:a16="http://schemas.microsoft.com/office/drawing/2014/main" val="1478365150"/>
                    </a:ext>
                  </a:extLst>
                </a:gridCol>
                <a:gridCol w="797668">
                  <a:extLst>
                    <a:ext uri="{9D8B030D-6E8A-4147-A177-3AD203B41FA5}">
                      <a16:colId xmlns:a16="http://schemas.microsoft.com/office/drawing/2014/main" val="2256563874"/>
                    </a:ext>
                  </a:extLst>
                </a:gridCol>
                <a:gridCol w="825379">
                  <a:extLst>
                    <a:ext uri="{9D8B030D-6E8A-4147-A177-3AD203B41FA5}">
                      <a16:colId xmlns:a16="http://schemas.microsoft.com/office/drawing/2014/main" val="2009294192"/>
                    </a:ext>
                  </a:extLst>
                </a:gridCol>
                <a:gridCol w="785417">
                  <a:extLst>
                    <a:ext uri="{9D8B030D-6E8A-4147-A177-3AD203B41FA5}">
                      <a16:colId xmlns:a16="http://schemas.microsoft.com/office/drawing/2014/main" val="2655767764"/>
                    </a:ext>
                  </a:extLst>
                </a:gridCol>
                <a:gridCol w="1588253">
                  <a:extLst>
                    <a:ext uri="{9D8B030D-6E8A-4147-A177-3AD203B41FA5}">
                      <a16:colId xmlns:a16="http://schemas.microsoft.com/office/drawing/2014/main" val="121088524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050" kern="100" dirty="0">
                          <a:effectLst/>
                          <a:latin typeface="Nunito Sans" pitchFamily="2" charset="-52"/>
                        </a:rPr>
                        <a:t>Инструкция</a:t>
                      </a:r>
                      <a:endParaRPr lang="ru-RU" sz="1050" kern="100" dirty="0">
                        <a:effectLst/>
                        <a:latin typeface="Nunito Sans" pitchFamily="2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050" kern="100" dirty="0">
                          <a:effectLst/>
                          <a:latin typeface="Nunito Sans" pitchFamily="2" charset="-52"/>
                        </a:rPr>
                        <a:t>Имя</a:t>
                      </a:r>
                      <a:endParaRPr lang="ru-RU" sz="1050" kern="100" dirty="0">
                        <a:effectLst/>
                        <a:latin typeface="Nunito Sans" pitchFamily="2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050" kern="100" dirty="0">
                          <a:effectLst/>
                          <a:latin typeface="Nunito Sans" pitchFamily="2" charset="-52"/>
                        </a:rPr>
                        <a:t>Формат</a:t>
                      </a:r>
                      <a:endParaRPr lang="ru-RU" sz="1050" kern="100" dirty="0">
                        <a:effectLst/>
                        <a:latin typeface="Nunito Sans" pitchFamily="2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050" kern="100" dirty="0">
                          <a:effectLst/>
                          <a:latin typeface="Nunito Sans" pitchFamily="2" charset="-52"/>
                        </a:rPr>
                        <a:t>Код</a:t>
                      </a:r>
                      <a:endParaRPr lang="ru-RU" sz="1050" kern="100" dirty="0">
                        <a:effectLst/>
                        <a:latin typeface="Nunito Sans" pitchFamily="2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050" kern="100" dirty="0">
                          <a:effectLst/>
                          <a:latin typeface="Nunito Sans" pitchFamily="2" charset="-52"/>
                        </a:rPr>
                        <a:t>funct3</a:t>
                      </a:r>
                      <a:endParaRPr lang="ru-RU" sz="1050" kern="100" dirty="0">
                        <a:effectLst/>
                        <a:latin typeface="Nunito Sans" pitchFamily="2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050" kern="100" dirty="0">
                          <a:effectLst/>
                          <a:latin typeface="Nunito Sans" pitchFamily="2" charset="-52"/>
                        </a:rPr>
                        <a:t>Описание</a:t>
                      </a:r>
                      <a:endParaRPr lang="ru-RU" sz="1050" kern="100" dirty="0">
                        <a:effectLst/>
                        <a:latin typeface="Nunito Sans" pitchFamily="2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0" marR="95250" marT="95250" marB="95250"/>
                </a:tc>
                <a:extLst>
                  <a:ext uri="{0D108BD9-81ED-4DB2-BD59-A6C34878D82A}">
                    <a16:rowId xmlns:a16="http://schemas.microsoft.com/office/drawing/2014/main" val="453613873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 err="1">
                          <a:effectLst/>
                          <a:latin typeface="Consolas" panose="020B0609020204030204" pitchFamily="49" charset="0"/>
                        </a:rPr>
                        <a:t>auipc</a:t>
                      </a:r>
                      <a:endParaRPr lang="ru-RU" sz="1400" kern="100" dirty="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 dirty="0">
                          <a:effectLst/>
                        </a:rPr>
                        <a:t>Add Upper </a:t>
                      </a:r>
                      <a:r>
                        <a:rPr lang="en-US" sz="1200" kern="100" dirty="0" err="1">
                          <a:effectLst/>
                        </a:rPr>
                        <a:t>Imm</a:t>
                      </a:r>
                      <a:r>
                        <a:rPr lang="en-US" sz="1200" kern="100" dirty="0">
                          <a:effectLst/>
                        </a:rPr>
                        <a:t>. to PC</a:t>
                      </a:r>
                      <a:endParaRPr lang="ru-RU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>
                          <a:effectLst/>
                        </a:rPr>
                        <a:t>U</a:t>
                      </a:r>
                      <a:endParaRPr lang="ru-RU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>
                          <a:effectLst/>
                        </a:rPr>
                        <a:t>0010111</a:t>
                      </a:r>
                      <a:endParaRPr lang="ru-RU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>
                          <a:effectLst/>
                        </a:rPr>
                        <a:t>-</a:t>
                      </a:r>
                      <a:endParaRPr lang="ru-RU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 err="1">
                          <a:effectLst/>
                        </a:rPr>
                        <a:t>rd</a:t>
                      </a:r>
                      <a:r>
                        <a:rPr lang="ru-RU" sz="1200" kern="100" dirty="0">
                          <a:effectLst/>
                        </a:rPr>
                        <a:t> = PC + (</a:t>
                      </a:r>
                      <a:r>
                        <a:rPr lang="ru-RU" sz="1200" kern="100" dirty="0" err="1">
                          <a:effectLst/>
                        </a:rPr>
                        <a:t>imm</a:t>
                      </a:r>
                      <a:r>
                        <a:rPr lang="ru-RU" sz="1200" kern="100" dirty="0">
                          <a:effectLst/>
                        </a:rPr>
                        <a:t> &lt;&lt; 12)</a:t>
                      </a:r>
                      <a:endParaRPr lang="ru-RU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0" marR="95250" marT="95250" marB="95250"/>
                </a:tc>
                <a:extLst>
                  <a:ext uri="{0D108BD9-81ED-4DB2-BD59-A6C34878D82A}">
                    <a16:rowId xmlns:a16="http://schemas.microsoft.com/office/drawing/2014/main" val="1538652806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F7DC20AF-F6C3-B469-C105-D7D182651BF6}"/>
              </a:ext>
            </a:extLst>
          </p:cNvPr>
          <p:cNvSpPr txBox="1"/>
          <p:nvPr/>
        </p:nvSpPr>
        <p:spPr>
          <a:xfrm>
            <a:off x="10004044" y="3103647"/>
            <a:ext cx="12779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</a:rPr>
              <a:t>+ 0x1 &lt;&lt; 12</a:t>
            </a:r>
            <a:endParaRPr lang="ru-RU" sz="1400" dirty="0"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C45C9D3-8B9A-E70E-2712-3DA90F0A8660}"/>
              </a:ext>
            </a:extLst>
          </p:cNvPr>
          <p:cNvSpPr txBox="1"/>
          <p:nvPr/>
        </p:nvSpPr>
        <p:spPr>
          <a:xfrm>
            <a:off x="7331412" y="3435619"/>
            <a:ext cx="8803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</a:rPr>
              <a:t>0x1</a:t>
            </a:r>
            <a:r>
              <a:rPr lang="ru-RU" sz="1400" dirty="0">
                <a:latin typeface="Consolas" panose="020B0609020204030204" pitchFamily="49" charset="0"/>
              </a:rPr>
              <a:t>1</a:t>
            </a:r>
            <a:r>
              <a:rPr lang="en-US" sz="1400" dirty="0">
                <a:latin typeface="Consolas" panose="020B0609020204030204" pitchFamily="49" charset="0"/>
              </a:rPr>
              <a:t>0e8</a:t>
            </a:r>
            <a:endParaRPr lang="ru-RU" sz="1400" dirty="0"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FB1020C-9709-2375-4CF7-ED9CE4950CCF}"/>
              </a:ext>
            </a:extLst>
          </p:cNvPr>
          <p:cNvSpPr txBox="1"/>
          <p:nvPr/>
        </p:nvSpPr>
        <p:spPr>
          <a:xfrm>
            <a:off x="8709497" y="3415501"/>
            <a:ext cx="25699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</a:rPr>
              <a:t>0001 0001 0000 1110 1000</a:t>
            </a:r>
            <a:endParaRPr lang="ru-RU" sz="1400" dirty="0"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ADAE824-6216-41CC-85E8-8B39C729F936}"/>
              </a:ext>
            </a:extLst>
          </p:cNvPr>
          <p:cNvSpPr txBox="1"/>
          <p:nvPr/>
        </p:nvSpPr>
        <p:spPr>
          <a:xfrm>
            <a:off x="9485517" y="3769811"/>
            <a:ext cx="17939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</a:rPr>
              <a:t>+ 20 (0001 0100)</a:t>
            </a:r>
            <a:endParaRPr lang="ru-RU" sz="1400" dirty="0">
              <a:latin typeface="Consolas" panose="020B06090202040302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1FDB859-3829-CF80-E6CB-43E3E7386D24}"/>
              </a:ext>
            </a:extLst>
          </p:cNvPr>
          <p:cNvSpPr txBox="1"/>
          <p:nvPr/>
        </p:nvSpPr>
        <p:spPr>
          <a:xfrm>
            <a:off x="8709497" y="4131753"/>
            <a:ext cx="25699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</a:rPr>
              <a:t>0001 0001 0000 1111 1100</a:t>
            </a:r>
            <a:endParaRPr lang="ru-RU" sz="1400" dirty="0">
              <a:latin typeface="Consolas" panose="020B06090202040302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A68115F-E1A3-C927-E8BE-DC93E118B7BC}"/>
              </a:ext>
            </a:extLst>
          </p:cNvPr>
          <p:cNvSpPr txBox="1"/>
          <p:nvPr/>
        </p:nvSpPr>
        <p:spPr>
          <a:xfrm>
            <a:off x="7331412" y="4129944"/>
            <a:ext cx="8803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</a:rPr>
              <a:t>0x110fc</a:t>
            </a:r>
            <a:endParaRPr lang="ru-RU" sz="1400" dirty="0">
              <a:latin typeface="Consolas" panose="020B0609020204030204" pitchFamily="49" charset="0"/>
            </a:endParaRPr>
          </a:p>
        </p:txBody>
      </p:sp>
      <p:sp>
        <p:nvSpPr>
          <p:cNvPr id="26" name="Прямоугольник: скругленные углы 25">
            <a:extLst>
              <a:ext uri="{FF2B5EF4-FFF2-40B4-BE49-F238E27FC236}">
                <a16:creationId xmlns:a16="http://schemas.microsoft.com/office/drawing/2014/main" id="{DB52F683-84BA-DAC2-A550-69AFB79B65E7}"/>
              </a:ext>
            </a:extLst>
          </p:cNvPr>
          <p:cNvSpPr/>
          <p:nvPr/>
        </p:nvSpPr>
        <p:spPr>
          <a:xfrm>
            <a:off x="739302" y="4077588"/>
            <a:ext cx="632298" cy="307777"/>
          </a:xfrm>
          <a:prstGeom prst="round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Прямоугольник: скругленные углы 26">
            <a:extLst>
              <a:ext uri="{FF2B5EF4-FFF2-40B4-BE49-F238E27FC236}">
                <a16:creationId xmlns:a16="http://schemas.microsoft.com/office/drawing/2014/main" id="{ABEF2BE2-F6D7-4609-9DC6-6C89BB20C1D9}"/>
              </a:ext>
            </a:extLst>
          </p:cNvPr>
          <p:cNvSpPr/>
          <p:nvPr/>
        </p:nvSpPr>
        <p:spPr>
          <a:xfrm>
            <a:off x="7308713" y="2808368"/>
            <a:ext cx="903067" cy="295280"/>
          </a:xfrm>
          <a:prstGeom prst="round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Прямоугольник: скругленные углы 30">
            <a:extLst>
              <a:ext uri="{FF2B5EF4-FFF2-40B4-BE49-F238E27FC236}">
                <a16:creationId xmlns:a16="http://schemas.microsoft.com/office/drawing/2014/main" id="{633F874B-7BC4-09D1-BE85-8F81851E504E}"/>
              </a:ext>
            </a:extLst>
          </p:cNvPr>
          <p:cNvSpPr/>
          <p:nvPr/>
        </p:nvSpPr>
        <p:spPr>
          <a:xfrm>
            <a:off x="972766" y="1651355"/>
            <a:ext cx="1819072" cy="303904"/>
          </a:xfrm>
          <a:prstGeom prst="round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Прямоугольник: скругленные углы 31">
            <a:extLst>
              <a:ext uri="{FF2B5EF4-FFF2-40B4-BE49-F238E27FC236}">
                <a16:creationId xmlns:a16="http://schemas.microsoft.com/office/drawing/2014/main" id="{5C758BD7-E753-D131-59E5-C1E191830294}"/>
              </a:ext>
            </a:extLst>
          </p:cNvPr>
          <p:cNvSpPr/>
          <p:nvPr/>
        </p:nvSpPr>
        <p:spPr>
          <a:xfrm>
            <a:off x="3641232" y="4119601"/>
            <a:ext cx="2000979" cy="444945"/>
          </a:xfrm>
          <a:prstGeom prst="round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34" name="Прямая со стрелкой 33">
            <a:extLst>
              <a:ext uri="{FF2B5EF4-FFF2-40B4-BE49-F238E27FC236}">
                <a16:creationId xmlns:a16="http://schemas.microsoft.com/office/drawing/2014/main" id="{04F63BBC-1222-31A2-A4D4-7CAB4BA63548}"/>
              </a:ext>
            </a:extLst>
          </p:cNvPr>
          <p:cNvCxnSpPr>
            <a:cxnSpLocks/>
          </p:cNvCxnSpPr>
          <p:nvPr/>
        </p:nvCxnSpPr>
        <p:spPr>
          <a:xfrm>
            <a:off x="3775897" y="1901190"/>
            <a:ext cx="0" cy="2163453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 стрелкой 28">
            <a:extLst>
              <a:ext uri="{FF2B5EF4-FFF2-40B4-BE49-F238E27FC236}">
                <a16:creationId xmlns:a16="http://schemas.microsoft.com/office/drawing/2014/main" id="{4864C547-833B-853B-F361-2A7DAC4FDEDA}"/>
              </a:ext>
            </a:extLst>
          </p:cNvPr>
          <p:cNvCxnSpPr>
            <a:cxnSpLocks/>
            <a:endCxn id="27" idx="1"/>
          </p:cNvCxnSpPr>
          <p:nvPr/>
        </p:nvCxnSpPr>
        <p:spPr>
          <a:xfrm>
            <a:off x="1248385" y="2942187"/>
            <a:ext cx="6060328" cy="13821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Прямоугольник: скругленные углы 34">
            <a:extLst>
              <a:ext uri="{FF2B5EF4-FFF2-40B4-BE49-F238E27FC236}">
                <a16:creationId xmlns:a16="http://schemas.microsoft.com/office/drawing/2014/main" id="{B33B5C71-0E2F-3E39-23DB-DE05F55F6095}"/>
              </a:ext>
            </a:extLst>
          </p:cNvPr>
          <p:cNvSpPr/>
          <p:nvPr/>
        </p:nvSpPr>
        <p:spPr>
          <a:xfrm>
            <a:off x="10004045" y="1868317"/>
            <a:ext cx="1562480" cy="37579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6" name="Прямоугольник: скругленные углы 35">
            <a:extLst>
              <a:ext uri="{FF2B5EF4-FFF2-40B4-BE49-F238E27FC236}">
                <a16:creationId xmlns:a16="http://schemas.microsoft.com/office/drawing/2014/main" id="{3CFFBCD5-3B16-B8A4-4C1C-BDC4B22E0408}"/>
              </a:ext>
            </a:extLst>
          </p:cNvPr>
          <p:cNvSpPr/>
          <p:nvPr/>
        </p:nvSpPr>
        <p:spPr>
          <a:xfrm>
            <a:off x="9984132" y="3062046"/>
            <a:ext cx="1291305" cy="37579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38" name="Прямая соединительная линия 37">
            <a:extLst>
              <a:ext uri="{FF2B5EF4-FFF2-40B4-BE49-F238E27FC236}">
                <a16:creationId xmlns:a16="http://schemas.microsoft.com/office/drawing/2014/main" id="{AD2B381B-C8F8-06B8-3AF8-0CC725FAE2C8}"/>
              </a:ext>
            </a:extLst>
          </p:cNvPr>
          <p:cNvCxnSpPr/>
          <p:nvPr/>
        </p:nvCxnSpPr>
        <p:spPr>
          <a:xfrm>
            <a:off x="11498094" y="2260451"/>
            <a:ext cx="0" cy="98596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Прямая со стрелкой 39">
            <a:extLst>
              <a:ext uri="{FF2B5EF4-FFF2-40B4-BE49-F238E27FC236}">
                <a16:creationId xmlns:a16="http://schemas.microsoft.com/office/drawing/2014/main" id="{B4E16736-ED3E-AD17-F908-6D4AD6FC4FC2}"/>
              </a:ext>
            </a:extLst>
          </p:cNvPr>
          <p:cNvCxnSpPr>
            <a:cxnSpLocks/>
            <a:endCxn id="36" idx="3"/>
          </p:cNvCxnSpPr>
          <p:nvPr/>
        </p:nvCxnSpPr>
        <p:spPr>
          <a:xfrm flipH="1">
            <a:off x="11275437" y="3249943"/>
            <a:ext cx="222657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Прямоугольник: скругленные углы 41">
            <a:extLst>
              <a:ext uri="{FF2B5EF4-FFF2-40B4-BE49-F238E27FC236}">
                <a16:creationId xmlns:a16="http://schemas.microsoft.com/office/drawing/2014/main" id="{6A18E883-69AF-6544-6FA7-D0B79D143088}"/>
              </a:ext>
            </a:extLst>
          </p:cNvPr>
          <p:cNvSpPr/>
          <p:nvPr/>
        </p:nvSpPr>
        <p:spPr>
          <a:xfrm>
            <a:off x="4500111" y="4140730"/>
            <a:ext cx="374045" cy="21212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44" name="Прямая со стрелкой 43">
            <a:extLst>
              <a:ext uri="{FF2B5EF4-FFF2-40B4-BE49-F238E27FC236}">
                <a16:creationId xmlns:a16="http://schemas.microsoft.com/office/drawing/2014/main" id="{30C3D1FB-DBD8-54EF-DC8C-309BE108F4AF}"/>
              </a:ext>
            </a:extLst>
          </p:cNvPr>
          <p:cNvCxnSpPr>
            <a:cxnSpLocks/>
            <a:endCxn id="36" idx="1"/>
          </p:cNvCxnSpPr>
          <p:nvPr/>
        </p:nvCxnSpPr>
        <p:spPr>
          <a:xfrm>
            <a:off x="4800539" y="3249943"/>
            <a:ext cx="5183593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Прямая соединительная линия 46">
            <a:extLst>
              <a:ext uri="{FF2B5EF4-FFF2-40B4-BE49-F238E27FC236}">
                <a16:creationId xmlns:a16="http://schemas.microsoft.com/office/drawing/2014/main" id="{A17B51BE-D96C-F906-4C12-A22E5150D3E9}"/>
              </a:ext>
            </a:extLst>
          </p:cNvPr>
          <p:cNvCxnSpPr/>
          <p:nvPr/>
        </p:nvCxnSpPr>
        <p:spPr>
          <a:xfrm>
            <a:off x="4800539" y="3246415"/>
            <a:ext cx="0" cy="88533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Прямоугольник: скругленные углы 48">
            <a:extLst>
              <a:ext uri="{FF2B5EF4-FFF2-40B4-BE49-F238E27FC236}">
                <a16:creationId xmlns:a16="http://schemas.microsoft.com/office/drawing/2014/main" id="{415DE320-44D6-C216-9288-012D5D0B8BB9}"/>
              </a:ext>
            </a:extLst>
          </p:cNvPr>
          <p:cNvSpPr/>
          <p:nvPr/>
        </p:nvSpPr>
        <p:spPr>
          <a:xfrm>
            <a:off x="4706995" y="4350280"/>
            <a:ext cx="320492" cy="200985"/>
          </a:xfrm>
          <a:prstGeom prst="roundRect">
            <a:avLst/>
          </a:prstGeom>
          <a:noFill/>
          <a:ln w="28575">
            <a:solidFill>
              <a:srgbClr val="2770C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52" name="Прямая соединительная линия 51">
            <a:extLst>
              <a:ext uri="{FF2B5EF4-FFF2-40B4-BE49-F238E27FC236}">
                <a16:creationId xmlns:a16="http://schemas.microsoft.com/office/drawing/2014/main" id="{17063359-5836-378D-B137-2F9EAD7E3DF8}"/>
              </a:ext>
            </a:extLst>
          </p:cNvPr>
          <p:cNvCxnSpPr>
            <a:cxnSpLocks/>
          </p:cNvCxnSpPr>
          <p:nvPr/>
        </p:nvCxnSpPr>
        <p:spPr>
          <a:xfrm>
            <a:off x="2791838" y="1901190"/>
            <a:ext cx="980911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Прямая соединительная линия 57">
            <a:extLst>
              <a:ext uri="{FF2B5EF4-FFF2-40B4-BE49-F238E27FC236}">
                <a16:creationId xmlns:a16="http://schemas.microsoft.com/office/drawing/2014/main" id="{0A8F2D1B-EDAD-992A-29FC-5FBA0E8EF51B}"/>
              </a:ext>
            </a:extLst>
          </p:cNvPr>
          <p:cNvCxnSpPr/>
          <p:nvPr/>
        </p:nvCxnSpPr>
        <p:spPr>
          <a:xfrm flipV="1">
            <a:off x="1225685" y="2960987"/>
            <a:ext cx="0" cy="1068435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Прямоугольник: скругленные углы 59">
            <a:extLst>
              <a:ext uri="{FF2B5EF4-FFF2-40B4-BE49-F238E27FC236}">
                <a16:creationId xmlns:a16="http://schemas.microsoft.com/office/drawing/2014/main" id="{979B1CC7-AD1E-8D6B-9BB2-C75124ABC654}"/>
              </a:ext>
            </a:extLst>
          </p:cNvPr>
          <p:cNvSpPr/>
          <p:nvPr/>
        </p:nvSpPr>
        <p:spPr>
          <a:xfrm>
            <a:off x="9678629" y="3761854"/>
            <a:ext cx="387795" cy="323688"/>
          </a:xfrm>
          <a:prstGeom prst="roundRect">
            <a:avLst/>
          </a:prstGeom>
          <a:noFill/>
          <a:ln w="28575">
            <a:solidFill>
              <a:srgbClr val="2770C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2" name="Прямая соединительная линия 61">
            <a:extLst>
              <a:ext uri="{FF2B5EF4-FFF2-40B4-BE49-F238E27FC236}">
                <a16:creationId xmlns:a16="http://schemas.microsoft.com/office/drawing/2014/main" id="{E331D273-6D0A-8FD1-13B3-2AB4A31CA2E6}"/>
              </a:ext>
            </a:extLst>
          </p:cNvPr>
          <p:cNvCxnSpPr>
            <a:cxnSpLocks/>
          </p:cNvCxnSpPr>
          <p:nvPr/>
        </p:nvCxnSpPr>
        <p:spPr>
          <a:xfrm flipV="1">
            <a:off x="4969119" y="4041959"/>
            <a:ext cx="0" cy="293121"/>
          </a:xfrm>
          <a:prstGeom prst="line">
            <a:avLst/>
          </a:prstGeom>
          <a:ln w="28575">
            <a:solidFill>
              <a:srgbClr val="2770C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Прямая со стрелкой 63">
            <a:extLst>
              <a:ext uri="{FF2B5EF4-FFF2-40B4-BE49-F238E27FC236}">
                <a16:creationId xmlns:a16="http://schemas.microsoft.com/office/drawing/2014/main" id="{1070B6BE-8A50-1EB3-BDB2-1580F93A8C49}"/>
              </a:ext>
            </a:extLst>
          </p:cNvPr>
          <p:cNvCxnSpPr>
            <a:cxnSpLocks/>
          </p:cNvCxnSpPr>
          <p:nvPr/>
        </p:nvCxnSpPr>
        <p:spPr>
          <a:xfrm>
            <a:off x="4969119" y="4041959"/>
            <a:ext cx="4709510" cy="0"/>
          </a:xfrm>
          <a:prstGeom prst="straightConnector1">
            <a:avLst/>
          </a:prstGeom>
          <a:ln w="28575">
            <a:solidFill>
              <a:srgbClr val="2770C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Прямоугольник: скругленные углы 69">
            <a:extLst>
              <a:ext uri="{FF2B5EF4-FFF2-40B4-BE49-F238E27FC236}">
                <a16:creationId xmlns:a16="http://schemas.microsoft.com/office/drawing/2014/main" id="{225336D7-4CFA-D231-9C9E-C1177A36802A}"/>
              </a:ext>
            </a:extLst>
          </p:cNvPr>
          <p:cNvSpPr/>
          <p:nvPr/>
        </p:nvSpPr>
        <p:spPr>
          <a:xfrm>
            <a:off x="7308593" y="4107346"/>
            <a:ext cx="914400" cy="307777"/>
          </a:xfrm>
          <a:prstGeom prst="round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1" name="Прямоугольник: скругленные углы 70">
            <a:extLst>
              <a:ext uri="{FF2B5EF4-FFF2-40B4-BE49-F238E27FC236}">
                <a16:creationId xmlns:a16="http://schemas.microsoft.com/office/drawing/2014/main" id="{1459925A-5929-FD01-03F8-7D201195D2B9}"/>
              </a:ext>
            </a:extLst>
          </p:cNvPr>
          <p:cNvSpPr/>
          <p:nvPr/>
        </p:nvSpPr>
        <p:spPr>
          <a:xfrm>
            <a:off x="598250" y="5645082"/>
            <a:ext cx="1678022" cy="442732"/>
          </a:xfrm>
          <a:prstGeom prst="round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73" name="Прямая соединительная линия 72">
            <a:extLst>
              <a:ext uri="{FF2B5EF4-FFF2-40B4-BE49-F238E27FC236}">
                <a16:creationId xmlns:a16="http://schemas.microsoft.com/office/drawing/2014/main" id="{D6C73CBA-37F2-7502-2051-2C3C8E865184}"/>
              </a:ext>
            </a:extLst>
          </p:cNvPr>
          <p:cNvCxnSpPr>
            <a:cxnSpLocks/>
          </p:cNvCxnSpPr>
          <p:nvPr/>
        </p:nvCxnSpPr>
        <p:spPr>
          <a:xfrm>
            <a:off x="7461115" y="4437721"/>
            <a:ext cx="0" cy="1470008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Прямая со стрелкой 74">
            <a:extLst>
              <a:ext uri="{FF2B5EF4-FFF2-40B4-BE49-F238E27FC236}">
                <a16:creationId xmlns:a16="http://schemas.microsoft.com/office/drawing/2014/main" id="{1512B26C-74DC-FFFB-54C1-57B3009884FA}"/>
              </a:ext>
            </a:extLst>
          </p:cNvPr>
          <p:cNvCxnSpPr>
            <a:cxnSpLocks/>
          </p:cNvCxnSpPr>
          <p:nvPr/>
        </p:nvCxnSpPr>
        <p:spPr>
          <a:xfrm flipH="1">
            <a:off x="2276272" y="5907729"/>
            <a:ext cx="5184843" cy="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6736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  <p:bldP spid="20" grpId="0"/>
      <p:bldP spid="21" grpId="0"/>
      <p:bldP spid="22" grpId="0"/>
      <p:bldP spid="23" grpId="0"/>
      <p:bldP spid="24" grpId="0"/>
      <p:bldP spid="25" grpId="0"/>
      <p:bldP spid="26" grpId="0" animBg="1"/>
      <p:bldP spid="27" grpId="0" animBg="1"/>
      <p:bldP spid="31" grpId="0" animBg="1"/>
      <p:bldP spid="32" grpId="0" animBg="1"/>
      <p:bldP spid="35" grpId="0" animBg="1"/>
      <p:bldP spid="36" grpId="0" animBg="1"/>
      <p:bldP spid="42" grpId="0" animBg="1"/>
      <p:bldP spid="49" grpId="0" animBg="1"/>
      <p:bldP spid="60" grpId="0" animBg="1"/>
      <p:bldP spid="70" grpId="0" animBg="1"/>
      <p:bldP spid="71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Номер слайда 5">
            <a:extLst>
              <a:ext uri="{FF2B5EF4-FFF2-40B4-BE49-F238E27FC236}">
                <a16:creationId xmlns:a16="http://schemas.microsoft.com/office/drawing/2014/main" id="{246FE44D-8ACA-4BFD-ADB0-B05A93FDA3CF}"/>
              </a:ext>
            </a:extLst>
          </p:cNvPr>
          <p:cNvSpPr txBox="1">
            <a:spLocks/>
          </p:cNvSpPr>
          <p:nvPr/>
        </p:nvSpPr>
        <p:spPr>
          <a:xfrm>
            <a:off x="10883900" y="6610350"/>
            <a:ext cx="682625" cy="247650"/>
          </a:xfrm>
          <a:prstGeom prst="rect">
            <a:avLst/>
          </a:prstGeom>
          <a:solidFill>
            <a:srgbClr val="F3F1F9">
              <a:alpha val="89804"/>
            </a:srgbClr>
          </a:solidFill>
        </p:spPr>
        <p:txBody>
          <a:bodyPr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8CD8CDE7-E2C6-4DFC-9859-BA19C2EE985E}" type="slidenum">
              <a:rPr lang="ru-RU" sz="1000" smtClean="0">
                <a:latin typeface="Nunito Sans" pitchFamily="2" charset="77"/>
              </a:rPr>
              <a:pPr algn="ctr"/>
              <a:t>69</a:t>
            </a:fld>
            <a:endParaRPr lang="ru-RU" sz="1000" dirty="0">
              <a:latin typeface="Nunito Sans" pitchFamily="2" charset="77"/>
            </a:endParaRPr>
          </a:p>
        </p:txBody>
      </p:sp>
      <p:cxnSp>
        <p:nvCxnSpPr>
          <p:cNvPr id="119" name="Straight Connector 81">
            <a:extLst>
              <a:ext uri="{FF2B5EF4-FFF2-40B4-BE49-F238E27FC236}">
                <a16:creationId xmlns:a16="http://schemas.microsoft.com/office/drawing/2014/main" id="{FB4331D3-6E92-F510-9CBB-B5AEA25C2B23}"/>
              </a:ext>
            </a:extLst>
          </p:cNvPr>
          <p:cNvCxnSpPr>
            <a:cxnSpLocks/>
          </p:cNvCxnSpPr>
          <p:nvPr/>
        </p:nvCxnSpPr>
        <p:spPr>
          <a:xfrm>
            <a:off x="608094" y="6381750"/>
            <a:ext cx="10960019" cy="0"/>
          </a:xfrm>
          <a:prstGeom prst="line">
            <a:avLst/>
          </a:prstGeom>
          <a:ln w="12700" cap="rnd">
            <a:solidFill>
              <a:srgbClr val="283272"/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CF0C995-B686-F7E0-851C-CFE0BB33E31D}"/>
              </a:ext>
            </a:extLst>
          </p:cNvPr>
          <p:cNvSpPr txBox="1"/>
          <p:nvPr/>
        </p:nvSpPr>
        <p:spPr>
          <a:xfrm>
            <a:off x="537071" y="396484"/>
            <a:ext cx="936055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R="0" lvl="0" indent="0" defTabSz="91417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u="none" strike="noStrike" cap="none" spc="0" normalizeH="0" baseline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 Light" pitchFamily="2" charset="77"/>
              </a:defRPr>
            </a:lvl1pPr>
          </a:lstStyle>
          <a:p>
            <a:r>
              <a:rPr lang="ru-RU" sz="1100" dirty="0">
                <a:solidFill>
                  <a:srgbClr val="283272"/>
                </a:solidFill>
                <a:latin typeface="Nunito Sans Light" pitchFamily="2" charset="77"/>
              </a:rPr>
              <a:t>Основы программирования на языке Assembler под архитектуру RISC-V</a:t>
            </a:r>
            <a:endParaRPr lang="ru-RU" sz="11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F45C107-0974-9033-38A0-AE7F67E9B8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9729276" y="484607"/>
            <a:ext cx="1837249" cy="50106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42CEA1D-09FC-848D-6E67-3B919F678E69}"/>
              </a:ext>
            </a:extLst>
          </p:cNvPr>
          <p:cNvSpPr txBox="1"/>
          <p:nvPr/>
        </p:nvSpPr>
        <p:spPr>
          <a:xfrm>
            <a:off x="548065" y="605732"/>
            <a:ext cx="9701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ru-RU"/>
            </a:defPPr>
            <a:lvl1pPr marR="0" lvl="0" indent="0" defTabSz="91417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u="none" strike="noStrike" cap="none" spc="0" normalizeH="0" baseline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" pitchFamily="2" charset="77"/>
              </a:defRPr>
            </a:lvl1pPr>
          </a:lstStyle>
          <a:p>
            <a:pPr marL="0" marR="0" lvl="0" indent="0" algn="l" defTabSz="9141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1" u="none" strike="noStrike" kern="1200" cap="none" spc="0" normalizeH="0" baseline="0" noProof="0" dirty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" pitchFamily="2" charset="77"/>
              </a:rPr>
              <a:t>Метки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36C6DBF-2F22-9F74-0AB4-6C68529FEAEB}"/>
              </a:ext>
            </a:extLst>
          </p:cNvPr>
          <p:cNvSpPr txBox="1"/>
          <p:nvPr/>
        </p:nvSpPr>
        <p:spPr>
          <a:xfrm>
            <a:off x="537070" y="1113162"/>
            <a:ext cx="919220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kern="100" dirty="0">
                <a:latin typeface="Nunito Sans" pitchFamily="2" charset="-52"/>
                <a:cs typeface="Times New Roman" panose="02020603050405020304" pitchFamily="18" charset="0"/>
              </a:rPr>
              <a:t>Метки используются для идентификации адреса в памяти. по имени метки к этому участку памяти можно обратиться для чтения</a:t>
            </a:r>
            <a:r>
              <a:rPr lang="en-US" sz="1400" kern="100" dirty="0">
                <a:latin typeface="Nunito Sans" pitchFamily="2" charset="-52"/>
                <a:cs typeface="Times New Roman" panose="02020603050405020304" pitchFamily="18" charset="0"/>
              </a:rPr>
              <a:t>/</a:t>
            </a:r>
            <a:r>
              <a:rPr lang="ru-RU" sz="1400" kern="100" dirty="0">
                <a:latin typeface="Nunito Sans" pitchFamily="2" charset="-52"/>
                <a:cs typeface="Times New Roman" panose="02020603050405020304" pitchFamily="18" charset="0"/>
              </a:rPr>
              <a:t>записи данных, если эти данные расположены в секции данных, или передачи управления, если метка ссылается на область секции кода.</a:t>
            </a:r>
            <a:endParaRPr lang="ru-RU" sz="1400" dirty="0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6AAA6151-3426-3F68-F03C-AA54A010C077}"/>
              </a:ext>
            </a:extLst>
          </p:cNvPr>
          <p:cNvSpPr/>
          <p:nvPr/>
        </p:nvSpPr>
        <p:spPr>
          <a:xfrm>
            <a:off x="3300239" y="2306894"/>
            <a:ext cx="3742587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globl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latin typeface="Consolas" panose="020B0609020204030204" pitchFamily="49" charset="0"/>
              </a:rPr>
              <a:t>_start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_start: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addi</a:t>
            </a:r>
            <a:r>
              <a:rPr lang="en-US" sz="1400" dirty="0">
                <a:latin typeface="Consolas" panose="020B0609020204030204" pitchFamily="49" charset="0"/>
              </a:rPr>
              <a:t>  a0, x0, 1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la</a:t>
            </a:r>
            <a:r>
              <a:rPr lang="en-US" sz="1400" dirty="0">
                <a:latin typeface="Consolas" panose="020B0609020204030204" pitchFamily="49" charset="0"/>
              </a:rPr>
              <a:t>    a1, str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addi</a:t>
            </a:r>
            <a:r>
              <a:rPr lang="en-US" sz="1400" dirty="0">
                <a:latin typeface="Consolas" panose="020B0609020204030204" pitchFamily="49" charset="0"/>
              </a:rPr>
              <a:t>  a2, x0, 15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addi</a:t>
            </a:r>
            <a:r>
              <a:rPr lang="en-US" sz="1400" dirty="0">
                <a:latin typeface="Consolas" panose="020B0609020204030204" pitchFamily="49" charset="0"/>
              </a:rPr>
              <a:t>  a7, x0, 64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ecall</a:t>
            </a:r>
            <a:endParaRPr lang="en-US" sz="14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endParaRPr lang="en-US" sz="1400" dirty="0">
              <a:latin typeface="Consolas" panose="020B0609020204030204" pitchFamily="49" charset="0"/>
            </a:endParaRPr>
          </a:p>
          <a:p>
            <a:r>
              <a:rPr lang="en-US" sz="1400" dirty="0"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addi</a:t>
            </a:r>
            <a:r>
              <a:rPr lang="en-US" sz="1400" dirty="0">
                <a:latin typeface="Consolas" panose="020B0609020204030204" pitchFamily="49" charset="0"/>
              </a:rPr>
              <a:t>  a0, x0, 0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addi</a:t>
            </a:r>
            <a:r>
              <a:rPr lang="en-US" sz="1400" dirty="0">
                <a:latin typeface="Consolas" panose="020B0609020204030204" pitchFamily="49" charset="0"/>
              </a:rPr>
              <a:t>  a7, x0, 93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ecall</a:t>
            </a:r>
            <a:endParaRPr lang="en-US" sz="14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.section .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rodata</a:t>
            </a:r>
            <a:endParaRPr lang="en-US" sz="14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latin typeface="Consolas" panose="020B0609020204030204" pitchFamily="49" charset="0"/>
              </a:rPr>
              <a:t>str: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.ascii 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"Hello, RISC-V!\n"</a:t>
            </a:r>
            <a:endParaRPr lang="ru-RU" sz="1400" dirty="0">
              <a:solidFill>
                <a:srgbClr val="A31515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81D423-E860-8FBE-361D-10A5C5FBB547}"/>
              </a:ext>
            </a:extLst>
          </p:cNvPr>
          <p:cNvSpPr txBox="1"/>
          <p:nvPr/>
        </p:nvSpPr>
        <p:spPr>
          <a:xfrm>
            <a:off x="1120682" y="3406713"/>
            <a:ext cx="11448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200" dirty="0">
                <a:latin typeface="Nunito Sans" pitchFamily="2" charset="-52"/>
              </a:rPr>
              <a:t>Метки в коде</a:t>
            </a:r>
          </a:p>
        </p:txBody>
      </p:sp>
      <p:cxnSp>
        <p:nvCxnSpPr>
          <p:cNvPr id="9" name="Прямая со стрелкой 8">
            <a:extLst>
              <a:ext uri="{FF2B5EF4-FFF2-40B4-BE49-F238E27FC236}">
                <a16:creationId xmlns:a16="http://schemas.microsoft.com/office/drawing/2014/main" id="{15FCCE06-CC49-7EE7-BEC7-9801E39776A0}"/>
              </a:ext>
            </a:extLst>
          </p:cNvPr>
          <p:cNvCxnSpPr/>
          <p:nvPr/>
        </p:nvCxnSpPr>
        <p:spPr>
          <a:xfrm flipV="1">
            <a:off x="2266545" y="2784556"/>
            <a:ext cx="1033694" cy="5968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 стрелкой 10">
            <a:extLst>
              <a:ext uri="{FF2B5EF4-FFF2-40B4-BE49-F238E27FC236}">
                <a16:creationId xmlns:a16="http://schemas.microsoft.com/office/drawing/2014/main" id="{2D078C9F-C2F5-83D1-7E15-37C39463F5DE}"/>
              </a:ext>
            </a:extLst>
          </p:cNvPr>
          <p:cNvCxnSpPr/>
          <p:nvPr/>
        </p:nvCxnSpPr>
        <p:spPr>
          <a:xfrm>
            <a:off x="2265547" y="3683712"/>
            <a:ext cx="1034692" cy="12384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74629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Номер слайда 5">
            <a:extLst>
              <a:ext uri="{FF2B5EF4-FFF2-40B4-BE49-F238E27FC236}">
                <a16:creationId xmlns:a16="http://schemas.microsoft.com/office/drawing/2014/main" id="{246FE44D-8ACA-4BFD-ADB0-B05A93FDA3CF}"/>
              </a:ext>
            </a:extLst>
          </p:cNvPr>
          <p:cNvSpPr txBox="1">
            <a:spLocks/>
          </p:cNvSpPr>
          <p:nvPr/>
        </p:nvSpPr>
        <p:spPr>
          <a:xfrm>
            <a:off x="10883900" y="6610350"/>
            <a:ext cx="682625" cy="247650"/>
          </a:xfrm>
          <a:prstGeom prst="rect">
            <a:avLst/>
          </a:prstGeom>
          <a:solidFill>
            <a:srgbClr val="F3F1F9">
              <a:alpha val="89804"/>
            </a:srgbClr>
          </a:solidFill>
        </p:spPr>
        <p:txBody>
          <a:bodyPr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8CD8CDE7-E2C6-4DFC-9859-BA19C2EE985E}" type="slidenum">
              <a:rPr lang="ru-RU" sz="1000" smtClean="0">
                <a:latin typeface="Nunito Sans" pitchFamily="2" charset="77"/>
              </a:rPr>
              <a:pPr algn="ctr"/>
              <a:t>7</a:t>
            </a:fld>
            <a:endParaRPr lang="ru-RU" sz="1000" dirty="0">
              <a:latin typeface="Nunito Sans" pitchFamily="2" charset="77"/>
            </a:endParaRPr>
          </a:p>
        </p:txBody>
      </p:sp>
      <p:cxnSp>
        <p:nvCxnSpPr>
          <p:cNvPr id="119" name="Straight Connector 81">
            <a:extLst>
              <a:ext uri="{FF2B5EF4-FFF2-40B4-BE49-F238E27FC236}">
                <a16:creationId xmlns:a16="http://schemas.microsoft.com/office/drawing/2014/main" id="{FB4331D3-6E92-F510-9CBB-B5AEA25C2B23}"/>
              </a:ext>
            </a:extLst>
          </p:cNvPr>
          <p:cNvCxnSpPr>
            <a:cxnSpLocks/>
          </p:cNvCxnSpPr>
          <p:nvPr/>
        </p:nvCxnSpPr>
        <p:spPr>
          <a:xfrm>
            <a:off x="608094" y="6381750"/>
            <a:ext cx="10960019" cy="0"/>
          </a:xfrm>
          <a:prstGeom prst="line">
            <a:avLst/>
          </a:prstGeom>
          <a:ln w="12700" cap="rnd">
            <a:solidFill>
              <a:srgbClr val="283272"/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CF0C995-B686-F7E0-851C-CFE0BB33E31D}"/>
              </a:ext>
            </a:extLst>
          </p:cNvPr>
          <p:cNvSpPr txBox="1"/>
          <p:nvPr/>
        </p:nvSpPr>
        <p:spPr>
          <a:xfrm>
            <a:off x="537071" y="396484"/>
            <a:ext cx="936055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R="0" lvl="0" indent="0" defTabSz="91417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u="none" strike="noStrike" cap="none" spc="0" normalizeH="0" baseline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 Light" pitchFamily="2" charset="77"/>
              </a:defRPr>
            </a:lvl1pPr>
          </a:lstStyle>
          <a:p>
            <a:r>
              <a:rPr lang="ru-RU" sz="1100" dirty="0">
                <a:solidFill>
                  <a:srgbClr val="283272"/>
                </a:solidFill>
                <a:latin typeface="Nunito Sans Light" pitchFamily="2" charset="77"/>
              </a:rPr>
              <a:t>Основы программирования на языке Assembler под архитектуру RISC-V</a:t>
            </a:r>
            <a:endParaRPr lang="ru-RU" sz="11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F45C107-0974-9033-38A0-AE7F67E9B8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9729276" y="484607"/>
            <a:ext cx="1837249" cy="50106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42CEA1D-09FC-848D-6E67-3B919F678E69}"/>
              </a:ext>
            </a:extLst>
          </p:cNvPr>
          <p:cNvSpPr txBox="1"/>
          <p:nvPr/>
        </p:nvSpPr>
        <p:spPr>
          <a:xfrm>
            <a:off x="548065" y="605732"/>
            <a:ext cx="78710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ru-RU"/>
            </a:defPPr>
            <a:lvl1pPr marR="0" lvl="0" indent="0" defTabSz="91417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u="none" strike="noStrike" cap="none" spc="0" normalizeH="0" baseline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" pitchFamily="2" charset="77"/>
              </a:defRPr>
            </a:lvl1pPr>
          </a:lstStyle>
          <a:p>
            <a:pPr marL="0" marR="0" lvl="0" indent="0" algn="l" defTabSz="9141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000" dirty="0">
                <a:latin typeface="Nunito Sans" pitchFamily="2" charset="-52"/>
              </a:rPr>
              <a:t>Архитектура набора команд (</a:t>
            </a:r>
            <a:r>
              <a:rPr lang="en-US" sz="2000" dirty="0">
                <a:latin typeface="Nunito Sans" pitchFamily="2" charset="-52"/>
              </a:rPr>
              <a:t>ISA, Instruction Set Architecture</a:t>
            </a:r>
            <a:r>
              <a:rPr lang="ru-RU" sz="2000" dirty="0">
                <a:latin typeface="Nunito Sans" pitchFamily="2" charset="-52"/>
              </a:rPr>
              <a:t>)</a:t>
            </a:r>
            <a:endParaRPr kumimoji="0" lang="ru-RU" sz="2000" b="1" u="none" strike="noStrike" kern="1200" cap="none" spc="0" normalizeH="0" baseline="0" noProof="0" dirty="0">
              <a:ln>
                <a:noFill/>
              </a:ln>
              <a:solidFill>
                <a:srgbClr val="283272"/>
              </a:solidFill>
              <a:effectLst/>
              <a:uLnTx/>
              <a:uFillTx/>
              <a:latin typeface="Nunito Sans" pitchFamily="2" charset="7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21E48A-11D6-7DA1-87E7-49212151D1C1}"/>
              </a:ext>
            </a:extLst>
          </p:cNvPr>
          <p:cNvSpPr txBox="1"/>
          <p:nvPr/>
        </p:nvSpPr>
        <p:spPr>
          <a:xfrm>
            <a:off x="608095" y="1186774"/>
            <a:ext cx="106370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latin typeface="Nunito Sans" pitchFamily="2" charset="-52"/>
              </a:rPr>
              <a:t>Архитектура набора команд обычно включает в себя информацию о: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3CF303B-39DD-7B5C-15AC-A799721E749D}"/>
              </a:ext>
            </a:extLst>
          </p:cNvPr>
          <p:cNvSpPr txBox="1"/>
          <p:nvPr/>
        </p:nvSpPr>
        <p:spPr>
          <a:xfrm>
            <a:off x="1085088" y="1715454"/>
            <a:ext cx="414839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>
                <a:latin typeface="Nunito Sans" pitchFamily="2" charset="-52"/>
              </a:rPr>
              <a:t>наборе команд;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>
                <a:latin typeface="Nunito Sans" pitchFamily="2" charset="-52"/>
              </a:rPr>
              <a:t>перечне и описании регистров;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>
                <a:latin typeface="Nunito Sans" pitchFamily="2" charset="-52"/>
              </a:rPr>
              <a:t>информацию об организации памяти;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>
                <a:latin typeface="Nunito Sans" pitchFamily="2" charset="-52"/>
              </a:rPr>
              <a:t>поддерживаемых типах данных;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>
                <a:latin typeface="Nunito Sans" pitchFamily="2" charset="-52"/>
              </a:rPr>
              <a:t>режимах адресации;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>
                <a:latin typeface="Nunito Sans" pitchFamily="2" charset="-52"/>
              </a:rPr>
              <a:t>механизмах ввода/вывода;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>
                <a:latin typeface="Nunito Sans" pitchFamily="2" charset="-52"/>
              </a:rPr>
              <a:t>обработке прерываний;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>
                <a:latin typeface="Nunito Sans" pitchFamily="2" charset="-52"/>
              </a:rPr>
              <a:t>уровнях привилегий.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99D95436-7E3A-4774-AF13-DA6D16198B3F}"/>
              </a:ext>
            </a:extLst>
          </p:cNvPr>
          <p:cNvSpPr/>
          <p:nvPr/>
        </p:nvSpPr>
        <p:spPr>
          <a:xfrm>
            <a:off x="6017341" y="1715454"/>
            <a:ext cx="4277033" cy="10041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07000"/>
              </a:lnSpc>
              <a:buFont typeface="+mj-lt"/>
              <a:buAutoNum type="arabicPeriod"/>
            </a:pPr>
            <a:r>
              <a:rPr lang="en-US" sz="1400" dirty="0"/>
              <a:t>RV32I (32-</a:t>
            </a:r>
            <a:r>
              <a:rPr lang="ru-RU" sz="1400" dirty="0">
                <a:latin typeface="Nunito Sans"/>
              </a:rPr>
              <a:t>х битные целочисленные</a:t>
            </a:r>
            <a:r>
              <a:rPr lang="en-US" sz="1400" dirty="0"/>
              <a:t>)</a:t>
            </a:r>
            <a:endParaRPr lang="ru-RU" sz="1400" dirty="0">
              <a:latin typeface="Nunito Sans"/>
            </a:endParaRPr>
          </a:p>
          <a:p>
            <a:pPr marL="342900" lvl="0" indent="-342900" algn="just">
              <a:lnSpc>
                <a:spcPct val="107000"/>
              </a:lnSpc>
              <a:buFont typeface="+mj-lt"/>
              <a:buAutoNum type="arabicPeriod"/>
            </a:pPr>
            <a:r>
              <a:rPr lang="en-US" sz="1400" dirty="0"/>
              <a:t>RV32E (32-</a:t>
            </a:r>
            <a:r>
              <a:rPr lang="ru-RU" sz="1400" dirty="0">
                <a:latin typeface="Nunito Sans"/>
              </a:rPr>
              <a:t>х битные встроенные</a:t>
            </a:r>
            <a:r>
              <a:rPr lang="en-US" sz="1400" dirty="0"/>
              <a:t>)</a:t>
            </a:r>
            <a:endParaRPr lang="ru-RU" sz="1400" dirty="0">
              <a:latin typeface="Nunito Sans"/>
            </a:endParaRPr>
          </a:p>
          <a:p>
            <a:pPr marL="342900" lvl="0" indent="-342900" algn="just">
              <a:lnSpc>
                <a:spcPct val="107000"/>
              </a:lnSpc>
              <a:buFont typeface="+mj-lt"/>
              <a:buAutoNum type="arabicPeriod"/>
            </a:pPr>
            <a:r>
              <a:rPr lang="en-US" sz="1400" dirty="0"/>
              <a:t>RV64I (64-</a:t>
            </a:r>
            <a:r>
              <a:rPr lang="ru-RU" sz="1400" dirty="0">
                <a:latin typeface="Nunito Sans"/>
              </a:rPr>
              <a:t>х битные целочисленные</a:t>
            </a:r>
            <a:r>
              <a:rPr lang="en-US" sz="1400" dirty="0"/>
              <a:t>) </a:t>
            </a:r>
            <a:endParaRPr lang="ru-RU" sz="1400" dirty="0">
              <a:latin typeface="Nunito Sans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sz="1400" dirty="0"/>
              <a:t>RV128I (128-</a:t>
            </a:r>
            <a:r>
              <a:rPr lang="ru-RU" sz="1400" dirty="0">
                <a:latin typeface="Nunito Sans"/>
              </a:rPr>
              <a:t>х битные целочисленные</a:t>
            </a:r>
            <a:r>
              <a:rPr lang="en-US" sz="1400" dirty="0"/>
              <a:t>)</a:t>
            </a:r>
            <a:endParaRPr lang="ru-RU" sz="1400" dirty="0">
              <a:latin typeface="Nunito Sans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D8317DF5-569A-40A8-92E3-51151A547627}"/>
              </a:ext>
            </a:extLst>
          </p:cNvPr>
          <p:cNvSpPr/>
          <p:nvPr/>
        </p:nvSpPr>
        <p:spPr>
          <a:xfrm>
            <a:off x="6017341" y="3636268"/>
            <a:ext cx="5227834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24000" lvl="0" indent="-324000" algn="just">
              <a:buFont typeface="Arial" panose="020B0604020202020204" pitchFamily="34" charset="0"/>
              <a:buChar char="•"/>
            </a:pPr>
            <a:r>
              <a:rPr lang="en-US" sz="1400" kern="1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   – </a:t>
            </a:r>
            <a:r>
              <a:rPr lang="ru-RU" sz="1400" kern="100" dirty="0">
                <a:latin typeface="Nunito Sans"/>
                <a:ea typeface="Calibri" panose="020F0502020204030204" pitchFamily="34" charset="0"/>
                <a:cs typeface="Times New Roman" panose="02020603050405020304" pitchFamily="18" charset="0"/>
              </a:rPr>
              <a:t>целочисленное умножение и деление</a:t>
            </a:r>
          </a:p>
          <a:p>
            <a:pPr marL="324000" lvl="0" indent="-324000" algn="just">
              <a:buFont typeface="Arial" panose="020B0604020202020204" pitchFamily="34" charset="0"/>
              <a:buChar char="•"/>
            </a:pPr>
            <a:r>
              <a:rPr lang="en-US" sz="1400" kern="1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   – </a:t>
            </a:r>
            <a:r>
              <a:rPr lang="ru-RU" sz="1400" kern="100" dirty="0">
                <a:latin typeface="Nunito Sans"/>
                <a:ea typeface="Calibri" panose="020F0502020204030204" pitchFamily="34" charset="0"/>
                <a:cs typeface="Times New Roman" panose="02020603050405020304" pitchFamily="18" charset="0"/>
              </a:rPr>
              <a:t>атомарные инструкции</a:t>
            </a:r>
          </a:p>
          <a:p>
            <a:pPr marL="324000" lvl="0" indent="-324000" algn="just">
              <a:buFont typeface="Arial" panose="020B0604020202020204" pitchFamily="34" charset="0"/>
              <a:buChar char="•"/>
            </a:pPr>
            <a:r>
              <a:rPr lang="en-US" sz="1400" kern="1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   – </a:t>
            </a:r>
            <a:r>
              <a:rPr lang="ru-RU" sz="1400" kern="100" dirty="0">
                <a:latin typeface="Nunito Sans"/>
                <a:ea typeface="Calibri" panose="020F0502020204030204" pitchFamily="34" charset="0"/>
                <a:cs typeface="Times New Roman" panose="02020603050405020304" pitchFamily="18" charset="0"/>
              </a:rPr>
              <a:t>числа с плавающей запятой одинарной точности</a:t>
            </a:r>
          </a:p>
          <a:p>
            <a:pPr marL="324000" lvl="0" indent="-324000" algn="just">
              <a:buFont typeface="Arial" panose="020B0604020202020204" pitchFamily="34" charset="0"/>
              <a:buChar char="•"/>
            </a:pPr>
            <a:r>
              <a:rPr lang="en-US" sz="1400" kern="1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   – </a:t>
            </a:r>
            <a:r>
              <a:rPr lang="ru-RU" sz="14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числа с плавающей запятой двойной точности</a:t>
            </a:r>
          </a:p>
          <a:p>
            <a:pPr marL="324000" lvl="0" indent="-324000" algn="just">
              <a:buFont typeface="Arial" panose="020B0604020202020204" pitchFamily="34" charset="0"/>
              <a:buChar char="•"/>
            </a:pPr>
            <a:r>
              <a:rPr lang="en-US" sz="1400" kern="1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Q   – </a:t>
            </a:r>
            <a:r>
              <a:rPr lang="ru-RU" sz="14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числа с плавающей запятой четверной точности</a:t>
            </a:r>
            <a:endParaRPr lang="en-US" sz="14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24000" lvl="0" indent="-324000" algn="just">
              <a:buFont typeface="Arial" panose="020B0604020202020204" pitchFamily="34" charset="0"/>
              <a:buChar char="•"/>
            </a:pPr>
            <a:r>
              <a:rPr lang="en-US" sz="1400" kern="1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   – </a:t>
            </a:r>
            <a:r>
              <a:rPr lang="ru-RU" sz="14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поддержка сжатых инструкций</a:t>
            </a:r>
            <a:endParaRPr lang="en-US" sz="14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24000" lvl="0" indent="-324000" algn="just">
              <a:buFont typeface="Arial" panose="020B0604020202020204" pitchFamily="34" charset="0"/>
              <a:buChar char="•"/>
            </a:pPr>
            <a:r>
              <a:rPr lang="en-US" sz="1400" kern="1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   – </a:t>
            </a:r>
            <a:r>
              <a:rPr lang="ru-RU" sz="14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поддержка векторных расширений</a:t>
            </a:r>
            <a:endParaRPr lang="ru-RU" sz="1400" kern="100" dirty="0">
              <a:latin typeface="Nunito Sans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24000" lvl="0" indent="-324000" algn="just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400" kern="100" dirty="0" err="1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Zb</a:t>
            </a:r>
            <a:r>
              <a:rPr lang="en-US" sz="1400" kern="1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* – </a:t>
            </a:r>
            <a:r>
              <a:rPr lang="ru-RU" sz="14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поддержка дополнительных манипуляций с битами</a:t>
            </a:r>
            <a:endParaRPr lang="en-US" sz="14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B8BA9D-6301-402B-93D3-3F2C6C5C6131}"/>
              </a:ext>
            </a:extLst>
          </p:cNvPr>
          <p:cNvSpPr txBox="1"/>
          <p:nvPr/>
        </p:nvSpPr>
        <p:spPr>
          <a:xfrm>
            <a:off x="6017341" y="3171535"/>
            <a:ext cx="14496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dirty="0">
                <a:latin typeface="Nunito Sans"/>
              </a:rPr>
              <a:t>Расширения</a:t>
            </a:r>
            <a:r>
              <a:rPr lang="en-US" sz="1400" dirty="0">
                <a:latin typeface="Nunito Sans"/>
              </a:rPr>
              <a:t> ISA</a:t>
            </a:r>
            <a:r>
              <a:rPr lang="ru-RU" sz="1400" dirty="0">
                <a:latin typeface="Nunito Sans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115853988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Номер слайда 5">
            <a:extLst>
              <a:ext uri="{FF2B5EF4-FFF2-40B4-BE49-F238E27FC236}">
                <a16:creationId xmlns:a16="http://schemas.microsoft.com/office/drawing/2014/main" id="{246FE44D-8ACA-4BFD-ADB0-B05A93FDA3CF}"/>
              </a:ext>
            </a:extLst>
          </p:cNvPr>
          <p:cNvSpPr txBox="1">
            <a:spLocks/>
          </p:cNvSpPr>
          <p:nvPr/>
        </p:nvSpPr>
        <p:spPr>
          <a:xfrm>
            <a:off x="10883900" y="6610350"/>
            <a:ext cx="682625" cy="247650"/>
          </a:xfrm>
          <a:prstGeom prst="rect">
            <a:avLst/>
          </a:prstGeom>
          <a:solidFill>
            <a:srgbClr val="F3F1F9">
              <a:alpha val="89804"/>
            </a:srgbClr>
          </a:solidFill>
        </p:spPr>
        <p:txBody>
          <a:bodyPr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8CD8CDE7-E2C6-4DFC-9859-BA19C2EE985E}" type="slidenum">
              <a:rPr lang="ru-RU" sz="1000" smtClean="0">
                <a:latin typeface="Nunito Sans" pitchFamily="2" charset="77"/>
              </a:rPr>
              <a:pPr algn="ctr"/>
              <a:t>70</a:t>
            </a:fld>
            <a:endParaRPr lang="ru-RU" sz="1000" dirty="0">
              <a:latin typeface="Nunito Sans" pitchFamily="2" charset="77"/>
            </a:endParaRPr>
          </a:p>
        </p:txBody>
      </p:sp>
      <p:cxnSp>
        <p:nvCxnSpPr>
          <p:cNvPr id="119" name="Straight Connector 81">
            <a:extLst>
              <a:ext uri="{FF2B5EF4-FFF2-40B4-BE49-F238E27FC236}">
                <a16:creationId xmlns:a16="http://schemas.microsoft.com/office/drawing/2014/main" id="{FB4331D3-6E92-F510-9CBB-B5AEA25C2B23}"/>
              </a:ext>
            </a:extLst>
          </p:cNvPr>
          <p:cNvCxnSpPr>
            <a:cxnSpLocks/>
          </p:cNvCxnSpPr>
          <p:nvPr/>
        </p:nvCxnSpPr>
        <p:spPr>
          <a:xfrm>
            <a:off x="608094" y="6381750"/>
            <a:ext cx="10960019" cy="0"/>
          </a:xfrm>
          <a:prstGeom prst="line">
            <a:avLst/>
          </a:prstGeom>
          <a:ln w="12700" cap="rnd">
            <a:solidFill>
              <a:srgbClr val="283272"/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CF0C995-B686-F7E0-851C-CFE0BB33E31D}"/>
              </a:ext>
            </a:extLst>
          </p:cNvPr>
          <p:cNvSpPr txBox="1"/>
          <p:nvPr/>
        </p:nvSpPr>
        <p:spPr>
          <a:xfrm>
            <a:off x="537071" y="396484"/>
            <a:ext cx="936055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R="0" lvl="0" indent="0" defTabSz="91417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u="none" strike="noStrike" cap="none" spc="0" normalizeH="0" baseline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 Light" pitchFamily="2" charset="77"/>
              </a:defRPr>
            </a:lvl1pPr>
          </a:lstStyle>
          <a:p>
            <a:r>
              <a:rPr lang="ru-RU" sz="1100" dirty="0">
                <a:solidFill>
                  <a:srgbClr val="283272"/>
                </a:solidFill>
                <a:latin typeface="Nunito Sans Light" pitchFamily="2" charset="77"/>
              </a:rPr>
              <a:t>Основы программирования на языке Assembler под архитектуру RISC-V</a:t>
            </a:r>
            <a:endParaRPr lang="ru-RU" sz="11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F45C107-0974-9033-38A0-AE7F67E9B8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9729276" y="484607"/>
            <a:ext cx="1837249" cy="50106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42CEA1D-09FC-848D-6E67-3B919F678E69}"/>
              </a:ext>
            </a:extLst>
          </p:cNvPr>
          <p:cNvSpPr txBox="1"/>
          <p:nvPr/>
        </p:nvSpPr>
        <p:spPr>
          <a:xfrm>
            <a:off x="548065" y="605732"/>
            <a:ext cx="39533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ru-RU"/>
            </a:defPPr>
            <a:lvl1pPr marR="0" lvl="0" indent="0" defTabSz="91417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u="none" strike="noStrike" cap="none" spc="0" normalizeH="0" baseline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" pitchFamily="2" charset="77"/>
              </a:defRPr>
            </a:lvl1pPr>
          </a:lstStyle>
          <a:p>
            <a:pPr marL="0" marR="0" lvl="0" indent="0" algn="l" defTabSz="9141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1" u="none" strike="noStrike" kern="1200" cap="none" spc="0" normalizeH="0" baseline="0" noProof="0" dirty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" pitchFamily="2" charset="77"/>
              </a:rPr>
              <a:t>Переходы: условный переход</a:t>
            </a:r>
          </a:p>
        </p:txBody>
      </p:sp>
      <p:graphicFrame>
        <p:nvGraphicFramePr>
          <p:cNvPr id="5" name="Таблица 4">
            <a:extLst>
              <a:ext uri="{FF2B5EF4-FFF2-40B4-BE49-F238E27FC236}">
                <a16:creationId xmlns:a16="http://schemas.microsoft.com/office/drawing/2014/main" id="{4462DA80-2A25-42D2-F084-95E7298598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7251529"/>
              </p:ext>
            </p:extLst>
          </p:nvPr>
        </p:nvGraphicFramePr>
        <p:xfrm>
          <a:off x="608097" y="1695651"/>
          <a:ext cx="8691589" cy="272249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172068">
                  <a:extLst>
                    <a:ext uri="{9D8B030D-6E8A-4147-A177-3AD203B41FA5}">
                      <a16:colId xmlns:a16="http://schemas.microsoft.com/office/drawing/2014/main" val="4033319307"/>
                    </a:ext>
                  </a:extLst>
                </a:gridCol>
                <a:gridCol w="1630087">
                  <a:extLst>
                    <a:ext uri="{9D8B030D-6E8A-4147-A177-3AD203B41FA5}">
                      <a16:colId xmlns:a16="http://schemas.microsoft.com/office/drawing/2014/main" val="1167986421"/>
                    </a:ext>
                  </a:extLst>
                </a:gridCol>
                <a:gridCol w="966781">
                  <a:extLst>
                    <a:ext uri="{9D8B030D-6E8A-4147-A177-3AD203B41FA5}">
                      <a16:colId xmlns:a16="http://schemas.microsoft.com/office/drawing/2014/main" val="3842330868"/>
                    </a:ext>
                  </a:extLst>
                </a:gridCol>
                <a:gridCol w="1041367">
                  <a:extLst>
                    <a:ext uri="{9D8B030D-6E8A-4147-A177-3AD203B41FA5}">
                      <a16:colId xmlns:a16="http://schemas.microsoft.com/office/drawing/2014/main" val="403941090"/>
                    </a:ext>
                  </a:extLst>
                </a:gridCol>
                <a:gridCol w="937513">
                  <a:extLst>
                    <a:ext uri="{9D8B030D-6E8A-4147-A177-3AD203B41FA5}">
                      <a16:colId xmlns:a16="http://schemas.microsoft.com/office/drawing/2014/main" val="1239151808"/>
                    </a:ext>
                  </a:extLst>
                </a:gridCol>
                <a:gridCol w="2943773">
                  <a:extLst>
                    <a:ext uri="{9D8B030D-6E8A-4147-A177-3AD203B41FA5}">
                      <a16:colId xmlns:a16="http://schemas.microsoft.com/office/drawing/2014/main" val="1999575620"/>
                    </a:ext>
                  </a:extLst>
                </a:gridCol>
              </a:tblGrid>
              <a:tr h="36639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050" kern="100" dirty="0">
                          <a:effectLst/>
                          <a:latin typeface="Nunito Sans" pitchFamily="2" charset="-52"/>
                        </a:rPr>
                        <a:t>Инструкция</a:t>
                      </a:r>
                      <a:endParaRPr lang="ru-RU" sz="1050" kern="100" dirty="0">
                        <a:effectLst/>
                        <a:latin typeface="Nunito Sans" pitchFamily="2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050" kern="100" dirty="0">
                          <a:effectLst/>
                          <a:latin typeface="Nunito Sans" pitchFamily="2" charset="-52"/>
                        </a:rPr>
                        <a:t>Тип</a:t>
                      </a:r>
                      <a:endParaRPr lang="ru-RU" sz="1050" kern="100" dirty="0">
                        <a:effectLst/>
                        <a:latin typeface="Nunito Sans" pitchFamily="2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050" kern="100" dirty="0">
                          <a:effectLst/>
                          <a:latin typeface="Nunito Sans" pitchFamily="2" charset="-52"/>
                        </a:rPr>
                        <a:t>Формат</a:t>
                      </a:r>
                      <a:endParaRPr lang="ru-RU" sz="1050" kern="100" dirty="0">
                        <a:effectLst/>
                        <a:latin typeface="Nunito Sans" pitchFamily="2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050" kern="100" dirty="0">
                          <a:effectLst/>
                          <a:latin typeface="Nunito Sans" pitchFamily="2" charset="-52"/>
                        </a:rPr>
                        <a:t>Код</a:t>
                      </a:r>
                      <a:endParaRPr lang="ru-RU" sz="1050" kern="100" dirty="0">
                        <a:effectLst/>
                        <a:latin typeface="Nunito Sans" pitchFamily="2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050" kern="100" dirty="0">
                          <a:effectLst/>
                          <a:latin typeface="Nunito Sans" pitchFamily="2" charset="-52"/>
                        </a:rPr>
                        <a:t>funct3</a:t>
                      </a:r>
                      <a:endParaRPr lang="ru-RU" sz="1050" kern="100" dirty="0">
                        <a:effectLst/>
                        <a:latin typeface="Nunito Sans" pitchFamily="2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050" kern="100" dirty="0">
                          <a:effectLst/>
                          <a:latin typeface="Nunito Sans" pitchFamily="2" charset="-52"/>
                        </a:rPr>
                        <a:t>Описание</a:t>
                      </a:r>
                      <a:endParaRPr lang="ru-RU" sz="1050" kern="100" dirty="0">
                        <a:effectLst/>
                        <a:latin typeface="Nunito Sans" pitchFamily="2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0" marR="95250" marT="95250" marB="95250"/>
                </a:tc>
                <a:extLst>
                  <a:ext uri="{0D108BD9-81ED-4DB2-BD59-A6C34878D82A}">
                    <a16:rowId xmlns:a16="http://schemas.microsoft.com/office/drawing/2014/main" val="1692023457"/>
                  </a:ext>
                </a:extLst>
              </a:tr>
              <a:tr h="253365">
                <a:tc>
                  <a:txBody>
                    <a:bodyPr/>
                    <a:lstStyle/>
                    <a:p>
                      <a:pPr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 err="1">
                          <a:effectLst/>
                          <a:latin typeface="Consolas" panose="020B0609020204030204" pitchFamily="49" charset="0"/>
                        </a:rPr>
                        <a:t>beq</a:t>
                      </a:r>
                      <a:endParaRPr lang="ru-RU" sz="1200" kern="100" dirty="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 err="1">
                          <a:effectLst/>
                        </a:rPr>
                        <a:t>Branch</a:t>
                      </a:r>
                      <a:r>
                        <a:rPr lang="ru-RU" sz="1200" kern="100" dirty="0">
                          <a:effectLst/>
                        </a:rPr>
                        <a:t> ==</a:t>
                      </a:r>
                      <a:endParaRPr lang="ru-RU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>
                          <a:effectLst/>
                        </a:rPr>
                        <a:t>B</a:t>
                      </a:r>
                      <a:endParaRPr lang="ru-RU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>
                          <a:effectLst/>
                        </a:rPr>
                        <a:t>1100011</a:t>
                      </a:r>
                      <a:endParaRPr lang="ru-RU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>
                          <a:effectLst/>
                        </a:rPr>
                        <a:t>0x0</a:t>
                      </a:r>
                      <a:endParaRPr lang="ru-RU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 dirty="0">
                          <a:effectLst/>
                        </a:rPr>
                        <a:t>if (rs1 == rs2) pc+=</a:t>
                      </a:r>
                      <a:r>
                        <a:rPr lang="en-US" sz="1200" kern="100" dirty="0" err="1">
                          <a:effectLst/>
                        </a:rPr>
                        <a:t>imm</a:t>
                      </a:r>
                      <a:endParaRPr lang="ru-RU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0" marR="95250" marT="95250" marB="95250"/>
                </a:tc>
                <a:extLst>
                  <a:ext uri="{0D108BD9-81ED-4DB2-BD59-A6C34878D82A}">
                    <a16:rowId xmlns:a16="http://schemas.microsoft.com/office/drawing/2014/main" val="3668201272"/>
                  </a:ext>
                </a:extLst>
              </a:tr>
              <a:tr h="253365">
                <a:tc>
                  <a:txBody>
                    <a:bodyPr/>
                    <a:lstStyle/>
                    <a:p>
                      <a:pPr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 err="1">
                          <a:effectLst/>
                          <a:latin typeface="Consolas" panose="020B0609020204030204" pitchFamily="49" charset="0"/>
                        </a:rPr>
                        <a:t>bne</a:t>
                      </a:r>
                      <a:endParaRPr lang="ru-RU" sz="1200" kern="100" dirty="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>
                          <a:effectLst/>
                        </a:rPr>
                        <a:t>Branch !=</a:t>
                      </a:r>
                      <a:endParaRPr lang="ru-RU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>
                          <a:effectLst/>
                        </a:rPr>
                        <a:t>B</a:t>
                      </a:r>
                      <a:endParaRPr lang="ru-RU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>
                          <a:effectLst/>
                        </a:rPr>
                        <a:t>1100011</a:t>
                      </a:r>
                      <a:endParaRPr lang="ru-RU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>
                          <a:effectLst/>
                        </a:rPr>
                        <a:t>0x1</a:t>
                      </a:r>
                      <a:endParaRPr lang="ru-RU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if (rs1 != rs2) pc+=imm</a:t>
                      </a:r>
                      <a:endParaRPr lang="ru-RU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0" marR="95250" marT="95250" marB="95250"/>
                </a:tc>
                <a:extLst>
                  <a:ext uri="{0D108BD9-81ED-4DB2-BD59-A6C34878D82A}">
                    <a16:rowId xmlns:a16="http://schemas.microsoft.com/office/drawing/2014/main" val="2302368027"/>
                  </a:ext>
                </a:extLst>
              </a:tr>
              <a:tr h="253365">
                <a:tc>
                  <a:txBody>
                    <a:bodyPr/>
                    <a:lstStyle/>
                    <a:p>
                      <a:pPr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 err="1">
                          <a:effectLst/>
                          <a:latin typeface="Consolas" panose="020B0609020204030204" pitchFamily="49" charset="0"/>
                        </a:rPr>
                        <a:t>blt</a:t>
                      </a:r>
                      <a:endParaRPr lang="ru-RU" sz="1200" kern="100" dirty="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>
                          <a:effectLst/>
                        </a:rPr>
                        <a:t>Branch &lt;</a:t>
                      </a:r>
                      <a:endParaRPr lang="ru-RU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>
                          <a:effectLst/>
                        </a:rPr>
                        <a:t>B</a:t>
                      </a:r>
                      <a:endParaRPr lang="ru-RU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>
                          <a:effectLst/>
                        </a:rPr>
                        <a:t>1100011</a:t>
                      </a:r>
                      <a:endParaRPr lang="ru-RU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>
                          <a:effectLst/>
                        </a:rPr>
                        <a:t>0</a:t>
                      </a:r>
                      <a:r>
                        <a:rPr lang="en-US" sz="1200" kern="100" dirty="0">
                          <a:effectLst/>
                        </a:rPr>
                        <a:t>x</a:t>
                      </a:r>
                      <a:r>
                        <a:rPr lang="ru-RU" sz="1200" kern="100" dirty="0">
                          <a:effectLst/>
                        </a:rPr>
                        <a:t>4</a:t>
                      </a:r>
                      <a:endParaRPr lang="ru-RU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 dirty="0">
                          <a:effectLst/>
                        </a:rPr>
                        <a:t>if (rs1 &lt; rs2) pc+=</a:t>
                      </a:r>
                      <a:r>
                        <a:rPr lang="en-US" sz="1200" kern="100" dirty="0" err="1">
                          <a:effectLst/>
                        </a:rPr>
                        <a:t>imm</a:t>
                      </a:r>
                      <a:endParaRPr lang="ru-RU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0" marR="95250" marT="95250" marB="95250"/>
                </a:tc>
                <a:extLst>
                  <a:ext uri="{0D108BD9-81ED-4DB2-BD59-A6C34878D82A}">
                    <a16:rowId xmlns:a16="http://schemas.microsoft.com/office/drawing/2014/main" val="2982184176"/>
                  </a:ext>
                </a:extLst>
              </a:tr>
              <a:tr h="253365">
                <a:tc>
                  <a:txBody>
                    <a:bodyPr/>
                    <a:lstStyle/>
                    <a:p>
                      <a:pPr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 err="1">
                          <a:effectLst/>
                          <a:latin typeface="Consolas" panose="020B0609020204030204" pitchFamily="49" charset="0"/>
                        </a:rPr>
                        <a:t>bge</a:t>
                      </a:r>
                      <a:endParaRPr lang="ru-RU" sz="1200" kern="100" dirty="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>
                          <a:effectLst/>
                        </a:rPr>
                        <a:t>Branch &gt;=</a:t>
                      </a:r>
                      <a:endParaRPr lang="ru-RU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>
                          <a:effectLst/>
                        </a:rPr>
                        <a:t>B</a:t>
                      </a:r>
                      <a:endParaRPr lang="ru-RU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>
                          <a:effectLst/>
                        </a:rPr>
                        <a:t>1100011</a:t>
                      </a:r>
                      <a:endParaRPr lang="ru-RU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>
                          <a:effectLst/>
                        </a:rPr>
                        <a:t>0</a:t>
                      </a:r>
                      <a:r>
                        <a:rPr lang="en-US" sz="1200" kern="100" dirty="0">
                          <a:effectLst/>
                        </a:rPr>
                        <a:t>x</a:t>
                      </a:r>
                      <a:r>
                        <a:rPr lang="ru-RU" sz="1200" kern="100" dirty="0">
                          <a:effectLst/>
                        </a:rPr>
                        <a:t>5</a:t>
                      </a:r>
                      <a:endParaRPr lang="ru-RU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 dirty="0">
                          <a:effectLst/>
                        </a:rPr>
                        <a:t>if (rs1 &gt;= rs2) pc+=</a:t>
                      </a:r>
                      <a:r>
                        <a:rPr lang="en-US" sz="1200" kern="100" dirty="0" err="1">
                          <a:effectLst/>
                        </a:rPr>
                        <a:t>imm</a:t>
                      </a:r>
                      <a:endParaRPr lang="ru-RU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0" marR="95250" marT="95250" marB="95250"/>
                </a:tc>
                <a:extLst>
                  <a:ext uri="{0D108BD9-81ED-4DB2-BD59-A6C34878D82A}">
                    <a16:rowId xmlns:a16="http://schemas.microsoft.com/office/drawing/2014/main" val="14160448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 err="1">
                          <a:effectLst/>
                          <a:latin typeface="Consolas" panose="020B0609020204030204" pitchFamily="49" charset="0"/>
                        </a:rPr>
                        <a:t>bltu</a:t>
                      </a:r>
                      <a:endParaRPr lang="ru-RU" sz="1200" kern="100" dirty="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>
                          <a:effectLst/>
                        </a:rPr>
                        <a:t>Branch &lt; Un.</a:t>
                      </a:r>
                      <a:endParaRPr lang="ru-RU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>
                          <a:effectLst/>
                        </a:rPr>
                        <a:t>B</a:t>
                      </a:r>
                      <a:endParaRPr lang="ru-RU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>
                          <a:effectLst/>
                        </a:rPr>
                        <a:t>1100011</a:t>
                      </a:r>
                      <a:endParaRPr lang="ru-RU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>
                          <a:effectLst/>
                        </a:rPr>
                        <a:t>0</a:t>
                      </a:r>
                      <a:r>
                        <a:rPr lang="en-US" sz="1200" kern="100" dirty="0">
                          <a:effectLst/>
                        </a:rPr>
                        <a:t>x</a:t>
                      </a:r>
                      <a:r>
                        <a:rPr lang="ru-RU" sz="1200" kern="100" dirty="0">
                          <a:effectLst/>
                        </a:rPr>
                        <a:t>6</a:t>
                      </a:r>
                      <a:endParaRPr lang="ru-RU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 dirty="0">
                          <a:effectLst/>
                        </a:rPr>
                        <a:t>if (rs1 &lt; rs2) pc+=</a:t>
                      </a:r>
                      <a:r>
                        <a:rPr lang="en-US" sz="1200" kern="100" dirty="0" err="1">
                          <a:effectLst/>
                        </a:rPr>
                        <a:t>imm</a:t>
                      </a:r>
                      <a:endParaRPr lang="ru-RU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0" marR="95250" marT="95250" marB="95250"/>
                </a:tc>
                <a:extLst>
                  <a:ext uri="{0D108BD9-81ED-4DB2-BD59-A6C34878D82A}">
                    <a16:rowId xmlns:a16="http://schemas.microsoft.com/office/drawing/2014/main" val="48501446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 err="1">
                          <a:effectLst/>
                          <a:latin typeface="Consolas" panose="020B0609020204030204" pitchFamily="49" charset="0"/>
                        </a:rPr>
                        <a:t>bleu</a:t>
                      </a:r>
                      <a:endParaRPr lang="ru-RU" sz="1200" kern="100" dirty="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>
                          <a:effectLst/>
                        </a:rPr>
                        <a:t>Branch &gt;= Un.</a:t>
                      </a:r>
                      <a:endParaRPr lang="ru-RU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>
                          <a:effectLst/>
                        </a:rPr>
                        <a:t>B</a:t>
                      </a:r>
                      <a:endParaRPr lang="ru-RU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>
                          <a:effectLst/>
                        </a:rPr>
                        <a:t>1100011</a:t>
                      </a:r>
                      <a:endParaRPr lang="ru-RU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>
                          <a:effectLst/>
                        </a:rPr>
                        <a:t>0</a:t>
                      </a:r>
                      <a:r>
                        <a:rPr lang="en-US" sz="1200" kern="100" dirty="0">
                          <a:effectLst/>
                        </a:rPr>
                        <a:t>x</a:t>
                      </a:r>
                      <a:r>
                        <a:rPr lang="ru-RU" sz="1200" kern="100" dirty="0">
                          <a:effectLst/>
                        </a:rPr>
                        <a:t>7</a:t>
                      </a:r>
                      <a:endParaRPr lang="ru-RU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 dirty="0">
                          <a:effectLst/>
                        </a:rPr>
                        <a:t>if (rs1 &gt;= rs2) pc+=</a:t>
                      </a:r>
                      <a:r>
                        <a:rPr lang="en-US" sz="1200" kern="100" dirty="0" err="1">
                          <a:effectLst/>
                        </a:rPr>
                        <a:t>imm</a:t>
                      </a:r>
                      <a:endParaRPr lang="ru-RU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0" marR="95250" marT="95250" marB="95250"/>
                </a:tc>
                <a:extLst>
                  <a:ext uri="{0D108BD9-81ED-4DB2-BD59-A6C34878D82A}">
                    <a16:rowId xmlns:a16="http://schemas.microsoft.com/office/drawing/2014/main" val="42021202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9150825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Номер слайда 5">
            <a:extLst>
              <a:ext uri="{FF2B5EF4-FFF2-40B4-BE49-F238E27FC236}">
                <a16:creationId xmlns:a16="http://schemas.microsoft.com/office/drawing/2014/main" id="{246FE44D-8ACA-4BFD-ADB0-B05A93FDA3CF}"/>
              </a:ext>
            </a:extLst>
          </p:cNvPr>
          <p:cNvSpPr txBox="1">
            <a:spLocks/>
          </p:cNvSpPr>
          <p:nvPr/>
        </p:nvSpPr>
        <p:spPr>
          <a:xfrm>
            <a:off x="10883900" y="6610350"/>
            <a:ext cx="682625" cy="247650"/>
          </a:xfrm>
          <a:prstGeom prst="rect">
            <a:avLst/>
          </a:prstGeom>
          <a:solidFill>
            <a:srgbClr val="F3F1F9">
              <a:alpha val="89804"/>
            </a:srgbClr>
          </a:solidFill>
        </p:spPr>
        <p:txBody>
          <a:bodyPr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8CD8CDE7-E2C6-4DFC-9859-BA19C2EE985E}" type="slidenum">
              <a:rPr lang="ru-RU" sz="1000" smtClean="0">
                <a:latin typeface="Nunito Sans" pitchFamily="2" charset="77"/>
              </a:rPr>
              <a:pPr algn="ctr"/>
              <a:t>71</a:t>
            </a:fld>
            <a:endParaRPr lang="ru-RU" sz="1000" dirty="0">
              <a:latin typeface="Nunito Sans" pitchFamily="2" charset="77"/>
            </a:endParaRPr>
          </a:p>
        </p:txBody>
      </p:sp>
      <p:cxnSp>
        <p:nvCxnSpPr>
          <p:cNvPr id="119" name="Straight Connector 81">
            <a:extLst>
              <a:ext uri="{FF2B5EF4-FFF2-40B4-BE49-F238E27FC236}">
                <a16:creationId xmlns:a16="http://schemas.microsoft.com/office/drawing/2014/main" id="{FB4331D3-6E92-F510-9CBB-B5AEA25C2B23}"/>
              </a:ext>
            </a:extLst>
          </p:cNvPr>
          <p:cNvCxnSpPr>
            <a:cxnSpLocks/>
          </p:cNvCxnSpPr>
          <p:nvPr/>
        </p:nvCxnSpPr>
        <p:spPr>
          <a:xfrm>
            <a:off x="608094" y="6381750"/>
            <a:ext cx="10960019" cy="0"/>
          </a:xfrm>
          <a:prstGeom prst="line">
            <a:avLst/>
          </a:prstGeom>
          <a:ln w="12700" cap="rnd">
            <a:solidFill>
              <a:srgbClr val="283272"/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CF0C995-B686-F7E0-851C-CFE0BB33E31D}"/>
              </a:ext>
            </a:extLst>
          </p:cNvPr>
          <p:cNvSpPr txBox="1"/>
          <p:nvPr/>
        </p:nvSpPr>
        <p:spPr>
          <a:xfrm>
            <a:off x="537071" y="396484"/>
            <a:ext cx="936055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R="0" lvl="0" indent="0" defTabSz="91417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u="none" strike="noStrike" cap="none" spc="0" normalizeH="0" baseline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 Light" pitchFamily="2" charset="77"/>
              </a:defRPr>
            </a:lvl1pPr>
          </a:lstStyle>
          <a:p>
            <a:r>
              <a:rPr lang="ru-RU" sz="1100" dirty="0">
                <a:solidFill>
                  <a:srgbClr val="283272"/>
                </a:solidFill>
                <a:latin typeface="Nunito Sans Light" pitchFamily="2" charset="77"/>
              </a:rPr>
              <a:t>Основы программирования на языке Assembler под архитектуру RISC-V</a:t>
            </a:r>
            <a:endParaRPr lang="ru-RU" sz="11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F45C107-0974-9033-38A0-AE7F67E9B8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9729276" y="484607"/>
            <a:ext cx="1837249" cy="50106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42CEA1D-09FC-848D-6E67-3B919F678E69}"/>
              </a:ext>
            </a:extLst>
          </p:cNvPr>
          <p:cNvSpPr txBox="1"/>
          <p:nvPr/>
        </p:nvSpPr>
        <p:spPr>
          <a:xfrm>
            <a:off x="548065" y="605732"/>
            <a:ext cx="43797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ru-RU"/>
            </a:defPPr>
            <a:lvl1pPr marR="0" lvl="0" indent="0" defTabSz="91417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u="none" strike="noStrike" cap="none" spc="0" normalizeH="0" baseline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" pitchFamily="2" charset="77"/>
              </a:defRPr>
            </a:lvl1pPr>
          </a:lstStyle>
          <a:p>
            <a:pPr marL="0" marR="0" lvl="0" indent="0" algn="l" defTabSz="9141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1" u="none" strike="noStrike" kern="1200" cap="none" spc="0" normalizeH="0" baseline="0" noProof="0" dirty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" pitchFamily="2" charset="77"/>
              </a:rPr>
              <a:t>Переходы: </a:t>
            </a:r>
            <a:r>
              <a:rPr lang="ru-RU" dirty="0"/>
              <a:t>без</a:t>
            </a:r>
            <a:r>
              <a:rPr kumimoji="0" lang="ru-RU" sz="2000" b="1" u="none" strike="noStrike" kern="1200" cap="none" spc="0" normalizeH="0" baseline="0" noProof="0" dirty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" pitchFamily="2" charset="77"/>
              </a:rPr>
              <a:t>условный переход</a:t>
            </a:r>
          </a:p>
        </p:txBody>
      </p:sp>
      <p:graphicFrame>
        <p:nvGraphicFramePr>
          <p:cNvPr id="6" name="Таблица 5">
            <a:extLst>
              <a:ext uri="{FF2B5EF4-FFF2-40B4-BE49-F238E27FC236}">
                <a16:creationId xmlns:a16="http://schemas.microsoft.com/office/drawing/2014/main" id="{B53AE919-71D0-765A-2EF2-F444166546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6107247"/>
              </p:ext>
            </p:extLst>
          </p:nvPr>
        </p:nvGraphicFramePr>
        <p:xfrm>
          <a:off x="608098" y="1695651"/>
          <a:ext cx="8691588" cy="115176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172069">
                  <a:extLst>
                    <a:ext uri="{9D8B030D-6E8A-4147-A177-3AD203B41FA5}">
                      <a16:colId xmlns:a16="http://schemas.microsoft.com/office/drawing/2014/main" val="3187749887"/>
                    </a:ext>
                  </a:extLst>
                </a:gridCol>
                <a:gridCol w="1634247">
                  <a:extLst>
                    <a:ext uri="{9D8B030D-6E8A-4147-A177-3AD203B41FA5}">
                      <a16:colId xmlns:a16="http://schemas.microsoft.com/office/drawing/2014/main" val="3195639736"/>
                    </a:ext>
                  </a:extLst>
                </a:gridCol>
                <a:gridCol w="963038">
                  <a:extLst>
                    <a:ext uri="{9D8B030D-6E8A-4147-A177-3AD203B41FA5}">
                      <a16:colId xmlns:a16="http://schemas.microsoft.com/office/drawing/2014/main" val="3668518334"/>
                    </a:ext>
                  </a:extLst>
                </a:gridCol>
                <a:gridCol w="1031132">
                  <a:extLst>
                    <a:ext uri="{9D8B030D-6E8A-4147-A177-3AD203B41FA5}">
                      <a16:colId xmlns:a16="http://schemas.microsoft.com/office/drawing/2014/main" val="259354710"/>
                    </a:ext>
                  </a:extLst>
                </a:gridCol>
                <a:gridCol w="953310">
                  <a:extLst>
                    <a:ext uri="{9D8B030D-6E8A-4147-A177-3AD203B41FA5}">
                      <a16:colId xmlns:a16="http://schemas.microsoft.com/office/drawing/2014/main" val="3877902179"/>
                    </a:ext>
                  </a:extLst>
                </a:gridCol>
                <a:gridCol w="2937792">
                  <a:extLst>
                    <a:ext uri="{9D8B030D-6E8A-4147-A177-3AD203B41FA5}">
                      <a16:colId xmlns:a16="http://schemas.microsoft.com/office/drawing/2014/main" val="174173121"/>
                    </a:ext>
                  </a:extLst>
                </a:gridCol>
              </a:tblGrid>
              <a:tr h="36639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050" kern="100" dirty="0">
                          <a:effectLst/>
                          <a:latin typeface="Nunito Sans" pitchFamily="2" charset="-52"/>
                        </a:rPr>
                        <a:t>Инструкция</a:t>
                      </a:r>
                      <a:endParaRPr lang="ru-RU" sz="1050" kern="100" dirty="0">
                        <a:effectLst/>
                        <a:latin typeface="Nunito Sans" pitchFamily="2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050" kern="100" dirty="0">
                          <a:effectLst/>
                          <a:latin typeface="Nunito Sans" pitchFamily="2" charset="-52"/>
                        </a:rPr>
                        <a:t>Тип</a:t>
                      </a:r>
                      <a:endParaRPr lang="ru-RU" sz="1050" kern="100" dirty="0">
                        <a:effectLst/>
                        <a:latin typeface="Nunito Sans" pitchFamily="2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050" kern="100" dirty="0">
                          <a:effectLst/>
                          <a:latin typeface="Nunito Sans" pitchFamily="2" charset="-52"/>
                        </a:rPr>
                        <a:t>Формат</a:t>
                      </a:r>
                      <a:endParaRPr lang="ru-RU" sz="1050" kern="100" dirty="0">
                        <a:effectLst/>
                        <a:latin typeface="Nunito Sans" pitchFamily="2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050" kern="100" dirty="0">
                          <a:effectLst/>
                          <a:latin typeface="Nunito Sans" pitchFamily="2" charset="-52"/>
                        </a:rPr>
                        <a:t>Код</a:t>
                      </a:r>
                      <a:endParaRPr lang="ru-RU" sz="1050" kern="100" dirty="0">
                        <a:effectLst/>
                        <a:latin typeface="Nunito Sans" pitchFamily="2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050" kern="100" dirty="0">
                          <a:effectLst/>
                          <a:latin typeface="Nunito Sans" pitchFamily="2" charset="-52"/>
                        </a:rPr>
                        <a:t>funct3</a:t>
                      </a:r>
                      <a:endParaRPr lang="ru-RU" sz="1050" kern="100" dirty="0">
                        <a:effectLst/>
                        <a:latin typeface="Nunito Sans" pitchFamily="2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050" kern="100" dirty="0">
                          <a:effectLst/>
                          <a:latin typeface="Nunito Sans" pitchFamily="2" charset="-52"/>
                        </a:rPr>
                        <a:t>Описание</a:t>
                      </a:r>
                      <a:endParaRPr lang="ru-RU" sz="1050" kern="100" dirty="0">
                        <a:effectLst/>
                        <a:latin typeface="Nunito Sans" pitchFamily="2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0" marR="95250" marT="95250" marB="95250"/>
                </a:tc>
                <a:extLst>
                  <a:ext uri="{0D108BD9-81ED-4DB2-BD59-A6C34878D82A}">
                    <a16:rowId xmlns:a16="http://schemas.microsoft.com/office/drawing/2014/main" val="1045771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 err="1">
                          <a:effectLst/>
                          <a:latin typeface="Consolas" panose="020B0609020204030204" pitchFamily="49" charset="0"/>
                        </a:rPr>
                        <a:t>jal</a:t>
                      </a:r>
                      <a:endParaRPr lang="ru-RU" sz="1400" kern="100" dirty="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 err="1">
                          <a:effectLst/>
                        </a:rPr>
                        <a:t>Jump</a:t>
                      </a:r>
                      <a:r>
                        <a:rPr lang="ru-RU" sz="1200" kern="100" dirty="0">
                          <a:effectLst/>
                        </a:rPr>
                        <a:t> </a:t>
                      </a:r>
                      <a:r>
                        <a:rPr lang="ru-RU" sz="1200" kern="100" dirty="0" err="1">
                          <a:effectLst/>
                        </a:rPr>
                        <a:t>and</a:t>
                      </a:r>
                      <a:r>
                        <a:rPr lang="ru-RU" sz="1200" kern="100" dirty="0">
                          <a:effectLst/>
                        </a:rPr>
                        <a:t> Link</a:t>
                      </a:r>
                      <a:endParaRPr lang="ru-RU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>
                          <a:effectLst/>
                        </a:rPr>
                        <a:t>J</a:t>
                      </a:r>
                      <a:endParaRPr lang="ru-RU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>
                          <a:effectLst/>
                        </a:rPr>
                        <a:t>1101111</a:t>
                      </a:r>
                      <a:endParaRPr lang="ru-RU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>
                          <a:effectLst/>
                        </a:rPr>
                        <a:t>-</a:t>
                      </a:r>
                      <a:endParaRPr lang="ru-RU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>
                          <a:effectLst/>
                        </a:rPr>
                        <a:t>rd = PC+4; PC += imm</a:t>
                      </a:r>
                      <a:endParaRPr lang="ru-RU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0" marR="95250" marT="95250" marB="95250"/>
                </a:tc>
                <a:extLst>
                  <a:ext uri="{0D108BD9-81ED-4DB2-BD59-A6C34878D82A}">
                    <a16:rowId xmlns:a16="http://schemas.microsoft.com/office/drawing/2014/main" val="1544535576"/>
                  </a:ext>
                </a:extLst>
              </a:tr>
              <a:tr h="253365">
                <a:tc>
                  <a:txBody>
                    <a:bodyPr/>
                    <a:lstStyle/>
                    <a:p>
                      <a:pPr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 err="1">
                          <a:effectLst/>
                          <a:latin typeface="Consolas" panose="020B0609020204030204" pitchFamily="49" charset="0"/>
                        </a:rPr>
                        <a:t>jalr</a:t>
                      </a:r>
                      <a:endParaRPr lang="ru-RU" sz="1400" kern="100" dirty="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>
                          <a:effectLst/>
                        </a:rPr>
                        <a:t>Jump and Link Register</a:t>
                      </a:r>
                      <a:endParaRPr lang="ru-RU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>
                          <a:effectLst/>
                        </a:rPr>
                        <a:t>I</a:t>
                      </a:r>
                      <a:endParaRPr lang="ru-RU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>
                          <a:effectLst/>
                        </a:rPr>
                        <a:t>1100111</a:t>
                      </a:r>
                      <a:endParaRPr lang="ru-RU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>
                          <a:effectLst/>
                        </a:rPr>
                        <a:t>0</a:t>
                      </a:r>
                      <a:r>
                        <a:rPr lang="en-US" sz="1200" kern="100" dirty="0">
                          <a:effectLst/>
                        </a:rPr>
                        <a:t>x</a:t>
                      </a:r>
                      <a:r>
                        <a:rPr lang="ru-RU" sz="1200" kern="100" dirty="0">
                          <a:effectLst/>
                        </a:rPr>
                        <a:t>0</a:t>
                      </a:r>
                      <a:endParaRPr lang="ru-RU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 dirty="0" err="1">
                          <a:effectLst/>
                        </a:rPr>
                        <a:t>rd</a:t>
                      </a:r>
                      <a:r>
                        <a:rPr lang="en-US" sz="1200" kern="100" dirty="0">
                          <a:effectLst/>
                        </a:rPr>
                        <a:t> = PC+4; PC = </a:t>
                      </a:r>
                      <a:r>
                        <a:rPr lang="en-US" sz="1200" kern="100" dirty="0" err="1">
                          <a:effectLst/>
                        </a:rPr>
                        <a:t>rs</a:t>
                      </a:r>
                      <a:r>
                        <a:rPr lang="en-US" sz="1200" kern="100" dirty="0">
                          <a:effectLst/>
                        </a:rPr>
                        <a:t> + </a:t>
                      </a:r>
                      <a:r>
                        <a:rPr lang="en-US" sz="1200" kern="100" dirty="0" err="1">
                          <a:effectLst/>
                        </a:rPr>
                        <a:t>imm</a:t>
                      </a:r>
                      <a:endParaRPr lang="ru-RU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0" marR="95250" marT="95250" marB="95250"/>
                </a:tc>
                <a:extLst>
                  <a:ext uri="{0D108BD9-81ED-4DB2-BD59-A6C34878D82A}">
                    <a16:rowId xmlns:a16="http://schemas.microsoft.com/office/drawing/2014/main" val="3628882383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5BECB5BA-BAD2-47B5-4070-E42CCC36361A}"/>
              </a:ext>
            </a:extLst>
          </p:cNvPr>
          <p:cNvSpPr txBox="1"/>
          <p:nvPr/>
        </p:nvSpPr>
        <p:spPr>
          <a:xfrm>
            <a:off x="608094" y="3777354"/>
            <a:ext cx="3137055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n-NO" sz="14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nn-NO" sz="14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nn-NO" sz="14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nn-NO" sz="1400" dirty="0">
                <a:solidFill>
                  <a:srgbClr val="000000"/>
                </a:solidFill>
                <a:latin typeface="Consolas" panose="020B0609020204030204" pitchFamily="49" charset="0"/>
              </a:rPr>
              <a:t> i = 0; i &lt; 10; ++i) {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(0 ==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% 3)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continue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== 8)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break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ru-RU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D3C132-2555-C02C-479D-6E40858E02D3}"/>
              </a:ext>
            </a:extLst>
          </p:cNvPr>
          <p:cNvSpPr txBox="1"/>
          <p:nvPr/>
        </p:nvSpPr>
        <p:spPr>
          <a:xfrm>
            <a:off x="4194358" y="3777354"/>
            <a:ext cx="3137055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</a:rPr>
              <a:t>01 </a:t>
            </a:r>
            <a:r>
              <a:rPr lang="en-US" sz="1400" dirty="0" err="1">
                <a:latin typeface="Consolas" panose="020B0609020204030204" pitchFamily="49" charset="0"/>
              </a:rPr>
              <a:t>i</a:t>
            </a:r>
            <a:r>
              <a:rPr lang="en-US" sz="1400" dirty="0">
                <a:latin typeface="Consolas" panose="020B0609020204030204" pitchFamily="49" charset="0"/>
              </a:rPr>
              <a:t> = 0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02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goto</a:t>
            </a:r>
            <a:r>
              <a:rPr lang="en-US" sz="1400" dirty="0"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C49500"/>
                </a:solidFill>
                <a:latin typeface="Consolas" panose="020B0609020204030204" pitchFamily="49" charset="0"/>
              </a:rPr>
              <a:t>05</a:t>
            </a:r>
          </a:p>
          <a:p>
            <a:r>
              <a:rPr lang="en-US" sz="1400" dirty="0">
                <a:solidFill>
                  <a:srgbClr val="00B050"/>
                </a:solidFill>
                <a:latin typeface="Consolas" panose="020B0609020204030204" pitchFamily="49" charset="0"/>
              </a:rPr>
              <a:t>03</a:t>
            </a:r>
            <a:r>
              <a:rPr lang="en-US" sz="1400" dirty="0">
                <a:latin typeface="Consolas" panose="020B0609020204030204" pitchFamily="49" charset="0"/>
              </a:rPr>
              <a:t> </a:t>
            </a:r>
            <a:r>
              <a:rPr lang="en-US" sz="1400" dirty="0" err="1">
                <a:latin typeface="Consolas" panose="020B0609020204030204" pitchFamily="49" charset="0"/>
              </a:rPr>
              <a:t>i</a:t>
            </a:r>
            <a:r>
              <a:rPr lang="en-US" sz="1400" dirty="0">
                <a:latin typeface="Consolas" panose="020B0609020204030204" pitchFamily="49" charset="0"/>
              </a:rPr>
              <a:t> = </a:t>
            </a:r>
            <a:r>
              <a:rPr lang="en-US" sz="1400" dirty="0" err="1">
                <a:latin typeface="Consolas" panose="020B0609020204030204" pitchFamily="49" charset="0"/>
              </a:rPr>
              <a:t>i</a:t>
            </a:r>
            <a:r>
              <a:rPr lang="en-US" sz="1400" dirty="0">
                <a:latin typeface="Consolas" panose="020B0609020204030204" pitchFamily="49" charset="0"/>
              </a:rPr>
              <a:t> + 1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04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1400" dirty="0">
                <a:latin typeface="Consolas" panose="020B0609020204030204" pitchFamily="49" charset="0"/>
              </a:rPr>
              <a:t> </a:t>
            </a:r>
            <a:r>
              <a:rPr lang="en-US" sz="1400" dirty="0" err="1">
                <a:latin typeface="Consolas" panose="020B0609020204030204" pitchFamily="49" charset="0"/>
              </a:rPr>
              <a:t>i</a:t>
            </a:r>
            <a:r>
              <a:rPr lang="en-US" sz="1400" dirty="0">
                <a:latin typeface="Consolas" panose="020B0609020204030204" pitchFamily="49" charset="0"/>
              </a:rPr>
              <a:t> &gt;= 10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goto</a:t>
            </a:r>
            <a:r>
              <a:rPr lang="en-US" sz="1400" dirty="0"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C00000"/>
                </a:solidFill>
                <a:latin typeface="Consolas" panose="020B0609020204030204" pitchFamily="49" charset="0"/>
              </a:rPr>
              <a:t>08</a:t>
            </a:r>
          </a:p>
          <a:p>
            <a:r>
              <a:rPr lang="en-US" sz="1400" dirty="0">
                <a:solidFill>
                  <a:srgbClr val="C49500"/>
                </a:solidFill>
                <a:latin typeface="Consolas" panose="020B0609020204030204" pitchFamily="49" charset="0"/>
              </a:rPr>
              <a:t>05</a:t>
            </a:r>
            <a:r>
              <a:rPr lang="en-US" sz="1400" dirty="0"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1400" dirty="0">
                <a:latin typeface="Consolas" panose="020B0609020204030204" pitchFamily="49" charset="0"/>
              </a:rPr>
              <a:t> </a:t>
            </a:r>
            <a:r>
              <a:rPr lang="ru-RU" sz="1400" dirty="0">
                <a:latin typeface="Consolas" panose="020B0609020204030204" pitchFamily="49" charset="0"/>
              </a:rPr>
              <a:t>0 == </a:t>
            </a:r>
            <a:r>
              <a:rPr lang="en-US" sz="1400" dirty="0" err="1">
                <a:latin typeface="Consolas" panose="020B0609020204030204" pitchFamily="49" charset="0"/>
              </a:rPr>
              <a:t>i</a:t>
            </a:r>
            <a:r>
              <a:rPr lang="en-US" sz="1400" dirty="0">
                <a:latin typeface="Consolas" panose="020B0609020204030204" pitchFamily="49" charset="0"/>
              </a:rPr>
              <a:t> % 3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goto</a:t>
            </a:r>
            <a:r>
              <a:rPr lang="en-US" sz="1400" dirty="0"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B050"/>
                </a:solidFill>
                <a:latin typeface="Consolas" panose="020B0609020204030204" pitchFamily="49" charset="0"/>
              </a:rPr>
              <a:t>03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06 if </a:t>
            </a:r>
            <a:r>
              <a:rPr lang="en-US" sz="1400" dirty="0" err="1">
                <a:latin typeface="Consolas" panose="020B0609020204030204" pitchFamily="49" charset="0"/>
              </a:rPr>
              <a:t>i</a:t>
            </a:r>
            <a:r>
              <a:rPr lang="en-US" sz="1400" dirty="0">
                <a:latin typeface="Consolas" panose="020B0609020204030204" pitchFamily="49" charset="0"/>
              </a:rPr>
              <a:t> == 8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goto</a:t>
            </a:r>
            <a:r>
              <a:rPr lang="en-US" sz="1400" dirty="0"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C00000"/>
                </a:solidFill>
                <a:latin typeface="Consolas" panose="020B0609020204030204" pitchFamily="49" charset="0"/>
              </a:rPr>
              <a:t>08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07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goto</a:t>
            </a:r>
            <a:r>
              <a:rPr lang="en-US" sz="1400" dirty="0"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B050"/>
                </a:solidFill>
                <a:latin typeface="Consolas" panose="020B0609020204030204" pitchFamily="49" charset="0"/>
              </a:rPr>
              <a:t>03</a:t>
            </a:r>
          </a:p>
          <a:p>
            <a:r>
              <a:rPr lang="en-US" sz="1400" dirty="0">
                <a:solidFill>
                  <a:srgbClr val="C00000"/>
                </a:solidFill>
                <a:latin typeface="Consolas" panose="020B0609020204030204" pitchFamily="49" charset="0"/>
              </a:rPr>
              <a:t>08</a:t>
            </a:r>
            <a:r>
              <a:rPr lang="en-US" sz="1400" dirty="0">
                <a:latin typeface="Consolas" panose="020B0609020204030204" pitchFamily="49" charset="0"/>
              </a:rPr>
              <a:t> </a:t>
            </a:r>
            <a:endParaRPr lang="ru-RU" sz="1400" dirty="0"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5096B8-ED3F-0B83-B65A-E46AB9A720E5}"/>
              </a:ext>
            </a:extLst>
          </p:cNvPr>
          <p:cNvSpPr txBox="1"/>
          <p:nvPr/>
        </p:nvSpPr>
        <p:spPr>
          <a:xfrm>
            <a:off x="608094" y="3370897"/>
            <a:ext cx="11368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dirty="0">
                <a:latin typeface="Nunito Sans" pitchFamily="2" charset="-52"/>
              </a:rPr>
              <a:t>Код на </a:t>
            </a:r>
            <a:r>
              <a:rPr lang="en-US" sz="1400" dirty="0">
                <a:latin typeface="Nunito Sans" pitchFamily="2" charset="-52"/>
              </a:rPr>
              <a:t>C++</a:t>
            </a:r>
            <a:endParaRPr lang="ru-RU" sz="1400" dirty="0">
              <a:latin typeface="Nunito Sans" pitchFamily="2" charset="-52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BE88F5D-44C6-1E8B-5F91-3E0EB8A23E3F}"/>
              </a:ext>
            </a:extLst>
          </p:cNvPr>
          <p:cNvSpPr txBox="1"/>
          <p:nvPr/>
        </p:nvSpPr>
        <p:spPr>
          <a:xfrm>
            <a:off x="4194358" y="3366033"/>
            <a:ext cx="18694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dirty="0">
                <a:latin typeface="Nunito Sans" pitchFamily="2" charset="-52"/>
              </a:rPr>
              <a:t>Псевдо-инструкции</a:t>
            </a:r>
          </a:p>
        </p:txBody>
      </p:sp>
    </p:spTree>
    <p:extLst>
      <p:ext uri="{BB962C8B-B14F-4D97-AF65-F5344CB8AC3E}">
        <p14:creationId xmlns:p14="http://schemas.microsoft.com/office/powerpoint/2010/main" val="412576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Номер слайда 5">
            <a:extLst>
              <a:ext uri="{FF2B5EF4-FFF2-40B4-BE49-F238E27FC236}">
                <a16:creationId xmlns:a16="http://schemas.microsoft.com/office/drawing/2014/main" id="{246FE44D-8ACA-4BFD-ADB0-B05A93FDA3CF}"/>
              </a:ext>
            </a:extLst>
          </p:cNvPr>
          <p:cNvSpPr txBox="1">
            <a:spLocks/>
          </p:cNvSpPr>
          <p:nvPr/>
        </p:nvSpPr>
        <p:spPr>
          <a:xfrm>
            <a:off x="10883900" y="6610350"/>
            <a:ext cx="682625" cy="247650"/>
          </a:xfrm>
          <a:prstGeom prst="rect">
            <a:avLst/>
          </a:prstGeom>
          <a:solidFill>
            <a:srgbClr val="F3F1F9">
              <a:alpha val="89804"/>
            </a:srgbClr>
          </a:solidFill>
        </p:spPr>
        <p:txBody>
          <a:bodyPr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8CD8CDE7-E2C6-4DFC-9859-BA19C2EE985E}" type="slidenum">
              <a:rPr lang="ru-RU" sz="1000" smtClean="0">
                <a:latin typeface="Nunito Sans" pitchFamily="2" charset="77"/>
              </a:rPr>
              <a:pPr algn="ctr"/>
              <a:t>72</a:t>
            </a:fld>
            <a:endParaRPr lang="ru-RU" sz="1000" dirty="0">
              <a:latin typeface="Nunito Sans" pitchFamily="2" charset="77"/>
            </a:endParaRPr>
          </a:p>
        </p:txBody>
      </p:sp>
      <p:cxnSp>
        <p:nvCxnSpPr>
          <p:cNvPr id="119" name="Straight Connector 81">
            <a:extLst>
              <a:ext uri="{FF2B5EF4-FFF2-40B4-BE49-F238E27FC236}">
                <a16:creationId xmlns:a16="http://schemas.microsoft.com/office/drawing/2014/main" id="{FB4331D3-6E92-F510-9CBB-B5AEA25C2B23}"/>
              </a:ext>
            </a:extLst>
          </p:cNvPr>
          <p:cNvCxnSpPr>
            <a:cxnSpLocks/>
          </p:cNvCxnSpPr>
          <p:nvPr/>
        </p:nvCxnSpPr>
        <p:spPr>
          <a:xfrm>
            <a:off x="608094" y="6381750"/>
            <a:ext cx="10960019" cy="0"/>
          </a:xfrm>
          <a:prstGeom prst="line">
            <a:avLst/>
          </a:prstGeom>
          <a:ln w="12700" cap="rnd">
            <a:solidFill>
              <a:srgbClr val="283272"/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CF0C995-B686-F7E0-851C-CFE0BB33E31D}"/>
              </a:ext>
            </a:extLst>
          </p:cNvPr>
          <p:cNvSpPr txBox="1"/>
          <p:nvPr/>
        </p:nvSpPr>
        <p:spPr>
          <a:xfrm>
            <a:off x="537071" y="396484"/>
            <a:ext cx="936055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R="0" lvl="0" indent="0" defTabSz="91417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u="none" strike="noStrike" cap="none" spc="0" normalizeH="0" baseline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 Light" pitchFamily="2" charset="77"/>
              </a:defRPr>
            </a:lvl1pPr>
          </a:lstStyle>
          <a:p>
            <a:r>
              <a:rPr lang="ru-RU" sz="1100" dirty="0">
                <a:solidFill>
                  <a:srgbClr val="283272"/>
                </a:solidFill>
                <a:latin typeface="Nunito Sans Light" pitchFamily="2" charset="77"/>
              </a:rPr>
              <a:t>Основы программирования на языке Assembler под архитектуру RISC-V</a:t>
            </a:r>
            <a:endParaRPr lang="ru-RU" sz="11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F45C107-0974-9033-38A0-AE7F67E9B8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729276" y="484607"/>
            <a:ext cx="1837249" cy="50106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42CEA1D-09FC-848D-6E67-3B919F678E69}"/>
              </a:ext>
            </a:extLst>
          </p:cNvPr>
          <p:cNvSpPr txBox="1"/>
          <p:nvPr/>
        </p:nvSpPr>
        <p:spPr>
          <a:xfrm>
            <a:off x="548065" y="605732"/>
            <a:ext cx="5779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ru-RU"/>
            </a:defPPr>
            <a:lvl1pPr marR="0" lvl="0" indent="0" defTabSz="91417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u="none" strike="noStrike" cap="none" spc="0" normalizeH="0" baseline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" pitchFamily="2" charset="77"/>
              </a:defRPr>
            </a:lvl1pPr>
          </a:lstStyle>
          <a:p>
            <a:pPr marL="0" marR="0" lvl="0" indent="0" algn="l" defTabSz="9141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У</a:t>
            </a:r>
            <a:r>
              <a:rPr kumimoji="0" lang="ru-RU" sz="2000" b="1" u="none" strike="noStrike" kern="1200" cap="none" spc="0" normalizeH="0" baseline="0" noProof="0" dirty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" pitchFamily="2" charset="77"/>
              </a:rPr>
              <a:t>словный и безусловный переходы: пример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D5A22D-CAF3-A298-9938-5B5C5A47AB54}"/>
              </a:ext>
            </a:extLst>
          </p:cNvPr>
          <p:cNvSpPr txBox="1"/>
          <p:nvPr/>
        </p:nvSpPr>
        <p:spPr>
          <a:xfrm>
            <a:off x="608094" y="1582341"/>
            <a:ext cx="2361390" cy="289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#include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&lt;</a:t>
            </a:r>
            <a:r>
              <a:rPr lang="en-US" sz="1400" dirty="0" err="1">
                <a:solidFill>
                  <a:srgbClr val="A31515"/>
                </a:solidFill>
                <a:latin typeface="Consolas" panose="020B0609020204030204" pitchFamily="49" charset="0"/>
              </a:rPr>
              <a:t>cstdio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&gt;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ru-RU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main() {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x1 = -2;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x2 = 2;</a:t>
            </a:r>
          </a:p>
          <a:p>
            <a:endParaRPr lang="ru-RU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(x1 &lt; x2)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printf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"x1 &lt; x2"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else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printf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"x1 &gt; x2"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ru-RU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0;</a:t>
            </a:r>
          </a:p>
          <a:p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45C46B62-ECB6-989C-0200-850181A48DEF}"/>
              </a:ext>
            </a:extLst>
          </p:cNvPr>
          <p:cNvSpPr/>
          <p:nvPr/>
        </p:nvSpPr>
        <p:spPr>
          <a:xfrm>
            <a:off x="3930320" y="1582341"/>
            <a:ext cx="2574056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.section .text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globl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latin typeface="Consolas" panose="020B0609020204030204" pitchFamily="49" charset="0"/>
              </a:rPr>
              <a:t>_start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_start:</a:t>
            </a:r>
          </a:p>
          <a:p>
            <a:endParaRPr lang="en-US" sz="14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endParaRPr lang="en-US" sz="14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endParaRPr lang="en-US" sz="14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endParaRPr lang="en-US" sz="14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endParaRPr lang="en-US" sz="14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.section .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rodata</a:t>
            </a:r>
            <a:endParaRPr lang="en-US" sz="14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latin typeface="Consolas" panose="020B0609020204030204" pitchFamily="49" charset="0"/>
              </a:rPr>
              <a:t>x1_less_x2: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.ascii 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"x1 &lt; x2\n"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x2_less_x1: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.ascii 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"x1 &gt; x2\n"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8B4D4F5-BC61-9384-0C3B-0CCC342AA513}"/>
              </a:ext>
            </a:extLst>
          </p:cNvPr>
          <p:cNvSpPr txBox="1"/>
          <p:nvPr/>
        </p:nvSpPr>
        <p:spPr>
          <a:xfrm>
            <a:off x="7275508" y="1575793"/>
            <a:ext cx="2860746" cy="41857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addi</a:t>
            </a:r>
            <a:r>
              <a:rPr lang="en-US" sz="1400" dirty="0">
                <a:latin typeface="Consolas" panose="020B0609020204030204" pitchFamily="49" charset="0"/>
              </a:rPr>
              <a:t>  x1, x0, -2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addi</a:t>
            </a:r>
            <a:r>
              <a:rPr lang="en-US" sz="1400" dirty="0">
                <a:latin typeface="Consolas" panose="020B0609020204030204" pitchFamily="49" charset="0"/>
              </a:rPr>
              <a:t>  x2, x0, 2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blt</a:t>
            </a:r>
            <a:r>
              <a:rPr lang="en-US" sz="1400" dirty="0">
                <a:latin typeface="Consolas" panose="020B0609020204030204" pitchFamily="49" charset="0"/>
              </a:rPr>
              <a:t>   x1, x2, .+32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  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addi</a:t>
            </a:r>
            <a:r>
              <a:rPr lang="en-US" sz="1400" dirty="0">
                <a:latin typeface="Consolas" panose="020B0609020204030204" pitchFamily="49" charset="0"/>
              </a:rPr>
              <a:t>  a0, x0, 1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  la</a:t>
            </a:r>
            <a:r>
              <a:rPr lang="en-US" sz="1400" dirty="0">
                <a:latin typeface="Consolas" panose="020B0609020204030204" pitchFamily="49" charset="0"/>
              </a:rPr>
              <a:t>    a1, x2_less_x1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addi</a:t>
            </a:r>
            <a:r>
              <a:rPr lang="en-US" sz="1400" dirty="0">
                <a:latin typeface="Consolas" panose="020B0609020204030204" pitchFamily="49" charset="0"/>
              </a:rPr>
              <a:t>  a2, x0, 15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addi</a:t>
            </a:r>
            <a:r>
              <a:rPr lang="en-US" sz="1400" dirty="0">
                <a:latin typeface="Consolas" panose="020B0609020204030204" pitchFamily="49" charset="0"/>
              </a:rPr>
              <a:t>  a7, x0, 64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ecall</a:t>
            </a:r>
            <a:endParaRPr lang="en-US" sz="14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jal</a:t>
            </a:r>
            <a:r>
              <a:rPr lang="en-US" sz="1400" dirty="0">
                <a:latin typeface="Consolas" panose="020B0609020204030204" pitchFamily="49" charset="0"/>
              </a:rPr>
              <a:t>   x3, .+28</a:t>
            </a:r>
          </a:p>
          <a:p>
            <a:endParaRPr lang="en-US" sz="1400" dirty="0"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addi</a:t>
            </a:r>
            <a:r>
              <a:rPr lang="en-US" sz="1400" dirty="0">
                <a:latin typeface="Consolas" panose="020B0609020204030204" pitchFamily="49" charset="0"/>
              </a:rPr>
              <a:t>  a0, x0, 1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  la</a:t>
            </a:r>
            <a:r>
              <a:rPr lang="en-US" sz="1400" dirty="0">
                <a:latin typeface="Consolas" panose="020B0609020204030204" pitchFamily="49" charset="0"/>
              </a:rPr>
              <a:t>    a1, x1_less_x2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addi</a:t>
            </a:r>
            <a:r>
              <a:rPr lang="en-US" sz="1400" dirty="0">
                <a:latin typeface="Consolas" panose="020B0609020204030204" pitchFamily="49" charset="0"/>
              </a:rPr>
              <a:t>  a2, x0, 15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addi</a:t>
            </a:r>
            <a:r>
              <a:rPr lang="en-US" sz="1400" dirty="0">
                <a:latin typeface="Consolas" panose="020B0609020204030204" pitchFamily="49" charset="0"/>
              </a:rPr>
              <a:t>  a7, x0, 64</a:t>
            </a:r>
            <a:endParaRPr lang="ru-RU" sz="1400" dirty="0"/>
          </a:p>
          <a:p>
            <a:endParaRPr lang="en-US" sz="1400" dirty="0">
              <a:latin typeface="Consolas" panose="020B0609020204030204" pitchFamily="49" charset="0"/>
            </a:endParaRPr>
          </a:p>
          <a:p>
            <a:r>
              <a:rPr lang="en-US" sz="1400" dirty="0"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addi</a:t>
            </a:r>
            <a:r>
              <a:rPr lang="en-US" sz="1400" dirty="0">
                <a:latin typeface="Consolas" panose="020B0609020204030204" pitchFamily="49" charset="0"/>
              </a:rPr>
              <a:t>  a0, x0, 0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addi</a:t>
            </a:r>
            <a:r>
              <a:rPr lang="en-US" sz="1400" dirty="0">
                <a:latin typeface="Consolas" panose="020B0609020204030204" pitchFamily="49" charset="0"/>
              </a:rPr>
              <a:t>  a7, x0, 93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ecall</a:t>
            </a:r>
            <a:endParaRPr lang="ru-RU" sz="1400" dirty="0"/>
          </a:p>
        </p:txBody>
      </p:sp>
      <p:sp>
        <p:nvSpPr>
          <p:cNvPr id="22" name="Левая фигурная скобка 21">
            <a:extLst>
              <a:ext uri="{FF2B5EF4-FFF2-40B4-BE49-F238E27FC236}">
                <a16:creationId xmlns:a16="http://schemas.microsoft.com/office/drawing/2014/main" id="{A96D7AFC-0A8B-3A45-BB60-97B9CFDACA33}"/>
              </a:ext>
            </a:extLst>
          </p:cNvPr>
          <p:cNvSpPr/>
          <p:nvPr/>
        </p:nvSpPr>
        <p:spPr>
          <a:xfrm>
            <a:off x="7035303" y="1646079"/>
            <a:ext cx="194553" cy="4045188"/>
          </a:xfrm>
          <a:prstGeom prst="leftBrace">
            <a:avLst>
              <a:gd name="adj1" fmla="val 8333"/>
              <a:gd name="adj2" fmla="val 2875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3" name="Прямая со стрелкой 22">
            <a:extLst>
              <a:ext uri="{FF2B5EF4-FFF2-40B4-BE49-F238E27FC236}">
                <a16:creationId xmlns:a16="http://schemas.microsoft.com/office/drawing/2014/main" id="{AD9F2C0D-3B96-18FD-A20F-6CEB3214C988}"/>
              </a:ext>
            </a:extLst>
          </p:cNvPr>
          <p:cNvCxnSpPr>
            <a:cxnSpLocks/>
          </p:cNvCxnSpPr>
          <p:nvPr/>
        </p:nvCxnSpPr>
        <p:spPr>
          <a:xfrm flipH="1">
            <a:off x="5972783" y="2808959"/>
            <a:ext cx="9812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045162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Номер слайда 5">
            <a:extLst>
              <a:ext uri="{FF2B5EF4-FFF2-40B4-BE49-F238E27FC236}">
                <a16:creationId xmlns:a16="http://schemas.microsoft.com/office/drawing/2014/main" id="{246FE44D-8ACA-4BFD-ADB0-B05A93FDA3CF}"/>
              </a:ext>
            </a:extLst>
          </p:cNvPr>
          <p:cNvSpPr txBox="1">
            <a:spLocks/>
          </p:cNvSpPr>
          <p:nvPr/>
        </p:nvSpPr>
        <p:spPr>
          <a:xfrm>
            <a:off x="10883900" y="6610350"/>
            <a:ext cx="682625" cy="247650"/>
          </a:xfrm>
          <a:prstGeom prst="rect">
            <a:avLst/>
          </a:prstGeom>
          <a:solidFill>
            <a:srgbClr val="F3F1F9">
              <a:alpha val="89804"/>
            </a:srgbClr>
          </a:solidFill>
        </p:spPr>
        <p:txBody>
          <a:bodyPr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8CD8CDE7-E2C6-4DFC-9859-BA19C2EE985E}" type="slidenum">
              <a:rPr lang="ru-RU" sz="1000" smtClean="0">
                <a:latin typeface="Nunito Sans" pitchFamily="2" charset="77"/>
              </a:rPr>
              <a:pPr algn="ctr"/>
              <a:t>73</a:t>
            </a:fld>
            <a:endParaRPr lang="ru-RU" sz="1000" dirty="0">
              <a:latin typeface="Nunito Sans" pitchFamily="2" charset="77"/>
            </a:endParaRPr>
          </a:p>
        </p:txBody>
      </p:sp>
      <p:cxnSp>
        <p:nvCxnSpPr>
          <p:cNvPr id="119" name="Straight Connector 81">
            <a:extLst>
              <a:ext uri="{FF2B5EF4-FFF2-40B4-BE49-F238E27FC236}">
                <a16:creationId xmlns:a16="http://schemas.microsoft.com/office/drawing/2014/main" id="{FB4331D3-6E92-F510-9CBB-B5AEA25C2B23}"/>
              </a:ext>
            </a:extLst>
          </p:cNvPr>
          <p:cNvCxnSpPr>
            <a:cxnSpLocks/>
          </p:cNvCxnSpPr>
          <p:nvPr/>
        </p:nvCxnSpPr>
        <p:spPr>
          <a:xfrm>
            <a:off x="608094" y="6381750"/>
            <a:ext cx="10960019" cy="0"/>
          </a:xfrm>
          <a:prstGeom prst="line">
            <a:avLst/>
          </a:prstGeom>
          <a:ln w="12700" cap="rnd">
            <a:solidFill>
              <a:srgbClr val="283272"/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CF0C995-B686-F7E0-851C-CFE0BB33E31D}"/>
              </a:ext>
            </a:extLst>
          </p:cNvPr>
          <p:cNvSpPr txBox="1"/>
          <p:nvPr/>
        </p:nvSpPr>
        <p:spPr>
          <a:xfrm>
            <a:off x="537071" y="396484"/>
            <a:ext cx="936055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R="0" lvl="0" indent="0" defTabSz="91417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u="none" strike="noStrike" cap="none" spc="0" normalizeH="0" baseline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 Light" pitchFamily="2" charset="77"/>
              </a:defRPr>
            </a:lvl1pPr>
          </a:lstStyle>
          <a:p>
            <a:r>
              <a:rPr lang="ru-RU" sz="1100" dirty="0">
                <a:solidFill>
                  <a:srgbClr val="283272"/>
                </a:solidFill>
                <a:latin typeface="Nunito Sans Light" pitchFamily="2" charset="77"/>
              </a:rPr>
              <a:t>Основы программирования на языке Assembler под архитектуру RISC-V</a:t>
            </a:r>
            <a:endParaRPr lang="ru-RU" sz="11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F45C107-0974-9033-38A0-AE7F67E9B8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729276" y="484607"/>
            <a:ext cx="1837249" cy="50106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42CEA1D-09FC-848D-6E67-3B919F678E69}"/>
              </a:ext>
            </a:extLst>
          </p:cNvPr>
          <p:cNvSpPr txBox="1"/>
          <p:nvPr/>
        </p:nvSpPr>
        <p:spPr>
          <a:xfrm>
            <a:off x="548065" y="605732"/>
            <a:ext cx="67521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ru-RU"/>
            </a:defPPr>
            <a:lvl1pPr marR="0" lvl="0" indent="0" defTabSz="91417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u="none" strike="noStrike" cap="none" spc="0" normalizeH="0" baseline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" pitchFamily="2" charset="77"/>
              </a:defRPr>
            </a:lvl1pPr>
          </a:lstStyle>
          <a:p>
            <a:pPr marL="0" marR="0" lvl="0" indent="0" algn="l" defTabSz="9141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У</a:t>
            </a:r>
            <a:r>
              <a:rPr kumimoji="0" lang="ru-RU" sz="2000" b="1" u="none" strike="noStrike" kern="1200" cap="none" spc="0" normalizeH="0" baseline="0" noProof="0" dirty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" pitchFamily="2" charset="77"/>
              </a:rPr>
              <a:t>словный и безусловный переходы: вывод </a:t>
            </a:r>
            <a:r>
              <a:rPr kumimoji="0" lang="en-US" sz="2000" b="1" u="none" strike="noStrike" kern="1200" cap="none" spc="0" normalizeH="0" baseline="0" noProof="0" dirty="0" err="1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" pitchFamily="2" charset="77"/>
              </a:rPr>
              <a:t>objdump</a:t>
            </a:r>
            <a:endParaRPr kumimoji="0" lang="ru-RU" sz="2000" b="1" u="none" strike="noStrike" kern="1200" cap="none" spc="0" normalizeH="0" baseline="0" noProof="0" dirty="0">
              <a:ln>
                <a:noFill/>
              </a:ln>
              <a:solidFill>
                <a:srgbClr val="283272"/>
              </a:solidFill>
              <a:effectLst/>
              <a:uLnTx/>
              <a:uFillTx/>
              <a:latin typeface="Nunito Sans" pitchFamily="2" charset="77"/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3547F8F9-48FF-F6BE-5276-55EC624826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1728" y="1033202"/>
            <a:ext cx="7300219" cy="5301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90997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Номер слайда 5">
            <a:extLst>
              <a:ext uri="{FF2B5EF4-FFF2-40B4-BE49-F238E27FC236}">
                <a16:creationId xmlns:a16="http://schemas.microsoft.com/office/drawing/2014/main" id="{246FE44D-8ACA-4BFD-ADB0-B05A93FDA3CF}"/>
              </a:ext>
            </a:extLst>
          </p:cNvPr>
          <p:cNvSpPr txBox="1">
            <a:spLocks/>
          </p:cNvSpPr>
          <p:nvPr/>
        </p:nvSpPr>
        <p:spPr>
          <a:xfrm>
            <a:off x="10883900" y="6610350"/>
            <a:ext cx="682625" cy="247650"/>
          </a:xfrm>
          <a:prstGeom prst="rect">
            <a:avLst/>
          </a:prstGeom>
          <a:solidFill>
            <a:srgbClr val="F3F1F9">
              <a:alpha val="89804"/>
            </a:srgbClr>
          </a:solidFill>
        </p:spPr>
        <p:txBody>
          <a:bodyPr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8CD8CDE7-E2C6-4DFC-9859-BA19C2EE985E}" type="slidenum">
              <a:rPr lang="ru-RU" sz="1000" smtClean="0">
                <a:latin typeface="Nunito Sans" pitchFamily="2" charset="77"/>
              </a:rPr>
              <a:pPr algn="ctr"/>
              <a:t>74</a:t>
            </a:fld>
            <a:endParaRPr lang="ru-RU" sz="1000" dirty="0">
              <a:latin typeface="Nunito Sans" pitchFamily="2" charset="77"/>
            </a:endParaRPr>
          </a:p>
        </p:txBody>
      </p:sp>
      <p:cxnSp>
        <p:nvCxnSpPr>
          <p:cNvPr id="119" name="Straight Connector 81">
            <a:extLst>
              <a:ext uri="{FF2B5EF4-FFF2-40B4-BE49-F238E27FC236}">
                <a16:creationId xmlns:a16="http://schemas.microsoft.com/office/drawing/2014/main" id="{FB4331D3-6E92-F510-9CBB-B5AEA25C2B23}"/>
              </a:ext>
            </a:extLst>
          </p:cNvPr>
          <p:cNvCxnSpPr>
            <a:cxnSpLocks/>
          </p:cNvCxnSpPr>
          <p:nvPr/>
        </p:nvCxnSpPr>
        <p:spPr>
          <a:xfrm>
            <a:off x="608094" y="6381750"/>
            <a:ext cx="10960019" cy="0"/>
          </a:xfrm>
          <a:prstGeom prst="line">
            <a:avLst/>
          </a:prstGeom>
          <a:ln w="12700" cap="rnd">
            <a:solidFill>
              <a:srgbClr val="283272"/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CF0C995-B686-F7E0-851C-CFE0BB33E31D}"/>
              </a:ext>
            </a:extLst>
          </p:cNvPr>
          <p:cNvSpPr txBox="1"/>
          <p:nvPr/>
        </p:nvSpPr>
        <p:spPr>
          <a:xfrm>
            <a:off x="537071" y="396484"/>
            <a:ext cx="936055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R="0" lvl="0" indent="0" defTabSz="91417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u="none" strike="noStrike" cap="none" spc="0" normalizeH="0" baseline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 Light" pitchFamily="2" charset="77"/>
              </a:defRPr>
            </a:lvl1pPr>
          </a:lstStyle>
          <a:p>
            <a:r>
              <a:rPr lang="ru-RU" sz="1100" dirty="0">
                <a:solidFill>
                  <a:srgbClr val="283272"/>
                </a:solidFill>
                <a:latin typeface="Nunito Sans Light" pitchFamily="2" charset="77"/>
              </a:rPr>
              <a:t>Основы программирования на языке Assembler под архитектуру RISC-V</a:t>
            </a:r>
            <a:endParaRPr lang="ru-RU" sz="11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F45C107-0974-9033-38A0-AE7F67E9B8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729276" y="484607"/>
            <a:ext cx="1837249" cy="50106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42CEA1D-09FC-848D-6E67-3B919F678E69}"/>
              </a:ext>
            </a:extLst>
          </p:cNvPr>
          <p:cNvSpPr txBox="1"/>
          <p:nvPr/>
        </p:nvSpPr>
        <p:spPr>
          <a:xfrm>
            <a:off x="548065" y="605732"/>
            <a:ext cx="89306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ru-RU"/>
            </a:defPPr>
            <a:lvl1pPr marR="0" lvl="0" indent="0" defTabSz="91417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u="none" strike="noStrike" cap="none" spc="0" normalizeH="0" baseline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" pitchFamily="2" charset="77"/>
              </a:defRPr>
            </a:lvl1pPr>
          </a:lstStyle>
          <a:p>
            <a:pPr marL="0" marR="0" lvl="0" indent="0" algn="l" defTabSz="9141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У</a:t>
            </a:r>
            <a:r>
              <a:rPr kumimoji="0" lang="ru-RU" sz="2000" b="1" u="none" strike="noStrike" kern="1200" cap="none" spc="0" normalizeH="0" baseline="0" noProof="0" dirty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" pitchFamily="2" charset="77"/>
              </a:rPr>
              <a:t>словный и безусловный переходы: пример</a:t>
            </a:r>
            <a:r>
              <a:rPr kumimoji="0" lang="en-US" sz="2000" b="1" u="none" strike="noStrike" kern="1200" cap="none" spc="0" normalizeH="0" baseline="0" noProof="0" dirty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" pitchFamily="2" charset="77"/>
              </a:rPr>
              <a:t> </a:t>
            </a:r>
            <a:r>
              <a:rPr kumimoji="0" lang="ru-RU" sz="2000" b="1" u="none" strike="noStrike" kern="1200" cap="none" spc="0" normalizeH="0" baseline="0" noProof="0" dirty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" pitchFamily="2" charset="77"/>
              </a:rPr>
              <a:t>с использованием меток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D5A22D-CAF3-A298-9938-5B5C5A47AB54}"/>
              </a:ext>
            </a:extLst>
          </p:cNvPr>
          <p:cNvSpPr txBox="1"/>
          <p:nvPr/>
        </p:nvSpPr>
        <p:spPr>
          <a:xfrm>
            <a:off x="608094" y="1582341"/>
            <a:ext cx="2361390" cy="289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#include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&lt;</a:t>
            </a:r>
            <a:r>
              <a:rPr lang="en-US" sz="1400" dirty="0" err="1">
                <a:solidFill>
                  <a:srgbClr val="A31515"/>
                </a:solidFill>
                <a:latin typeface="Consolas" panose="020B0609020204030204" pitchFamily="49" charset="0"/>
              </a:rPr>
              <a:t>cstdio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&gt;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ru-RU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main() {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x1 = -2;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x2 = 2;</a:t>
            </a:r>
          </a:p>
          <a:p>
            <a:endParaRPr lang="ru-RU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(x1 &lt; x2)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printf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"x1 &lt; x2"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else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printf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"x1 &gt; x2"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ru-RU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0;</a:t>
            </a:r>
          </a:p>
          <a:p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45C46B62-ECB6-989C-0200-850181A48DEF}"/>
              </a:ext>
            </a:extLst>
          </p:cNvPr>
          <p:cNvSpPr/>
          <p:nvPr/>
        </p:nvSpPr>
        <p:spPr>
          <a:xfrm>
            <a:off x="3930320" y="1582341"/>
            <a:ext cx="2574056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.section .text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globl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latin typeface="Consolas" panose="020B0609020204030204" pitchFamily="49" charset="0"/>
              </a:rPr>
              <a:t>_start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_start:</a:t>
            </a:r>
          </a:p>
          <a:p>
            <a:endParaRPr lang="en-US" sz="14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endParaRPr lang="en-US" sz="14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endParaRPr lang="en-US" sz="14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endParaRPr lang="en-US" sz="14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endParaRPr lang="en-US" sz="14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.section .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rodata</a:t>
            </a:r>
            <a:endParaRPr lang="en-US" sz="14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latin typeface="Consolas" panose="020B0609020204030204" pitchFamily="49" charset="0"/>
              </a:rPr>
              <a:t>x1_less_x2: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.ascii 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"x1 &lt; x2\n"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x2_less_x1: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.ascii 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"x1 &gt; x2\n"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8B4D4F5-BC61-9384-0C3B-0CCC342AA513}"/>
              </a:ext>
            </a:extLst>
          </p:cNvPr>
          <p:cNvSpPr txBox="1"/>
          <p:nvPr/>
        </p:nvSpPr>
        <p:spPr>
          <a:xfrm>
            <a:off x="7275508" y="1575793"/>
            <a:ext cx="2860746" cy="41857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addi</a:t>
            </a:r>
            <a:r>
              <a:rPr lang="en-US" sz="1400" dirty="0">
                <a:latin typeface="Consolas" panose="020B0609020204030204" pitchFamily="49" charset="0"/>
              </a:rPr>
              <a:t>  x1, x0, -2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addi</a:t>
            </a:r>
            <a:r>
              <a:rPr lang="en-US" sz="1400" dirty="0">
                <a:latin typeface="Consolas" panose="020B0609020204030204" pitchFamily="49" charset="0"/>
              </a:rPr>
              <a:t>  x2, x0, 2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blt</a:t>
            </a:r>
            <a:r>
              <a:rPr lang="en-US" sz="1400" dirty="0">
                <a:latin typeface="Consolas" panose="020B0609020204030204" pitchFamily="49" charset="0"/>
              </a:rPr>
              <a:t>   x1, x2, x1_l_x2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  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addi</a:t>
            </a:r>
            <a:r>
              <a:rPr lang="en-US" sz="1400" dirty="0">
                <a:latin typeface="Consolas" panose="020B0609020204030204" pitchFamily="49" charset="0"/>
              </a:rPr>
              <a:t>  a0, x0, 1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  la</a:t>
            </a:r>
            <a:r>
              <a:rPr lang="en-US" sz="1400" dirty="0">
                <a:latin typeface="Consolas" panose="020B0609020204030204" pitchFamily="49" charset="0"/>
              </a:rPr>
              <a:t>    a1, x2_less_x1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addi</a:t>
            </a:r>
            <a:r>
              <a:rPr lang="en-US" sz="1400" dirty="0">
                <a:latin typeface="Consolas" panose="020B0609020204030204" pitchFamily="49" charset="0"/>
              </a:rPr>
              <a:t>  a2, x0, 15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addi</a:t>
            </a:r>
            <a:r>
              <a:rPr lang="en-US" sz="1400" dirty="0">
                <a:latin typeface="Consolas" panose="020B0609020204030204" pitchFamily="49" charset="0"/>
              </a:rPr>
              <a:t>  a7, x0, 64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ecall</a:t>
            </a:r>
            <a:endParaRPr lang="en-US" sz="14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jal</a:t>
            </a:r>
            <a:r>
              <a:rPr lang="en-US" sz="1400" dirty="0">
                <a:latin typeface="Consolas" panose="020B0609020204030204" pitchFamily="49" charset="0"/>
              </a:rPr>
              <a:t>   x3, exit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x1_l_x2: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addi</a:t>
            </a:r>
            <a:r>
              <a:rPr lang="en-US" sz="1400" dirty="0">
                <a:latin typeface="Consolas" panose="020B0609020204030204" pitchFamily="49" charset="0"/>
              </a:rPr>
              <a:t>  a0, x0, 1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  la</a:t>
            </a:r>
            <a:r>
              <a:rPr lang="en-US" sz="1400" dirty="0">
                <a:latin typeface="Consolas" panose="020B0609020204030204" pitchFamily="49" charset="0"/>
              </a:rPr>
              <a:t>    a1, x1_less_x2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addi</a:t>
            </a:r>
            <a:r>
              <a:rPr lang="en-US" sz="1400" dirty="0">
                <a:latin typeface="Consolas" panose="020B0609020204030204" pitchFamily="49" charset="0"/>
              </a:rPr>
              <a:t>  a2, x0, 15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addi</a:t>
            </a:r>
            <a:r>
              <a:rPr lang="en-US" sz="1400" dirty="0">
                <a:latin typeface="Consolas" panose="020B0609020204030204" pitchFamily="49" charset="0"/>
              </a:rPr>
              <a:t>  a7, x0, 64</a:t>
            </a:r>
            <a:endParaRPr lang="ru-RU" sz="1400" dirty="0"/>
          </a:p>
          <a:p>
            <a:r>
              <a:rPr lang="en-US" sz="1400" dirty="0">
                <a:latin typeface="Consolas" panose="020B0609020204030204" pitchFamily="49" charset="0"/>
              </a:rPr>
              <a:t>exit: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addi</a:t>
            </a:r>
            <a:r>
              <a:rPr lang="en-US" sz="1400" dirty="0">
                <a:latin typeface="Consolas" panose="020B0609020204030204" pitchFamily="49" charset="0"/>
              </a:rPr>
              <a:t>  a0, x0, 0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addi</a:t>
            </a:r>
            <a:r>
              <a:rPr lang="en-US" sz="1400" dirty="0">
                <a:latin typeface="Consolas" panose="020B0609020204030204" pitchFamily="49" charset="0"/>
              </a:rPr>
              <a:t>  a7, x0, 93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ecall</a:t>
            </a:r>
            <a:endParaRPr lang="ru-RU" sz="1400" dirty="0"/>
          </a:p>
        </p:txBody>
      </p:sp>
      <p:sp>
        <p:nvSpPr>
          <p:cNvPr id="19" name="Левая фигурная скобка 18">
            <a:extLst>
              <a:ext uri="{FF2B5EF4-FFF2-40B4-BE49-F238E27FC236}">
                <a16:creationId xmlns:a16="http://schemas.microsoft.com/office/drawing/2014/main" id="{47BCCE2D-51D7-18C9-6763-CED5E781F14D}"/>
              </a:ext>
            </a:extLst>
          </p:cNvPr>
          <p:cNvSpPr/>
          <p:nvPr/>
        </p:nvSpPr>
        <p:spPr>
          <a:xfrm>
            <a:off x="7035303" y="1646079"/>
            <a:ext cx="194553" cy="4045188"/>
          </a:xfrm>
          <a:prstGeom prst="leftBrace">
            <a:avLst>
              <a:gd name="adj1" fmla="val 8333"/>
              <a:gd name="adj2" fmla="val 2875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1" name="Прямая со стрелкой 20">
            <a:extLst>
              <a:ext uri="{FF2B5EF4-FFF2-40B4-BE49-F238E27FC236}">
                <a16:creationId xmlns:a16="http://schemas.microsoft.com/office/drawing/2014/main" id="{61DD8ECE-601A-18BC-56C1-4644BE0AE394}"/>
              </a:ext>
            </a:extLst>
          </p:cNvPr>
          <p:cNvCxnSpPr>
            <a:cxnSpLocks/>
          </p:cNvCxnSpPr>
          <p:nvPr/>
        </p:nvCxnSpPr>
        <p:spPr>
          <a:xfrm flipH="1">
            <a:off x="5972783" y="2808959"/>
            <a:ext cx="9812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380525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Номер слайда 5">
            <a:extLst>
              <a:ext uri="{FF2B5EF4-FFF2-40B4-BE49-F238E27FC236}">
                <a16:creationId xmlns:a16="http://schemas.microsoft.com/office/drawing/2014/main" id="{246FE44D-8ACA-4BFD-ADB0-B05A93FDA3CF}"/>
              </a:ext>
            </a:extLst>
          </p:cNvPr>
          <p:cNvSpPr txBox="1">
            <a:spLocks/>
          </p:cNvSpPr>
          <p:nvPr/>
        </p:nvSpPr>
        <p:spPr>
          <a:xfrm>
            <a:off x="10883900" y="6610350"/>
            <a:ext cx="682625" cy="247650"/>
          </a:xfrm>
          <a:prstGeom prst="rect">
            <a:avLst/>
          </a:prstGeom>
          <a:solidFill>
            <a:srgbClr val="F3F1F9">
              <a:alpha val="89804"/>
            </a:srgbClr>
          </a:solidFill>
        </p:spPr>
        <p:txBody>
          <a:bodyPr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8CD8CDE7-E2C6-4DFC-9859-BA19C2EE985E}" type="slidenum">
              <a:rPr lang="ru-RU" sz="1000" smtClean="0">
                <a:latin typeface="Nunito Sans" pitchFamily="2" charset="77"/>
              </a:rPr>
              <a:pPr algn="ctr"/>
              <a:t>75</a:t>
            </a:fld>
            <a:endParaRPr lang="ru-RU" sz="1000" dirty="0">
              <a:latin typeface="Nunito Sans" pitchFamily="2" charset="77"/>
            </a:endParaRPr>
          </a:p>
        </p:txBody>
      </p:sp>
      <p:cxnSp>
        <p:nvCxnSpPr>
          <p:cNvPr id="119" name="Straight Connector 81">
            <a:extLst>
              <a:ext uri="{FF2B5EF4-FFF2-40B4-BE49-F238E27FC236}">
                <a16:creationId xmlns:a16="http://schemas.microsoft.com/office/drawing/2014/main" id="{FB4331D3-6E92-F510-9CBB-B5AEA25C2B23}"/>
              </a:ext>
            </a:extLst>
          </p:cNvPr>
          <p:cNvCxnSpPr>
            <a:cxnSpLocks/>
          </p:cNvCxnSpPr>
          <p:nvPr/>
        </p:nvCxnSpPr>
        <p:spPr>
          <a:xfrm>
            <a:off x="608094" y="6381750"/>
            <a:ext cx="10960019" cy="0"/>
          </a:xfrm>
          <a:prstGeom prst="line">
            <a:avLst/>
          </a:prstGeom>
          <a:ln w="12700" cap="rnd">
            <a:solidFill>
              <a:srgbClr val="283272"/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CF0C995-B686-F7E0-851C-CFE0BB33E31D}"/>
              </a:ext>
            </a:extLst>
          </p:cNvPr>
          <p:cNvSpPr txBox="1"/>
          <p:nvPr/>
        </p:nvSpPr>
        <p:spPr>
          <a:xfrm>
            <a:off x="537071" y="396484"/>
            <a:ext cx="936055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R="0" lvl="0" indent="0" defTabSz="91417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u="none" strike="noStrike" cap="none" spc="0" normalizeH="0" baseline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 Light" pitchFamily="2" charset="77"/>
              </a:defRPr>
            </a:lvl1pPr>
          </a:lstStyle>
          <a:p>
            <a:r>
              <a:rPr lang="ru-RU" sz="1100" dirty="0">
                <a:solidFill>
                  <a:srgbClr val="283272"/>
                </a:solidFill>
                <a:latin typeface="Nunito Sans Light" pitchFamily="2" charset="77"/>
              </a:rPr>
              <a:t>Основы программирования на языке Assembler под архитектуру RISC-V</a:t>
            </a:r>
            <a:endParaRPr lang="ru-RU" sz="11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F45C107-0974-9033-38A0-AE7F67E9B8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729276" y="484607"/>
            <a:ext cx="1837249" cy="50106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42CEA1D-09FC-848D-6E67-3B919F678E69}"/>
              </a:ext>
            </a:extLst>
          </p:cNvPr>
          <p:cNvSpPr txBox="1"/>
          <p:nvPr/>
        </p:nvSpPr>
        <p:spPr>
          <a:xfrm>
            <a:off x="548065" y="605732"/>
            <a:ext cx="61189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ru-RU"/>
            </a:defPPr>
            <a:lvl1pPr marR="0" lvl="0" indent="0" defTabSz="91417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u="none" strike="noStrike" cap="none" spc="0" normalizeH="0" baseline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" pitchFamily="2" charset="77"/>
              </a:defRPr>
            </a:lvl1pPr>
          </a:lstStyle>
          <a:p>
            <a:pPr marL="0" marR="0" lvl="0" indent="0" algn="l" defTabSz="9141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У</a:t>
            </a:r>
            <a:r>
              <a:rPr kumimoji="0" lang="ru-RU" sz="2000" b="1" u="none" strike="noStrike" kern="1200" cap="none" spc="0" normalizeH="0" baseline="0" noProof="0" dirty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" pitchFamily="2" charset="77"/>
              </a:rPr>
              <a:t>словные </a:t>
            </a:r>
            <a:r>
              <a:rPr lang="ru-RU" dirty="0"/>
              <a:t>переходы с метками</a:t>
            </a:r>
            <a:r>
              <a:rPr kumimoji="0" lang="ru-RU" sz="2000" b="1" u="none" strike="noStrike" kern="1200" cap="none" spc="0" normalizeH="0" baseline="0" noProof="0" dirty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" pitchFamily="2" charset="77"/>
              </a:rPr>
              <a:t>: </a:t>
            </a:r>
            <a:r>
              <a:rPr lang="ru-RU" dirty="0"/>
              <a:t>вывод </a:t>
            </a:r>
            <a:r>
              <a:rPr lang="en-US" dirty="0" err="1"/>
              <a:t>objdump</a:t>
            </a:r>
            <a:endParaRPr kumimoji="0" lang="ru-RU" sz="2000" b="1" u="none" strike="noStrike" kern="1200" cap="none" spc="0" normalizeH="0" baseline="0" noProof="0" dirty="0">
              <a:ln>
                <a:noFill/>
              </a:ln>
              <a:solidFill>
                <a:srgbClr val="283272"/>
              </a:solidFill>
              <a:effectLst/>
              <a:uLnTx/>
              <a:uFillTx/>
              <a:latin typeface="Nunito Sans" pitchFamily="2" charset="77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435C947-60E1-601A-AD91-7B5CF3B948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1728" y="1033202"/>
            <a:ext cx="6645296" cy="5301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22470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Номер слайда 5">
            <a:extLst>
              <a:ext uri="{FF2B5EF4-FFF2-40B4-BE49-F238E27FC236}">
                <a16:creationId xmlns:a16="http://schemas.microsoft.com/office/drawing/2014/main" id="{246FE44D-8ACA-4BFD-ADB0-B05A93FDA3CF}"/>
              </a:ext>
            </a:extLst>
          </p:cNvPr>
          <p:cNvSpPr txBox="1">
            <a:spLocks/>
          </p:cNvSpPr>
          <p:nvPr/>
        </p:nvSpPr>
        <p:spPr>
          <a:xfrm>
            <a:off x="10883900" y="6610350"/>
            <a:ext cx="682625" cy="247650"/>
          </a:xfrm>
          <a:prstGeom prst="rect">
            <a:avLst/>
          </a:prstGeom>
          <a:solidFill>
            <a:srgbClr val="F3F1F9">
              <a:alpha val="89804"/>
            </a:srgbClr>
          </a:solidFill>
        </p:spPr>
        <p:txBody>
          <a:bodyPr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8CD8CDE7-E2C6-4DFC-9859-BA19C2EE985E}" type="slidenum">
              <a:rPr lang="ru-RU" sz="1000" smtClean="0">
                <a:latin typeface="Nunito Sans" pitchFamily="2" charset="77"/>
              </a:rPr>
              <a:pPr algn="ctr"/>
              <a:t>76</a:t>
            </a:fld>
            <a:endParaRPr lang="ru-RU" sz="1000" dirty="0">
              <a:latin typeface="Nunito Sans" pitchFamily="2" charset="77"/>
            </a:endParaRPr>
          </a:p>
        </p:txBody>
      </p:sp>
      <p:cxnSp>
        <p:nvCxnSpPr>
          <p:cNvPr id="119" name="Straight Connector 81">
            <a:extLst>
              <a:ext uri="{FF2B5EF4-FFF2-40B4-BE49-F238E27FC236}">
                <a16:creationId xmlns:a16="http://schemas.microsoft.com/office/drawing/2014/main" id="{FB4331D3-6E92-F510-9CBB-B5AEA25C2B23}"/>
              </a:ext>
            </a:extLst>
          </p:cNvPr>
          <p:cNvCxnSpPr>
            <a:cxnSpLocks/>
          </p:cNvCxnSpPr>
          <p:nvPr/>
        </p:nvCxnSpPr>
        <p:spPr>
          <a:xfrm>
            <a:off x="608094" y="6381750"/>
            <a:ext cx="10960019" cy="0"/>
          </a:xfrm>
          <a:prstGeom prst="line">
            <a:avLst/>
          </a:prstGeom>
          <a:ln w="12700" cap="rnd">
            <a:solidFill>
              <a:srgbClr val="283272"/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CF0C995-B686-F7E0-851C-CFE0BB33E31D}"/>
              </a:ext>
            </a:extLst>
          </p:cNvPr>
          <p:cNvSpPr txBox="1"/>
          <p:nvPr/>
        </p:nvSpPr>
        <p:spPr>
          <a:xfrm>
            <a:off x="537071" y="396484"/>
            <a:ext cx="936055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R="0" lvl="0" indent="0" defTabSz="91417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u="none" strike="noStrike" cap="none" spc="0" normalizeH="0" baseline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 Light" pitchFamily="2" charset="77"/>
              </a:defRPr>
            </a:lvl1pPr>
          </a:lstStyle>
          <a:p>
            <a:r>
              <a:rPr lang="ru-RU" sz="1100" dirty="0">
                <a:solidFill>
                  <a:srgbClr val="283272"/>
                </a:solidFill>
                <a:latin typeface="Nunito Sans Light" pitchFamily="2" charset="77"/>
              </a:rPr>
              <a:t>Основы программирования на языке Assembler под архитектуру RISC-V</a:t>
            </a:r>
            <a:endParaRPr lang="ru-RU" sz="11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F45C107-0974-9033-38A0-AE7F67E9B8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729276" y="484607"/>
            <a:ext cx="1837249" cy="50106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42CEA1D-09FC-848D-6E67-3B919F678E69}"/>
              </a:ext>
            </a:extLst>
          </p:cNvPr>
          <p:cNvSpPr txBox="1"/>
          <p:nvPr/>
        </p:nvSpPr>
        <p:spPr>
          <a:xfrm>
            <a:off x="548065" y="605732"/>
            <a:ext cx="79015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ru-RU"/>
            </a:defPPr>
            <a:lvl1pPr marR="0" lvl="0" indent="0" defTabSz="91417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u="none" strike="noStrike" cap="none" spc="0" normalizeH="0" baseline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" pitchFamily="2" charset="77"/>
              </a:defRPr>
            </a:lvl1pPr>
          </a:lstStyle>
          <a:p>
            <a:pPr marL="0" marR="0" lvl="0" indent="0" algn="l" defTabSz="9141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1" u="none" strike="noStrike" kern="1200" cap="none" spc="0" normalizeH="0" baseline="0" noProof="0" dirty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" pitchFamily="2" charset="77"/>
              </a:rPr>
              <a:t>Загрузка </a:t>
            </a:r>
            <a:r>
              <a:rPr lang="ru-RU" dirty="0"/>
              <a:t>и сохранение </a:t>
            </a:r>
            <a:r>
              <a:rPr kumimoji="0" lang="ru-RU" sz="2000" b="1" u="none" strike="noStrike" kern="1200" cap="none" spc="0" normalizeH="0" baseline="0" noProof="0" dirty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" pitchFamily="2" charset="77"/>
              </a:rPr>
              <a:t>данных</a:t>
            </a:r>
            <a:r>
              <a:rPr kumimoji="0" lang="en-US" sz="2000" b="1" u="none" strike="noStrike" kern="1200" cap="none" spc="0" normalizeH="0" baseline="0" noProof="0" dirty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" pitchFamily="2" charset="77"/>
              </a:rPr>
              <a:t> </a:t>
            </a:r>
            <a:r>
              <a:rPr kumimoji="0" lang="ru-RU" sz="2000" b="1" u="none" strike="noStrike" kern="1200" cap="none" spc="0" normalizeH="0" baseline="0" noProof="0" dirty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" pitchFamily="2" charset="77"/>
              </a:rPr>
              <a:t>при работе с секцией данных</a:t>
            </a:r>
          </a:p>
        </p:txBody>
      </p:sp>
      <p:graphicFrame>
        <p:nvGraphicFramePr>
          <p:cNvPr id="6" name="Таблица 5">
            <a:extLst>
              <a:ext uri="{FF2B5EF4-FFF2-40B4-BE49-F238E27FC236}">
                <a16:creationId xmlns:a16="http://schemas.microsoft.com/office/drawing/2014/main" id="{49F31715-9C49-0399-A2EC-837163767D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228300"/>
              </p:ext>
            </p:extLst>
          </p:nvPr>
        </p:nvGraphicFramePr>
        <p:xfrm>
          <a:off x="608094" y="1441528"/>
          <a:ext cx="10066811" cy="196397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736309">
                  <a:extLst>
                    <a:ext uri="{9D8B030D-6E8A-4147-A177-3AD203B41FA5}">
                      <a16:colId xmlns:a16="http://schemas.microsoft.com/office/drawing/2014/main" val="731323625"/>
                    </a:ext>
                  </a:extLst>
                </a:gridCol>
                <a:gridCol w="2807140">
                  <a:extLst>
                    <a:ext uri="{9D8B030D-6E8A-4147-A177-3AD203B41FA5}">
                      <a16:colId xmlns:a16="http://schemas.microsoft.com/office/drawing/2014/main" val="2084383972"/>
                    </a:ext>
                  </a:extLst>
                </a:gridCol>
                <a:gridCol w="4523362">
                  <a:extLst>
                    <a:ext uri="{9D8B030D-6E8A-4147-A177-3AD203B41FA5}">
                      <a16:colId xmlns:a16="http://schemas.microsoft.com/office/drawing/2014/main" val="3990439461"/>
                    </a:ext>
                  </a:extLst>
                </a:gridCol>
              </a:tblGrid>
              <a:tr h="26524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050" kern="100" dirty="0">
                          <a:effectLst/>
                          <a:latin typeface="Nunito Sans" pitchFamily="2" charset="-52"/>
                        </a:rPr>
                        <a:t>Псевдо-инструкция</a:t>
                      </a:r>
                      <a:endParaRPr lang="ru-RU" sz="1050" kern="100" dirty="0">
                        <a:effectLst/>
                        <a:latin typeface="Nunito Sans" pitchFamily="2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670" marR="46670" marT="46670" marB="4667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050" kern="100" dirty="0">
                          <a:effectLst/>
                          <a:latin typeface="Nunito Sans" pitchFamily="2" charset="-52"/>
                        </a:rPr>
                        <a:t>Набор базовых инструкций</a:t>
                      </a:r>
                      <a:endParaRPr lang="ru-RU" sz="1050" kern="100" dirty="0">
                        <a:effectLst/>
                        <a:latin typeface="Nunito Sans" pitchFamily="2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670" marR="46670" marT="46670" marB="4667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050" kern="100" dirty="0">
                          <a:effectLst/>
                          <a:latin typeface="Nunito Sans" pitchFamily="2" charset="-52"/>
                        </a:rPr>
                        <a:t>Описание</a:t>
                      </a:r>
                      <a:br>
                        <a:rPr lang="ru-RU" sz="1050" kern="100" dirty="0">
                          <a:effectLst/>
                          <a:latin typeface="Nunito Sans" pitchFamily="2" charset="-52"/>
                        </a:rPr>
                      </a:br>
                      <a:endParaRPr lang="ru-RU" sz="1050" kern="100" dirty="0">
                        <a:effectLst/>
                        <a:latin typeface="Nunito Sans" pitchFamily="2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670" marR="46670" marT="46670" marB="46670" anchor="ctr"/>
                </a:tc>
                <a:extLst>
                  <a:ext uri="{0D108BD9-81ED-4DB2-BD59-A6C34878D82A}">
                    <a16:rowId xmlns:a16="http://schemas.microsoft.com/office/drawing/2014/main" val="3304592402"/>
                  </a:ext>
                </a:extLst>
              </a:tr>
              <a:tr h="400987">
                <a:tc>
                  <a:txBody>
                    <a:bodyPr/>
                    <a:lstStyle/>
                    <a:p>
                      <a:pPr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 err="1">
                          <a:effectLst/>
                          <a:latin typeface="Consolas" panose="020B0609020204030204" pitchFamily="49" charset="0"/>
                        </a:rPr>
                        <a:t>la</a:t>
                      </a:r>
                      <a:r>
                        <a:rPr lang="ru-RU" sz="1200" kern="100" dirty="0"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ru-RU" sz="1200" kern="100" dirty="0" err="1">
                          <a:effectLst/>
                          <a:latin typeface="Consolas" panose="020B0609020204030204" pitchFamily="49" charset="0"/>
                        </a:rPr>
                        <a:t>rd</a:t>
                      </a:r>
                      <a:r>
                        <a:rPr lang="ru-RU" sz="1200" kern="100" dirty="0">
                          <a:effectLst/>
                          <a:latin typeface="Consolas" panose="020B0609020204030204" pitchFamily="49" charset="0"/>
                        </a:rPr>
                        <a:t>, </a:t>
                      </a:r>
                      <a:r>
                        <a:rPr lang="ru-RU" sz="1200" kern="100" dirty="0" err="1">
                          <a:effectLst/>
                          <a:latin typeface="Consolas" panose="020B0609020204030204" pitchFamily="49" charset="0"/>
                        </a:rPr>
                        <a:t>symbol</a:t>
                      </a:r>
                      <a:endParaRPr lang="ru-RU" sz="1200" kern="100" dirty="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670" marR="46670" marT="46670" marB="46670"/>
                </a:tc>
                <a:tc>
                  <a:txBody>
                    <a:bodyPr/>
                    <a:lstStyle/>
                    <a:p>
                      <a:pPr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 dirty="0" err="1">
                          <a:effectLst/>
                          <a:latin typeface="Consolas" panose="020B0609020204030204" pitchFamily="49" charset="0"/>
                        </a:rPr>
                        <a:t>auipc</a:t>
                      </a:r>
                      <a:r>
                        <a:rPr lang="en-US" sz="1200" kern="100" dirty="0"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200" kern="100" dirty="0" err="1">
                          <a:effectLst/>
                          <a:latin typeface="Consolas" panose="020B0609020204030204" pitchFamily="49" charset="0"/>
                        </a:rPr>
                        <a:t>rd</a:t>
                      </a:r>
                      <a:r>
                        <a:rPr lang="en-US" sz="1200" kern="100" dirty="0">
                          <a:effectLst/>
                          <a:latin typeface="Consolas" panose="020B0609020204030204" pitchFamily="49" charset="0"/>
                        </a:rPr>
                        <a:t>, symbol[31:12]</a:t>
                      </a:r>
                      <a:br>
                        <a:rPr lang="en-US" sz="1200" kern="100" dirty="0"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200" kern="100" dirty="0" err="1">
                          <a:effectLst/>
                          <a:latin typeface="Consolas" panose="020B0609020204030204" pitchFamily="49" charset="0"/>
                        </a:rPr>
                        <a:t>addi</a:t>
                      </a:r>
                      <a:r>
                        <a:rPr lang="en-US" sz="1200" kern="100" dirty="0"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200" kern="100" dirty="0" err="1">
                          <a:effectLst/>
                          <a:latin typeface="Consolas" panose="020B0609020204030204" pitchFamily="49" charset="0"/>
                        </a:rPr>
                        <a:t>rd</a:t>
                      </a:r>
                      <a:r>
                        <a:rPr lang="en-US" sz="1200" kern="100" dirty="0">
                          <a:effectLst/>
                          <a:latin typeface="Consolas" panose="020B0609020204030204" pitchFamily="49" charset="0"/>
                        </a:rPr>
                        <a:t>, symbol[11:0]</a:t>
                      </a:r>
                      <a:endParaRPr lang="ru-RU" sz="1200" kern="100" dirty="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670" marR="46670" marT="46670" marB="46670"/>
                </a:tc>
                <a:tc>
                  <a:txBody>
                    <a:bodyPr/>
                    <a:lstStyle/>
                    <a:p>
                      <a:pPr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>
                          <a:effectLst/>
                        </a:rPr>
                        <a:t>Загрузить адрес</a:t>
                      </a:r>
                      <a:endParaRPr lang="ru-RU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670" marR="46670" marT="46670" marB="46670"/>
                </a:tc>
                <a:extLst>
                  <a:ext uri="{0D108BD9-81ED-4DB2-BD59-A6C34878D82A}">
                    <a16:rowId xmlns:a16="http://schemas.microsoft.com/office/drawing/2014/main" val="2054132686"/>
                  </a:ext>
                </a:extLst>
              </a:tr>
              <a:tr h="403849">
                <a:tc>
                  <a:txBody>
                    <a:bodyPr/>
                    <a:lstStyle/>
                    <a:p>
                      <a:pPr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 dirty="0">
                          <a:effectLst/>
                          <a:latin typeface="Consolas" panose="020B0609020204030204" pitchFamily="49" charset="0"/>
                        </a:rPr>
                        <a:t>l{</a:t>
                      </a:r>
                      <a:r>
                        <a:rPr lang="en-US" sz="1200" kern="100" dirty="0" err="1">
                          <a:effectLst/>
                          <a:latin typeface="Consolas" panose="020B0609020204030204" pitchFamily="49" charset="0"/>
                        </a:rPr>
                        <a:t>b|h|w|d</a:t>
                      </a:r>
                      <a:r>
                        <a:rPr lang="en-US" sz="1200" kern="100" dirty="0">
                          <a:effectLst/>
                          <a:latin typeface="Consolas" panose="020B0609020204030204" pitchFamily="49" charset="0"/>
                        </a:rPr>
                        <a:t>} </a:t>
                      </a:r>
                      <a:r>
                        <a:rPr lang="en-US" sz="1200" kern="100" dirty="0" err="1">
                          <a:effectLst/>
                          <a:latin typeface="Consolas" panose="020B0609020204030204" pitchFamily="49" charset="0"/>
                        </a:rPr>
                        <a:t>rd</a:t>
                      </a:r>
                      <a:r>
                        <a:rPr lang="en-US" sz="1200" kern="100" dirty="0">
                          <a:effectLst/>
                          <a:latin typeface="Consolas" panose="020B0609020204030204" pitchFamily="49" charset="0"/>
                        </a:rPr>
                        <a:t>, symbol</a:t>
                      </a:r>
                      <a:endParaRPr lang="ru-RU" sz="1200" kern="100" dirty="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670" marR="46670" marT="46670" marB="46670"/>
                </a:tc>
                <a:tc>
                  <a:txBody>
                    <a:bodyPr/>
                    <a:lstStyle/>
                    <a:p>
                      <a:pPr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 dirty="0" err="1">
                          <a:effectLst/>
                          <a:latin typeface="Consolas" panose="020B0609020204030204" pitchFamily="49" charset="0"/>
                        </a:rPr>
                        <a:t>auipc</a:t>
                      </a:r>
                      <a:r>
                        <a:rPr lang="en-US" sz="1200" kern="100" dirty="0"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200" kern="100" dirty="0" err="1">
                          <a:effectLst/>
                          <a:latin typeface="Consolas" panose="020B0609020204030204" pitchFamily="49" charset="0"/>
                        </a:rPr>
                        <a:t>rd</a:t>
                      </a:r>
                      <a:r>
                        <a:rPr lang="en-US" sz="1200" kern="100" dirty="0">
                          <a:effectLst/>
                          <a:latin typeface="Consolas" panose="020B0609020204030204" pitchFamily="49" charset="0"/>
                        </a:rPr>
                        <a:t>, symbol[31:12]</a:t>
                      </a:r>
                      <a:br>
                        <a:rPr lang="en-US" sz="1200" kern="100" dirty="0"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200" kern="100" dirty="0">
                          <a:effectLst/>
                          <a:latin typeface="Consolas" panose="020B0609020204030204" pitchFamily="49" charset="0"/>
                        </a:rPr>
                        <a:t>l{</a:t>
                      </a:r>
                      <a:r>
                        <a:rPr lang="en-US" sz="1200" kern="100" dirty="0" err="1">
                          <a:effectLst/>
                          <a:latin typeface="Consolas" panose="020B0609020204030204" pitchFamily="49" charset="0"/>
                        </a:rPr>
                        <a:t>b|h|w|d</a:t>
                      </a:r>
                      <a:r>
                        <a:rPr lang="en-US" sz="1200" kern="100" dirty="0">
                          <a:effectLst/>
                          <a:latin typeface="Consolas" panose="020B0609020204030204" pitchFamily="49" charset="0"/>
                        </a:rPr>
                        <a:t>} </a:t>
                      </a:r>
                      <a:r>
                        <a:rPr lang="en-US" sz="1200" kern="100" dirty="0" err="1">
                          <a:effectLst/>
                          <a:latin typeface="Consolas" panose="020B0609020204030204" pitchFamily="49" charset="0"/>
                        </a:rPr>
                        <a:t>rd</a:t>
                      </a:r>
                      <a:r>
                        <a:rPr lang="en-US" sz="1200" kern="100" dirty="0">
                          <a:effectLst/>
                          <a:latin typeface="Consolas" panose="020B0609020204030204" pitchFamily="49" charset="0"/>
                        </a:rPr>
                        <a:t>, symbol[11:0](</a:t>
                      </a:r>
                      <a:r>
                        <a:rPr lang="en-US" sz="1200" kern="100" dirty="0" err="1">
                          <a:effectLst/>
                          <a:latin typeface="Consolas" panose="020B0609020204030204" pitchFamily="49" charset="0"/>
                        </a:rPr>
                        <a:t>rd</a:t>
                      </a:r>
                      <a:r>
                        <a:rPr lang="en-US" sz="1200" kern="100" dirty="0">
                          <a:effectLst/>
                          <a:latin typeface="Consolas" panose="020B0609020204030204" pitchFamily="49" charset="0"/>
                        </a:rPr>
                        <a:t>)</a:t>
                      </a:r>
                      <a:endParaRPr lang="ru-RU" sz="1200" kern="100" dirty="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670" marR="46670" marT="46670" marB="46670"/>
                </a:tc>
                <a:tc>
                  <a:txBody>
                    <a:bodyPr/>
                    <a:lstStyle/>
                    <a:p>
                      <a:pPr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>
                          <a:effectLst/>
                        </a:rPr>
                        <a:t>Загрузить глобальное значение</a:t>
                      </a:r>
                      <a:endParaRPr lang="ru-RU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670" marR="46670" marT="46670" marB="46670"/>
                </a:tc>
                <a:extLst>
                  <a:ext uri="{0D108BD9-81ED-4DB2-BD59-A6C34878D82A}">
                    <a16:rowId xmlns:a16="http://schemas.microsoft.com/office/drawing/2014/main" val="2566079833"/>
                  </a:ext>
                </a:extLst>
              </a:tr>
              <a:tr h="403849">
                <a:tc>
                  <a:txBody>
                    <a:bodyPr/>
                    <a:lstStyle/>
                    <a:p>
                      <a:pPr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 dirty="0">
                          <a:effectLst/>
                          <a:latin typeface="Consolas" panose="020B0609020204030204" pitchFamily="49" charset="0"/>
                        </a:rPr>
                        <a:t>s{</a:t>
                      </a:r>
                      <a:r>
                        <a:rPr lang="en-US" sz="1200" kern="100" dirty="0" err="1">
                          <a:effectLst/>
                          <a:latin typeface="Consolas" panose="020B0609020204030204" pitchFamily="49" charset="0"/>
                        </a:rPr>
                        <a:t>b|h|w|d</a:t>
                      </a:r>
                      <a:r>
                        <a:rPr lang="en-US" sz="1200" kern="100" dirty="0">
                          <a:effectLst/>
                          <a:latin typeface="Consolas" panose="020B0609020204030204" pitchFamily="49" charset="0"/>
                        </a:rPr>
                        <a:t>} </a:t>
                      </a:r>
                      <a:r>
                        <a:rPr lang="en-US" sz="1200" kern="100" dirty="0" err="1">
                          <a:effectLst/>
                          <a:latin typeface="Consolas" panose="020B0609020204030204" pitchFamily="49" charset="0"/>
                        </a:rPr>
                        <a:t>rs</a:t>
                      </a:r>
                      <a:r>
                        <a:rPr lang="en-US" sz="1200" kern="100" dirty="0">
                          <a:effectLst/>
                          <a:latin typeface="Consolas" panose="020B0609020204030204" pitchFamily="49" charset="0"/>
                        </a:rPr>
                        <a:t>, symbol, </a:t>
                      </a:r>
                      <a:r>
                        <a:rPr lang="en-US" sz="1200" kern="100" dirty="0" err="1">
                          <a:effectLst/>
                          <a:latin typeface="Consolas" panose="020B0609020204030204" pitchFamily="49" charset="0"/>
                        </a:rPr>
                        <a:t>rd</a:t>
                      </a:r>
                      <a:endParaRPr lang="ru-RU" sz="1200" kern="100" dirty="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670" marR="46670" marT="46670" marB="46670"/>
                </a:tc>
                <a:tc>
                  <a:txBody>
                    <a:bodyPr/>
                    <a:lstStyle/>
                    <a:p>
                      <a:pPr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 dirty="0" err="1">
                          <a:effectLst/>
                          <a:latin typeface="Consolas" panose="020B0609020204030204" pitchFamily="49" charset="0"/>
                        </a:rPr>
                        <a:t>auipc</a:t>
                      </a:r>
                      <a:r>
                        <a:rPr lang="en-US" sz="1200" kern="100" dirty="0"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200" kern="100" dirty="0" err="1">
                          <a:effectLst/>
                          <a:latin typeface="Consolas" panose="020B0609020204030204" pitchFamily="49" charset="0"/>
                        </a:rPr>
                        <a:t>rd</a:t>
                      </a:r>
                      <a:r>
                        <a:rPr lang="en-US" sz="1200" kern="100" dirty="0">
                          <a:effectLst/>
                          <a:latin typeface="Consolas" panose="020B0609020204030204" pitchFamily="49" charset="0"/>
                        </a:rPr>
                        <a:t>, symbol[31:12]</a:t>
                      </a:r>
                      <a:br>
                        <a:rPr lang="en-US" sz="1200" kern="100" dirty="0"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200" kern="100" dirty="0">
                          <a:effectLst/>
                          <a:latin typeface="Consolas" panose="020B0609020204030204" pitchFamily="49" charset="0"/>
                        </a:rPr>
                        <a:t>s{</a:t>
                      </a:r>
                      <a:r>
                        <a:rPr lang="en-US" sz="1200" kern="100" dirty="0" err="1">
                          <a:effectLst/>
                          <a:latin typeface="Consolas" panose="020B0609020204030204" pitchFamily="49" charset="0"/>
                        </a:rPr>
                        <a:t>b|h|w|d</a:t>
                      </a:r>
                      <a:r>
                        <a:rPr lang="en-US" sz="1200" kern="100" dirty="0">
                          <a:effectLst/>
                          <a:latin typeface="Consolas" panose="020B0609020204030204" pitchFamily="49" charset="0"/>
                        </a:rPr>
                        <a:t>} </a:t>
                      </a:r>
                      <a:r>
                        <a:rPr lang="en-US" sz="1200" kern="100" dirty="0" err="1">
                          <a:effectLst/>
                          <a:latin typeface="Consolas" panose="020B0609020204030204" pitchFamily="49" charset="0"/>
                        </a:rPr>
                        <a:t>rs</a:t>
                      </a:r>
                      <a:r>
                        <a:rPr lang="en-US" sz="1200" kern="100" dirty="0">
                          <a:effectLst/>
                          <a:latin typeface="Consolas" panose="020B0609020204030204" pitchFamily="49" charset="0"/>
                        </a:rPr>
                        <a:t>, symbol[11:0](</a:t>
                      </a:r>
                      <a:r>
                        <a:rPr lang="en-US" sz="1200" kern="100" dirty="0" err="1">
                          <a:effectLst/>
                          <a:latin typeface="Consolas" panose="020B0609020204030204" pitchFamily="49" charset="0"/>
                        </a:rPr>
                        <a:t>rd</a:t>
                      </a:r>
                      <a:r>
                        <a:rPr lang="en-US" sz="1200" kern="100" dirty="0">
                          <a:effectLst/>
                          <a:latin typeface="Consolas" panose="020B0609020204030204" pitchFamily="49" charset="0"/>
                        </a:rPr>
                        <a:t>)</a:t>
                      </a:r>
                      <a:endParaRPr lang="ru-RU" sz="1200" kern="100" dirty="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670" marR="46670" marT="46670" marB="46670"/>
                </a:tc>
                <a:tc>
                  <a:txBody>
                    <a:bodyPr/>
                    <a:lstStyle/>
                    <a:p>
                      <a:pPr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>
                          <a:effectLst/>
                        </a:rPr>
                        <a:t>Сохранить глобальное значение</a:t>
                      </a:r>
                      <a:endParaRPr lang="ru-RU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670" marR="46670" marT="46670" marB="46670"/>
                </a:tc>
                <a:extLst>
                  <a:ext uri="{0D108BD9-81ED-4DB2-BD59-A6C34878D82A}">
                    <a16:rowId xmlns:a16="http://schemas.microsoft.com/office/drawing/2014/main" val="37177661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6851639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Номер слайда 5">
            <a:extLst>
              <a:ext uri="{FF2B5EF4-FFF2-40B4-BE49-F238E27FC236}">
                <a16:creationId xmlns:a16="http://schemas.microsoft.com/office/drawing/2014/main" id="{246FE44D-8ACA-4BFD-ADB0-B05A93FDA3CF}"/>
              </a:ext>
            </a:extLst>
          </p:cNvPr>
          <p:cNvSpPr txBox="1">
            <a:spLocks/>
          </p:cNvSpPr>
          <p:nvPr/>
        </p:nvSpPr>
        <p:spPr>
          <a:xfrm>
            <a:off x="10883900" y="6610350"/>
            <a:ext cx="682625" cy="247650"/>
          </a:xfrm>
          <a:prstGeom prst="rect">
            <a:avLst/>
          </a:prstGeom>
          <a:solidFill>
            <a:srgbClr val="F3F1F9">
              <a:alpha val="89804"/>
            </a:srgbClr>
          </a:solidFill>
        </p:spPr>
        <p:txBody>
          <a:bodyPr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8CD8CDE7-E2C6-4DFC-9859-BA19C2EE985E}" type="slidenum">
              <a:rPr lang="ru-RU" sz="1000" smtClean="0">
                <a:latin typeface="Nunito Sans" pitchFamily="2" charset="77"/>
              </a:rPr>
              <a:pPr algn="ctr"/>
              <a:t>77</a:t>
            </a:fld>
            <a:endParaRPr lang="ru-RU" sz="1000" dirty="0">
              <a:latin typeface="Nunito Sans" pitchFamily="2" charset="77"/>
            </a:endParaRPr>
          </a:p>
        </p:txBody>
      </p:sp>
      <p:cxnSp>
        <p:nvCxnSpPr>
          <p:cNvPr id="119" name="Straight Connector 81">
            <a:extLst>
              <a:ext uri="{FF2B5EF4-FFF2-40B4-BE49-F238E27FC236}">
                <a16:creationId xmlns:a16="http://schemas.microsoft.com/office/drawing/2014/main" id="{FB4331D3-6E92-F510-9CBB-B5AEA25C2B23}"/>
              </a:ext>
            </a:extLst>
          </p:cNvPr>
          <p:cNvCxnSpPr>
            <a:cxnSpLocks/>
          </p:cNvCxnSpPr>
          <p:nvPr/>
        </p:nvCxnSpPr>
        <p:spPr>
          <a:xfrm>
            <a:off x="608094" y="6381750"/>
            <a:ext cx="10960019" cy="0"/>
          </a:xfrm>
          <a:prstGeom prst="line">
            <a:avLst/>
          </a:prstGeom>
          <a:ln w="12700" cap="rnd">
            <a:solidFill>
              <a:srgbClr val="283272"/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CF0C995-B686-F7E0-851C-CFE0BB33E31D}"/>
              </a:ext>
            </a:extLst>
          </p:cNvPr>
          <p:cNvSpPr txBox="1"/>
          <p:nvPr/>
        </p:nvSpPr>
        <p:spPr>
          <a:xfrm>
            <a:off x="537071" y="396484"/>
            <a:ext cx="936055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R="0" lvl="0" indent="0" defTabSz="91417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u="none" strike="noStrike" cap="none" spc="0" normalizeH="0" baseline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 Light" pitchFamily="2" charset="77"/>
              </a:defRPr>
            </a:lvl1pPr>
          </a:lstStyle>
          <a:p>
            <a:r>
              <a:rPr lang="ru-RU" sz="1100" dirty="0">
                <a:solidFill>
                  <a:srgbClr val="283272"/>
                </a:solidFill>
                <a:latin typeface="Nunito Sans Light" pitchFamily="2" charset="77"/>
              </a:rPr>
              <a:t>Основы программирования на языке Assembler под архитектуру RISC-V</a:t>
            </a:r>
            <a:endParaRPr lang="ru-RU" sz="11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F45C107-0974-9033-38A0-AE7F67E9B8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9729276" y="484607"/>
            <a:ext cx="1837249" cy="50106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42CEA1D-09FC-848D-6E67-3B919F678E69}"/>
              </a:ext>
            </a:extLst>
          </p:cNvPr>
          <p:cNvSpPr txBox="1"/>
          <p:nvPr/>
        </p:nvSpPr>
        <p:spPr>
          <a:xfrm>
            <a:off x="548065" y="605732"/>
            <a:ext cx="60628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ru-RU"/>
            </a:defPPr>
            <a:lvl1pPr marR="0" lvl="0" indent="0" defTabSz="91417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u="none" strike="noStrike" cap="none" spc="0" normalizeH="0" baseline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" pitchFamily="2" charset="77"/>
              </a:defRPr>
            </a:lvl1pPr>
          </a:lstStyle>
          <a:p>
            <a:pPr marL="0" marR="0" lvl="0" indent="0" algn="l" defTabSz="9141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1" u="none" strike="noStrike" kern="1200" cap="none" spc="0" normalizeH="0" baseline="0" noProof="0" dirty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" pitchFamily="2" charset="77"/>
              </a:rPr>
              <a:t>Пример: обновление значения переменной (1)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0E3D1D54-3BBA-CAC3-AC7F-8987B1B1A08A}"/>
              </a:ext>
            </a:extLst>
          </p:cNvPr>
          <p:cNvSpPr/>
          <p:nvPr/>
        </p:nvSpPr>
        <p:spPr>
          <a:xfrm>
            <a:off x="1872690" y="1791776"/>
            <a:ext cx="2574056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.section .text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globl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latin typeface="Consolas" panose="020B0609020204030204" pitchFamily="49" charset="0"/>
              </a:rPr>
              <a:t>_start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_start: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lw</a:t>
            </a:r>
            <a:r>
              <a:rPr lang="en-US" sz="1400" dirty="0">
                <a:latin typeface="Consolas" panose="020B0609020204030204" pitchFamily="49" charset="0"/>
              </a:rPr>
              <a:t>   x1, var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addi</a:t>
            </a:r>
            <a:r>
              <a:rPr lang="en-US" sz="1400" dirty="0">
                <a:latin typeface="Consolas" panose="020B0609020204030204" pitchFamily="49" charset="0"/>
              </a:rPr>
              <a:t> x1, x1, 2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  la   </a:t>
            </a:r>
            <a:r>
              <a:rPr lang="en-US" sz="1400" dirty="0">
                <a:latin typeface="Consolas" panose="020B0609020204030204" pitchFamily="49" charset="0"/>
              </a:rPr>
              <a:t>x2, var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sw</a:t>
            </a:r>
            <a:r>
              <a:rPr lang="en-US" sz="1400" dirty="0">
                <a:latin typeface="Consolas" panose="020B0609020204030204" pitchFamily="49" charset="0"/>
              </a:rPr>
              <a:t>   x1, (x2)</a:t>
            </a:r>
          </a:p>
          <a:p>
            <a:endParaRPr lang="en-US" sz="14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addi</a:t>
            </a:r>
            <a:r>
              <a:rPr lang="en-US" sz="1400" dirty="0">
                <a:latin typeface="Consolas" panose="020B0609020204030204" pitchFamily="49" charset="0"/>
              </a:rPr>
              <a:t>  a0, x0, 0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addi</a:t>
            </a:r>
            <a:r>
              <a:rPr lang="en-US" sz="1400" dirty="0">
                <a:latin typeface="Consolas" panose="020B0609020204030204" pitchFamily="49" charset="0"/>
              </a:rPr>
              <a:t>  a7, x0, 93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ecall</a:t>
            </a:r>
            <a:endParaRPr lang="en-US" sz="14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.section .data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var: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.word </a:t>
            </a:r>
            <a:r>
              <a:rPr lang="en-US" sz="1400" dirty="0">
                <a:latin typeface="Consolas" panose="020B0609020204030204" pitchFamily="49" charset="0"/>
              </a:rPr>
              <a:t>4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9FA8DBE7-F775-2246-50FC-775CA094DD52}"/>
              </a:ext>
            </a:extLst>
          </p:cNvPr>
          <p:cNvSpPr/>
          <p:nvPr/>
        </p:nvSpPr>
        <p:spPr>
          <a:xfrm>
            <a:off x="5549746" y="1791775"/>
            <a:ext cx="2574056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.section .text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globl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latin typeface="Consolas" panose="020B0609020204030204" pitchFamily="49" charset="0"/>
              </a:rPr>
              <a:t>_start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_start: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lw</a:t>
            </a:r>
            <a:r>
              <a:rPr lang="en-US" sz="1400" dirty="0">
                <a:latin typeface="Consolas" panose="020B0609020204030204" pitchFamily="49" charset="0"/>
              </a:rPr>
              <a:t>   x1, var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addi</a:t>
            </a:r>
            <a:r>
              <a:rPr lang="en-US" sz="1400" dirty="0">
                <a:latin typeface="Consolas" panose="020B0609020204030204" pitchFamily="49" charset="0"/>
              </a:rPr>
              <a:t> x1, x1, 2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  la   </a:t>
            </a:r>
            <a:r>
              <a:rPr lang="en-US" sz="1400" dirty="0">
                <a:latin typeface="Consolas" panose="020B0609020204030204" pitchFamily="49" charset="0"/>
              </a:rPr>
              <a:t>x2, var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sw</a:t>
            </a:r>
            <a:r>
              <a:rPr lang="en-US" sz="1400" dirty="0">
                <a:latin typeface="Consolas" panose="020B0609020204030204" pitchFamily="49" charset="0"/>
              </a:rPr>
              <a:t>   x1, 0(x2)</a:t>
            </a:r>
          </a:p>
          <a:p>
            <a:endParaRPr lang="en-US" sz="14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addi</a:t>
            </a:r>
            <a:r>
              <a:rPr lang="en-US" sz="1400" dirty="0">
                <a:latin typeface="Consolas" panose="020B0609020204030204" pitchFamily="49" charset="0"/>
              </a:rPr>
              <a:t>  a0, x0, 0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addi</a:t>
            </a:r>
            <a:r>
              <a:rPr lang="en-US" sz="1400" dirty="0">
                <a:latin typeface="Consolas" panose="020B0609020204030204" pitchFamily="49" charset="0"/>
              </a:rPr>
              <a:t>  a7, x0, 93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ecall</a:t>
            </a:r>
            <a:endParaRPr lang="en-US" sz="14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.section .data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var: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.word </a:t>
            </a:r>
            <a:r>
              <a:rPr lang="en-US" sz="1400" dirty="0">
                <a:latin typeface="Consolas" panose="020B0609020204030204" pitchFamily="49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51362284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Номер слайда 5">
            <a:extLst>
              <a:ext uri="{FF2B5EF4-FFF2-40B4-BE49-F238E27FC236}">
                <a16:creationId xmlns:a16="http://schemas.microsoft.com/office/drawing/2014/main" id="{246FE44D-8ACA-4BFD-ADB0-B05A93FDA3CF}"/>
              </a:ext>
            </a:extLst>
          </p:cNvPr>
          <p:cNvSpPr txBox="1">
            <a:spLocks/>
          </p:cNvSpPr>
          <p:nvPr/>
        </p:nvSpPr>
        <p:spPr>
          <a:xfrm>
            <a:off x="10883900" y="6610350"/>
            <a:ext cx="682625" cy="247650"/>
          </a:xfrm>
          <a:prstGeom prst="rect">
            <a:avLst/>
          </a:prstGeom>
          <a:solidFill>
            <a:srgbClr val="F3F1F9">
              <a:alpha val="89804"/>
            </a:srgbClr>
          </a:solidFill>
        </p:spPr>
        <p:txBody>
          <a:bodyPr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8CD8CDE7-E2C6-4DFC-9859-BA19C2EE985E}" type="slidenum">
              <a:rPr lang="ru-RU" sz="1000" smtClean="0">
                <a:latin typeface="Nunito Sans" pitchFamily="2" charset="77"/>
              </a:rPr>
              <a:pPr algn="ctr"/>
              <a:t>78</a:t>
            </a:fld>
            <a:endParaRPr lang="ru-RU" sz="1000" dirty="0">
              <a:latin typeface="Nunito Sans" pitchFamily="2" charset="77"/>
            </a:endParaRPr>
          </a:p>
        </p:txBody>
      </p:sp>
      <p:cxnSp>
        <p:nvCxnSpPr>
          <p:cNvPr id="119" name="Straight Connector 81">
            <a:extLst>
              <a:ext uri="{FF2B5EF4-FFF2-40B4-BE49-F238E27FC236}">
                <a16:creationId xmlns:a16="http://schemas.microsoft.com/office/drawing/2014/main" id="{FB4331D3-6E92-F510-9CBB-B5AEA25C2B23}"/>
              </a:ext>
            </a:extLst>
          </p:cNvPr>
          <p:cNvCxnSpPr>
            <a:cxnSpLocks/>
          </p:cNvCxnSpPr>
          <p:nvPr/>
        </p:nvCxnSpPr>
        <p:spPr>
          <a:xfrm>
            <a:off x="608094" y="6381750"/>
            <a:ext cx="10960019" cy="0"/>
          </a:xfrm>
          <a:prstGeom prst="line">
            <a:avLst/>
          </a:prstGeom>
          <a:ln w="12700" cap="rnd">
            <a:solidFill>
              <a:srgbClr val="283272"/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CF0C995-B686-F7E0-851C-CFE0BB33E31D}"/>
              </a:ext>
            </a:extLst>
          </p:cNvPr>
          <p:cNvSpPr txBox="1"/>
          <p:nvPr/>
        </p:nvSpPr>
        <p:spPr>
          <a:xfrm>
            <a:off x="537071" y="396484"/>
            <a:ext cx="936055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R="0" lvl="0" indent="0" defTabSz="91417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u="none" strike="noStrike" cap="none" spc="0" normalizeH="0" baseline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 Light" pitchFamily="2" charset="77"/>
              </a:defRPr>
            </a:lvl1pPr>
          </a:lstStyle>
          <a:p>
            <a:r>
              <a:rPr lang="ru-RU" sz="1100" dirty="0">
                <a:solidFill>
                  <a:srgbClr val="283272"/>
                </a:solidFill>
                <a:latin typeface="Nunito Sans Light" pitchFamily="2" charset="77"/>
              </a:rPr>
              <a:t>Основы программирования на языке Assembler под архитектуру RISC-V</a:t>
            </a:r>
            <a:endParaRPr lang="ru-RU" sz="11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F45C107-0974-9033-38A0-AE7F67E9B8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729276" y="484607"/>
            <a:ext cx="1837249" cy="50106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42CEA1D-09FC-848D-6E67-3B919F678E69}"/>
              </a:ext>
            </a:extLst>
          </p:cNvPr>
          <p:cNvSpPr txBox="1"/>
          <p:nvPr/>
        </p:nvSpPr>
        <p:spPr>
          <a:xfrm>
            <a:off x="548065" y="605732"/>
            <a:ext cx="60628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ru-RU"/>
            </a:defPPr>
            <a:lvl1pPr marR="0" lvl="0" indent="0" defTabSz="91417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u="none" strike="noStrike" cap="none" spc="0" normalizeH="0" baseline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" pitchFamily="2" charset="77"/>
              </a:defRPr>
            </a:lvl1pPr>
          </a:lstStyle>
          <a:p>
            <a:pPr marL="0" marR="0" lvl="0" indent="0" algn="l" defTabSz="9141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1" u="none" strike="noStrike" kern="1200" cap="none" spc="0" normalizeH="0" baseline="0" noProof="0" dirty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" pitchFamily="2" charset="77"/>
              </a:rPr>
              <a:t>Пример: обновление значения переменной (2)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0E3D1D54-3BBA-CAC3-AC7F-8987B1B1A08A}"/>
              </a:ext>
            </a:extLst>
          </p:cNvPr>
          <p:cNvSpPr/>
          <p:nvPr/>
        </p:nvSpPr>
        <p:spPr>
          <a:xfrm>
            <a:off x="802668" y="1503217"/>
            <a:ext cx="2574056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.section .text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globl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latin typeface="Consolas" panose="020B0609020204030204" pitchFamily="49" charset="0"/>
              </a:rPr>
              <a:t>_start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_start: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lw</a:t>
            </a:r>
            <a:r>
              <a:rPr lang="en-US" sz="1400" dirty="0">
                <a:latin typeface="Consolas" panose="020B0609020204030204" pitchFamily="49" charset="0"/>
              </a:rPr>
              <a:t>   x1, var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addi</a:t>
            </a:r>
            <a:r>
              <a:rPr lang="en-US" sz="1400" dirty="0">
                <a:latin typeface="Consolas" panose="020B0609020204030204" pitchFamily="49" charset="0"/>
              </a:rPr>
              <a:t> x1, x1, 2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  la   </a:t>
            </a:r>
            <a:r>
              <a:rPr lang="en-US" sz="1400" dirty="0">
                <a:latin typeface="Consolas" panose="020B0609020204030204" pitchFamily="49" charset="0"/>
              </a:rPr>
              <a:t>x2, var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sw</a:t>
            </a:r>
            <a:r>
              <a:rPr lang="en-US" sz="1400" dirty="0">
                <a:latin typeface="Consolas" panose="020B0609020204030204" pitchFamily="49" charset="0"/>
              </a:rPr>
              <a:t>   x1, (x2)</a:t>
            </a:r>
          </a:p>
          <a:p>
            <a:endParaRPr lang="en-US" sz="14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addi</a:t>
            </a:r>
            <a:r>
              <a:rPr lang="en-US" sz="1400" dirty="0">
                <a:latin typeface="Consolas" panose="020B0609020204030204" pitchFamily="49" charset="0"/>
              </a:rPr>
              <a:t>  a0, x0, 0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addi</a:t>
            </a:r>
            <a:r>
              <a:rPr lang="en-US" sz="1400" dirty="0">
                <a:latin typeface="Consolas" panose="020B0609020204030204" pitchFamily="49" charset="0"/>
              </a:rPr>
              <a:t>  a7, x0, 93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ecall</a:t>
            </a:r>
            <a:endParaRPr lang="en-US" sz="14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.section .data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var: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.word </a:t>
            </a:r>
            <a:r>
              <a:rPr lang="en-US" sz="1400" dirty="0">
                <a:latin typeface="Consolas" panose="020B0609020204030204" pitchFamily="49" charset="0"/>
              </a:rPr>
              <a:t>4</a:t>
            </a:r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6C99D142-2B7D-B8C6-6EA0-65D48A3715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8291" y="1503217"/>
            <a:ext cx="4762500" cy="2152650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6EDE3B23-1E59-8ADA-07AF-FBCD9A5292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06853" y="1632424"/>
            <a:ext cx="4762500" cy="2419350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7B390943-7283-ADA2-6CA8-4BD2F883A5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2637" y="1812371"/>
            <a:ext cx="4762500" cy="2390775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9C2EE344-D36E-559B-9072-94E55F4561E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18420" y="1962584"/>
            <a:ext cx="4762500" cy="3114675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0CF6EC32-5E48-37E6-AC84-B2340539BBF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24203" y="2120426"/>
            <a:ext cx="4762500" cy="310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475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Номер слайда 5">
            <a:extLst>
              <a:ext uri="{FF2B5EF4-FFF2-40B4-BE49-F238E27FC236}">
                <a16:creationId xmlns:a16="http://schemas.microsoft.com/office/drawing/2014/main" id="{246FE44D-8ACA-4BFD-ADB0-B05A93FDA3CF}"/>
              </a:ext>
            </a:extLst>
          </p:cNvPr>
          <p:cNvSpPr txBox="1">
            <a:spLocks/>
          </p:cNvSpPr>
          <p:nvPr/>
        </p:nvSpPr>
        <p:spPr>
          <a:xfrm>
            <a:off x="10883900" y="6610350"/>
            <a:ext cx="682625" cy="247650"/>
          </a:xfrm>
          <a:prstGeom prst="rect">
            <a:avLst/>
          </a:prstGeom>
          <a:solidFill>
            <a:srgbClr val="F3F1F9">
              <a:alpha val="89804"/>
            </a:srgbClr>
          </a:solidFill>
        </p:spPr>
        <p:txBody>
          <a:bodyPr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8CD8CDE7-E2C6-4DFC-9859-BA19C2EE985E}" type="slidenum">
              <a:rPr lang="ru-RU" sz="1000" smtClean="0">
                <a:latin typeface="Nunito Sans" pitchFamily="2" charset="77"/>
              </a:rPr>
              <a:pPr algn="ctr"/>
              <a:t>79</a:t>
            </a:fld>
            <a:endParaRPr lang="ru-RU" sz="1000" dirty="0">
              <a:latin typeface="Nunito Sans" pitchFamily="2" charset="77"/>
            </a:endParaRPr>
          </a:p>
        </p:txBody>
      </p:sp>
      <p:cxnSp>
        <p:nvCxnSpPr>
          <p:cNvPr id="119" name="Straight Connector 81">
            <a:extLst>
              <a:ext uri="{FF2B5EF4-FFF2-40B4-BE49-F238E27FC236}">
                <a16:creationId xmlns:a16="http://schemas.microsoft.com/office/drawing/2014/main" id="{FB4331D3-6E92-F510-9CBB-B5AEA25C2B23}"/>
              </a:ext>
            </a:extLst>
          </p:cNvPr>
          <p:cNvCxnSpPr>
            <a:cxnSpLocks/>
          </p:cNvCxnSpPr>
          <p:nvPr/>
        </p:nvCxnSpPr>
        <p:spPr>
          <a:xfrm>
            <a:off x="608094" y="6381750"/>
            <a:ext cx="10960019" cy="0"/>
          </a:xfrm>
          <a:prstGeom prst="line">
            <a:avLst/>
          </a:prstGeom>
          <a:ln w="12700" cap="rnd">
            <a:solidFill>
              <a:srgbClr val="283272"/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CF0C995-B686-F7E0-851C-CFE0BB33E31D}"/>
              </a:ext>
            </a:extLst>
          </p:cNvPr>
          <p:cNvSpPr txBox="1"/>
          <p:nvPr/>
        </p:nvSpPr>
        <p:spPr>
          <a:xfrm>
            <a:off x="537071" y="396484"/>
            <a:ext cx="936055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R="0" lvl="0" indent="0" defTabSz="91417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u="none" strike="noStrike" cap="none" spc="0" normalizeH="0" baseline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 Light" pitchFamily="2" charset="77"/>
              </a:defRPr>
            </a:lvl1pPr>
          </a:lstStyle>
          <a:p>
            <a:r>
              <a:rPr lang="ru-RU" sz="1100" dirty="0">
                <a:solidFill>
                  <a:srgbClr val="283272"/>
                </a:solidFill>
                <a:latin typeface="Nunito Sans Light" pitchFamily="2" charset="77"/>
              </a:rPr>
              <a:t>Основы программирования на языке Assembler под архитектуру RISC-V</a:t>
            </a:r>
            <a:endParaRPr lang="ru-RU" sz="11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F45C107-0974-9033-38A0-AE7F67E9B8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729276" y="484607"/>
            <a:ext cx="1837249" cy="50106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42CEA1D-09FC-848D-6E67-3B919F678E69}"/>
              </a:ext>
            </a:extLst>
          </p:cNvPr>
          <p:cNvSpPr txBox="1"/>
          <p:nvPr/>
        </p:nvSpPr>
        <p:spPr>
          <a:xfrm>
            <a:off x="548065" y="605732"/>
            <a:ext cx="60628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ru-RU"/>
            </a:defPPr>
            <a:lvl1pPr marR="0" lvl="0" indent="0" defTabSz="91417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u="none" strike="noStrike" cap="none" spc="0" normalizeH="0" baseline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" pitchFamily="2" charset="77"/>
              </a:defRPr>
            </a:lvl1pPr>
          </a:lstStyle>
          <a:p>
            <a:pPr marL="0" marR="0" lvl="0" indent="0" algn="l" defTabSz="9141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1" u="none" strike="noStrike" kern="1200" cap="none" spc="0" normalizeH="0" baseline="0" noProof="0" dirty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" pitchFamily="2" charset="77"/>
              </a:rPr>
              <a:t>Пример: обновление значения переменной (3)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0E3D1D54-3BBA-CAC3-AC7F-8987B1B1A08A}"/>
              </a:ext>
            </a:extLst>
          </p:cNvPr>
          <p:cNvSpPr/>
          <p:nvPr/>
        </p:nvSpPr>
        <p:spPr>
          <a:xfrm>
            <a:off x="802668" y="1503217"/>
            <a:ext cx="2574056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.section .text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globl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latin typeface="Consolas" panose="020B0609020204030204" pitchFamily="49" charset="0"/>
              </a:rPr>
              <a:t>_start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_start: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lw</a:t>
            </a:r>
            <a:r>
              <a:rPr lang="en-US" sz="1400" dirty="0">
                <a:latin typeface="Consolas" panose="020B0609020204030204" pitchFamily="49" charset="0"/>
              </a:rPr>
              <a:t>   x1, var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addi</a:t>
            </a:r>
            <a:r>
              <a:rPr lang="en-US" sz="1400" dirty="0">
                <a:latin typeface="Consolas" panose="020B0609020204030204" pitchFamily="49" charset="0"/>
              </a:rPr>
              <a:t> x1, x1, 2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  la   </a:t>
            </a:r>
            <a:r>
              <a:rPr lang="en-US" sz="1400" dirty="0">
                <a:latin typeface="Consolas" panose="020B0609020204030204" pitchFamily="49" charset="0"/>
              </a:rPr>
              <a:t>x2, var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sw</a:t>
            </a:r>
            <a:r>
              <a:rPr lang="en-US" sz="1400" dirty="0">
                <a:latin typeface="Consolas" panose="020B0609020204030204" pitchFamily="49" charset="0"/>
              </a:rPr>
              <a:t>   x1, (x2)</a:t>
            </a:r>
          </a:p>
          <a:p>
            <a:endParaRPr lang="en-US" sz="14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addi</a:t>
            </a:r>
            <a:r>
              <a:rPr lang="en-US" sz="1400" dirty="0">
                <a:latin typeface="Consolas" panose="020B0609020204030204" pitchFamily="49" charset="0"/>
              </a:rPr>
              <a:t>  a0, x0, 0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addi</a:t>
            </a:r>
            <a:r>
              <a:rPr lang="en-US" sz="1400" dirty="0">
                <a:latin typeface="Consolas" panose="020B0609020204030204" pitchFamily="49" charset="0"/>
              </a:rPr>
              <a:t>  a7, x0, 93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ecall</a:t>
            </a:r>
            <a:endParaRPr lang="en-US" sz="14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.section .data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var: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.word </a:t>
            </a:r>
            <a:r>
              <a:rPr lang="en-US" sz="1400" dirty="0">
                <a:latin typeface="Consolas" panose="020B0609020204030204" pitchFamily="49" charset="0"/>
              </a:rPr>
              <a:t>4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6A56F7D2-3469-4036-8493-CC9808DF585D}"/>
              </a:ext>
            </a:extLst>
          </p:cNvPr>
          <p:cNvSpPr/>
          <p:nvPr/>
        </p:nvSpPr>
        <p:spPr>
          <a:xfrm>
            <a:off x="3818243" y="1503217"/>
            <a:ext cx="2574056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.section .text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globl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latin typeface="Consolas" panose="020B0609020204030204" pitchFamily="49" charset="0"/>
              </a:rPr>
              <a:t>_start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_start: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lw</a:t>
            </a:r>
            <a:r>
              <a:rPr lang="en-US" sz="1400" dirty="0">
                <a:latin typeface="Consolas" panose="020B0609020204030204" pitchFamily="49" charset="0"/>
              </a:rPr>
              <a:t>   x1, var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addi</a:t>
            </a:r>
            <a:r>
              <a:rPr lang="en-US" sz="1400" dirty="0">
                <a:latin typeface="Consolas" panose="020B0609020204030204" pitchFamily="49" charset="0"/>
              </a:rPr>
              <a:t> x1, x1, 2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  la   </a:t>
            </a:r>
            <a:r>
              <a:rPr lang="en-US" sz="1400" dirty="0">
                <a:latin typeface="Consolas" panose="020B0609020204030204" pitchFamily="49" charset="0"/>
              </a:rPr>
              <a:t>x2, var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sw</a:t>
            </a:r>
            <a:r>
              <a:rPr lang="en-US" sz="1400" dirty="0">
                <a:latin typeface="Consolas" panose="020B0609020204030204" pitchFamily="49" charset="0"/>
              </a:rPr>
              <a:t>   x1, </a:t>
            </a:r>
            <a:r>
              <a:rPr lang="ru-RU" sz="1400" dirty="0">
                <a:latin typeface="Consolas" panose="020B0609020204030204" pitchFamily="49" charset="0"/>
              </a:rPr>
              <a:t>0</a:t>
            </a:r>
            <a:r>
              <a:rPr lang="en-US" sz="1400" dirty="0">
                <a:latin typeface="Consolas" panose="020B0609020204030204" pitchFamily="49" charset="0"/>
              </a:rPr>
              <a:t>(x2)</a:t>
            </a:r>
          </a:p>
          <a:p>
            <a:endParaRPr lang="en-US" sz="14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addi</a:t>
            </a:r>
            <a:r>
              <a:rPr lang="en-US" sz="1400" dirty="0">
                <a:latin typeface="Consolas" panose="020B0609020204030204" pitchFamily="49" charset="0"/>
              </a:rPr>
              <a:t>  a0, x0, 0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addi</a:t>
            </a:r>
            <a:r>
              <a:rPr lang="en-US" sz="1400" dirty="0">
                <a:latin typeface="Consolas" panose="020B0609020204030204" pitchFamily="49" charset="0"/>
              </a:rPr>
              <a:t>  a7, x0, 93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ecall</a:t>
            </a:r>
            <a:endParaRPr lang="en-US" sz="14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.section .data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var: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.word </a:t>
            </a:r>
            <a:r>
              <a:rPr lang="en-US" sz="1400" dirty="0">
                <a:latin typeface="Consolas" panose="020B0609020204030204" pitchFamily="49" charset="0"/>
              </a:rPr>
              <a:t>4</a:t>
            </a: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F5AFD0EB-0257-2D0A-3129-EFC1429734E4}"/>
              </a:ext>
            </a:extLst>
          </p:cNvPr>
          <p:cNvSpPr/>
          <p:nvPr/>
        </p:nvSpPr>
        <p:spPr>
          <a:xfrm>
            <a:off x="6833818" y="1503217"/>
            <a:ext cx="2574056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.section .text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globl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latin typeface="Consolas" panose="020B0609020204030204" pitchFamily="49" charset="0"/>
              </a:rPr>
              <a:t>_start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_start: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  la   </a:t>
            </a:r>
            <a:r>
              <a:rPr lang="en-US" sz="1400" dirty="0">
                <a:latin typeface="Consolas" panose="020B0609020204030204" pitchFamily="49" charset="0"/>
              </a:rPr>
              <a:t>x2, var</a:t>
            </a:r>
            <a:endParaRPr lang="ru-RU" sz="14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ru-RU" sz="1400" dirty="0">
                <a:solidFill>
                  <a:srgbClr val="0000FF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lw</a:t>
            </a:r>
            <a:r>
              <a:rPr lang="en-US" sz="1400" dirty="0">
                <a:latin typeface="Consolas" panose="020B0609020204030204" pitchFamily="49" charset="0"/>
              </a:rPr>
              <a:t>   x1, </a:t>
            </a:r>
            <a:r>
              <a:rPr lang="ru-RU" sz="1400" dirty="0">
                <a:latin typeface="Consolas" panose="020B0609020204030204" pitchFamily="49" charset="0"/>
              </a:rPr>
              <a:t>0(</a:t>
            </a:r>
            <a:r>
              <a:rPr lang="en-US" sz="1400" dirty="0">
                <a:latin typeface="Consolas" panose="020B0609020204030204" pitchFamily="49" charset="0"/>
              </a:rPr>
              <a:t>x</a:t>
            </a:r>
            <a:r>
              <a:rPr lang="ru-RU" sz="1400" dirty="0">
                <a:latin typeface="Consolas" panose="020B0609020204030204" pitchFamily="49" charset="0"/>
              </a:rPr>
              <a:t>2)</a:t>
            </a:r>
            <a:endParaRPr lang="en-US" sz="1400" dirty="0"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addi</a:t>
            </a:r>
            <a:r>
              <a:rPr lang="en-US" sz="1400" dirty="0">
                <a:latin typeface="Consolas" panose="020B0609020204030204" pitchFamily="49" charset="0"/>
              </a:rPr>
              <a:t> x1, x1, 2</a:t>
            </a:r>
          </a:p>
          <a:p>
            <a:r>
              <a:rPr lang="ru-RU" sz="1400" dirty="0">
                <a:solidFill>
                  <a:srgbClr val="0000FF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sw</a:t>
            </a:r>
            <a:r>
              <a:rPr lang="en-US" sz="1400" dirty="0">
                <a:latin typeface="Consolas" panose="020B0609020204030204" pitchFamily="49" charset="0"/>
              </a:rPr>
              <a:t>   x1, </a:t>
            </a:r>
            <a:r>
              <a:rPr lang="ru-RU" sz="1400" dirty="0">
                <a:latin typeface="Consolas" panose="020B0609020204030204" pitchFamily="49" charset="0"/>
              </a:rPr>
              <a:t>0</a:t>
            </a:r>
            <a:r>
              <a:rPr lang="en-US" sz="1400" dirty="0">
                <a:latin typeface="Consolas" panose="020B0609020204030204" pitchFamily="49" charset="0"/>
              </a:rPr>
              <a:t>(x2)</a:t>
            </a:r>
          </a:p>
          <a:p>
            <a:endParaRPr lang="en-US" sz="14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addi</a:t>
            </a:r>
            <a:r>
              <a:rPr lang="en-US" sz="1400" dirty="0">
                <a:latin typeface="Consolas" panose="020B0609020204030204" pitchFamily="49" charset="0"/>
              </a:rPr>
              <a:t>  a0, x0, 0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addi</a:t>
            </a:r>
            <a:r>
              <a:rPr lang="en-US" sz="1400" dirty="0">
                <a:latin typeface="Consolas" panose="020B0609020204030204" pitchFamily="49" charset="0"/>
              </a:rPr>
              <a:t>  a7, x0, 93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ecall</a:t>
            </a:r>
            <a:endParaRPr lang="en-US" sz="14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.section .data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var: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.word </a:t>
            </a:r>
            <a:r>
              <a:rPr lang="en-US" sz="1400" dirty="0">
                <a:latin typeface="Consolas" panose="020B0609020204030204" pitchFamily="49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545598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Номер слайда 5">
            <a:extLst>
              <a:ext uri="{FF2B5EF4-FFF2-40B4-BE49-F238E27FC236}">
                <a16:creationId xmlns:a16="http://schemas.microsoft.com/office/drawing/2014/main" id="{246FE44D-8ACA-4BFD-ADB0-B05A93FDA3CF}"/>
              </a:ext>
            </a:extLst>
          </p:cNvPr>
          <p:cNvSpPr txBox="1">
            <a:spLocks/>
          </p:cNvSpPr>
          <p:nvPr/>
        </p:nvSpPr>
        <p:spPr>
          <a:xfrm>
            <a:off x="10883900" y="6610350"/>
            <a:ext cx="682625" cy="247650"/>
          </a:xfrm>
          <a:prstGeom prst="rect">
            <a:avLst/>
          </a:prstGeom>
          <a:solidFill>
            <a:srgbClr val="F3F1F9">
              <a:alpha val="89804"/>
            </a:srgbClr>
          </a:solidFill>
        </p:spPr>
        <p:txBody>
          <a:bodyPr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8CD8CDE7-E2C6-4DFC-9859-BA19C2EE985E}" type="slidenum">
              <a:rPr lang="ru-RU" sz="1000" smtClean="0">
                <a:latin typeface="Nunito Sans" pitchFamily="2" charset="77"/>
              </a:rPr>
              <a:pPr algn="ctr"/>
              <a:t>8</a:t>
            </a:fld>
            <a:endParaRPr lang="ru-RU" sz="1000" dirty="0">
              <a:latin typeface="Nunito Sans" pitchFamily="2" charset="77"/>
            </a:endParaRPr>
          </a:p>
        </p:txBody>
      </p:sp>
      <p:cxnSp>
        <p:nvCxnSpPr>
          <p:cNvPr id="119" name="Straight Connector 81">
            <a:extLst>
              <a:ext uri="{FF2B5EF4-FFF2-40B4-BE49-F238E27FC236}">
                <a16:creationId xmlns:a16="http://schemas.microsoft.com/office/drawing/2014/main" id="{FB4331D3-6E92-F510-9CBB-B5AEA25C2B23}"/>
              </a:ext>
            </a:extLst>
          </p:cNvPr>
          <p:cNvCxnSpPr>
            <a:cxnSpLocks/>
          </p:cNvCxnSpPr>
          <p:nvPr/>
        </p:nvCxnSpPr>
        <p:spPr>
          <a:xfrm>
            <a:off x="608094" y="6381750"/>
            <a:ext cx="10960019" cy="0"/>
          </a:xfrm>
          <a:prstGeom prst="line">
            <a:avLst/>
          </a:prstGeom>
          <a:ln w="12700" cap="rnd">
            <a:solidFill>
              <a:srgbClr val="283272"/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CF0C995-B686-F7E0-851C-CFE0BB33E31D}"/>
              </a:ext>
            </a:extLst>
          </p:cNvPr>
          <p:cNvSpPr txBox="1"/>
          <p:nvPr/>
        </p:nvSpPr>
        <p:spPr>
          <a:xfrm>
            <a:off x="537071" y="396484"/>
            <a:ext cx="936055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R="0" lvl="0" indent="0" defTabSz="91417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u="none" strike="noStrike" cap="none" spc="0" normalizeH="0" baseline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 Light" pitchFamily="2" charset="77"/>
              </a:defRPr>
            </a:lvl1pPr>
          </a:lstStyle>
          <a:p>
            <a:r>
              <a:rPr lang="ru-RU" sz="1100" dirty="0">
                <a:solidFill>
                  <a:srgbClr val="283272"/>
                </a:solidFill>
                <a:latin typeface="Nunito Sans Light" pitchFamily="2" charset="77"/>
              </a:rPr>
              <a:t>Основы программирования на языке Assembler под архитектуру RISC-V</a:t>
            </a:r>
            <a:endParaRPr lang="ru-RU" sz="11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F45C107-0974-9033-38A0-AE7F67E9B8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9729276" y="484607"/>
            <a:ext cx="1837249" cy="50106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42CEA1D-09FC-848D-6E67-3B919F678E69}"/>
              </a:ext>
            </a:extLst>
          </p:cNvPr>
          <p:cNvSpPr txBox="1"/>
          <p:nvPr/>
        </p:nvSpPr>
        <p:spPr>
          <a:xfrm>
            <a:off x="548065" y="605732"/>
            <a:ext cx="59301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ru-RU"/>
            </a:defPPr>
            <a:lvl1pPr marR="0" lvl="0" indent="0" defTabSz="91417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u="none" strike="noStrike" cap="none" spc="0" normalizeH="0" baseline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" pitchFamily="2" charset="77"/>
              </a:defRPr>
            </a:lvl1pPr>
          </a:lstStyle>
          <a:p>
            <a:pPr marL="0" marR="0" lvl="0" indent="0" algn="l" defTabSz="9141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1" u="none" strike="noStrike" kern="1200" cap="none" spc="0" normalizeH="0" baseline="0" noProof="0" dirty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" pitchFamily="2" charset="77"/>
              </a:rPr>
              <a:t>Конвейеризация инструкций в архитектуре </a:t>
            </a:r>
            <a:r>
              <a:rPr kumimoji="0" lang="en-US" sz="2000" b="1" u="none" strike="noStrike" kern="1200" cap="none" spc="0" normalizeH="0" baseline="0" noProof="0" dirty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" pitchFamily="2" charset="77"/>
              </a:rPr>
              <a:t>RISC-V</a:t>
            </a:r>
            <a:endParaRPr kumimoji="0" lang="ru-RU" sz="2000" b="1" u="none" strike="noStrike" kern="1200" cap="none" spc="0" normalizeH="0" baseline="0" noProof="0" dirty="0">
              <a:ln>
                <a:noFill/>
              </a:ln>
              <a:solidFill>
                <a:srgbClr val="283272"/>
              </a:solidFill>
              <a:effectLst/>
              <a:uLnTx/>
              <a:uFillTx/>
              <a:latin typeface="Nunito Sans" pitchFamily="2" charset="7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2E84CA-13F0-4714-9269-DE9FAC667EF9}"/>
              </a:ext>
            </a:extLst>
          </p:cNvPr>
          <p:cNvSpPr txBox="1"/>
          <p:nvPr/>
        </p:nvSpPr>
        <p:spPr>
          <a:xfrm>
            <a:off x="608095" y="1186774"/>
            <a:ext cx="106370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latin typeface="Nunito Sans" pitchFamily="2" charset="-52"/>
              </a:rPr>
              <a:t>Основные шаги работы микропроцессора: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91BB29-1AD0-43DE-95B5-5779CF26FCC6}"/>
              </a:ext>
            </a:extLst>
          </p:cNvPr>
          <p:cNvSpPr txBox="1"/>
          <p:nvPr/>
        </p:nvSpPr>
        <p:spPr>
          <a:xfrm>
            <a:off x="608094" y="1534522"/>
            <a:ext cx="3054041" cy="1354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onsolas" panose="020B0609020204030204" pitchFamily="49" charset="0"/>
              </a:rPr>
              <a:t>IF,  Instruction Fetch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onsolas" panose="020B0609020204030204" pitchFamily="49" charset="0"/>
              </a:rPr>
              <a:t>ID,  Instruction Decode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onsolas" panose="020B0609020204030204" pitchFamily="49" charset="0"/>
              </a:rPr>
              <a:t>EX,  </a:t>
            </a:r>
            <a:r>
              <a:rPr lang="en-US" sz="1600" dirty="0" err="1">
                <a:latin typeface="Consolas" panose="020B0609020204030204" pitchFamily="49" charset="0"/>
              </a:rPr>
              <a:t>EXecution</a:t>
            </a:r>
            <a:endParaRPr lang="en-US" sz="1600" dirty="0"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onsolas" panose="020B0609020204030204" pitchFamily="49" charset="0"/>
              </a:rPr>
              <a:t>MEM, </a:t>
            </a:r>
            <a:r>
              <a:rPr lang="en-US" sz="1600" dirty="0" err="1">
                <a:latin typeface="Consolas" panose="020B0609020204030204" pitchFamily="49" charset="0"/>
              </a:rPr>
              <a:t>MEMory</a:t>
            </a:r>
            <a:r>
              <a:rPr lang="en-US" sz="1600" dirty="0">
                <a:latin typeface="Consolas" panose="020B0609020204030204" pitchFamily="49" charset="0"/>
              </a:rPr>
              <a:t> </a:t>
            </a:r>
            <a:r>
              <a:rPr lang="en-US" sz="1600" dirty="0" err="1">
                <a:latin typeface="Consolas" panose="020B0609020204030204" pitchFamily="49" charset="0"/>
              </a:rPr>
              <a:t>acess</a:t>
            </a:r>
            <a:endParaRPr lang="en-US" sz="1600" dirty="0"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onsolas" panose="020B0609020204030204" pitchFamily="49" charset="0"/>
              </a:rPr>
              <a:t>WB,  </a:t>
            </a:r>
            <a:r>
              <a:rPr lang="en-US" sz="1600" dirty="0" err="1">
                <a:latin typeface="Consolas" panose="020B0609020204030204" pitchFamily="49" charset="0"/>
              </a:rPr>
              <a:t>WriteBack</a:t>
            </a:r>
            <a:endParaRPr lang="ru-RU" sz="1600" dirty="0">
              <a:latin typeface="Consolas" panose="020B0609020204030204" pitchFamily="49" charset="0"/>
            </a:endParaRPr>
          </a:p>
        </p:txBody>
      </p:sp>
      <p:pic>
        <p:nvPicPr>
          <p:cNvPr id="1028" name="Picture 4" descr="Hardware Description Language Chisel &amp; Diplomacy Deeper dive – RISC-V  International">
            <a:extLst>
              <a:ext uri="{FF2B5EF4-FFF2-40B4-BE49-F238E27FC236}">
                <a16:creationId xmlns:a16="http://schemas.microsoft.com/office/drawing/2014/main" id="{FE7A40AF-F898-4DBB-930D-5DC4848C87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5660" y="3067273"/>
            <a:ext cx="6087212" cy="2924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2525782-9168-41C7-8459-99199C02015F}"/>
              </a:ext>
            </a:extLst>
          </p:cNvPr>
          <p:cNvSpPr txBox="1"/>
          <p:nvPr/>
        </p:nvSpPr>
        <p:spPr>
          <a:xfrm>
            <a:off x="4531025" y="6199864"/>
            <a:ext cx="516679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*https://riscv.org/blog/2021/02/hardware-description-language-chisel-diplomacy-deeper-dive/</a:t>
            </a:r>
            <a:endParaRPr lang="ru-RU" sz="10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1E3F532-9457-40D1-A0F0-3AC9972BF404}"/>
              </a:ext>
            </a:extLst>
          </p:cNvPr>
          <p:cNvSpPr txBox="1"/>
          <p:nvPr/>
        </p:nvSpPr>
        <p:spPr>
          <a:xfrm>
            <a:off x="3752007" y="1534522"/>
            <a:ext cx="781451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ru-RU" sz="1600" dirty="0">
                <a:latin typeface="Nunito Sans" pitchFamily="2" charset="-52"/>
              </a:rPr>
              <a:t>получение инструкции из памяти по адресу программного счётчика</a:t>
            </a:r>
          </a:p>
          <a:p>
            <a:pPr marL="285750" indent="-285750">
              <a:buFontTx/>
              <a:buChar char="-"/>
            </a:pPr>
            <a:r>
              <a:rPr lang="ru-RU" sz="1600" dirty="0">
                <a:latin typeface="Nunito Sans" pitchFamily="2" charset="-52"/>
              </a:rPr>
              <a:t>декодирование инструкции</a:t>
            </a:r>
            <a:endParaRPr lang="en-US" sz="1600" dirty="0">
              <a:latin typeface="Nunito Sans" pitchFamily="2" charset="-52"/>
            </a:endParaRPr>
          </a:p>
          <a:p>
            <a:pPr marL="285750" indent="-285750">
              <a:buFontTx/>
              <a:buChar char="-"/>
            </a:pPr>
            <a:r>
              <a:rPr lang="ru-RU" sz="1600" dirty="0">
                <a:latin typeface="Nunito Sans" pitchFamily="2" charset="-52"/>
              </a:rPr>
              <a:t>непосредственное выполнение на АЛУ</a:t>
            </a:r>
          </a:p>
          <a:p>
            <a:pPr marL="285750" indent="-285750">
              <a:buFontTx/>
              <a:buChar char="-"/>
            </a:pPr>
            <a:r>
              <a:rPr lang="ru-RU" sz="1600" dirty="0">
                <a:latin typeface="Nunito Sans" pitchFamily="2" charset="-52"/>
              </a:rPr>
              <a:t>запись полученных значений в память</a:t>
            </a:r>
          </a:p>
          <a:p>
            <a:pPr marL="285750" indent="-285750">
              <a:buFontTx/>
              <a:buChar char="-"/>
            </a:pPr>
            <a:r>
              <a:rPr lang="ru-RU" sz="1600" dirty="0">
                <a:latin typeface="Nunito Sans" pitchFamily="2" charset="-52"/>
              </a:rPr>
              <a:t>запись значений обратно в регистры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4511F3F-D3E7-8F16-A9BA-B1B72973C8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7071" y="3065836"/>
            <a:ext cx="3993954" cy="1138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97773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Номер слайда 5">
            <a:extLst>
              <a:ext uri="{FF2B5EF4-FFF2-40B4-BE49-F238E27FC236}">
                <a16:creationId xmlns:a16="http://schemas.microsoft.com/office/drawing/2014/main" id="{246FE44D-8ACA-4BFD-ADB0-B05A93FDA3CF}"/>
              </a:ext>
            </a:extLst>
          </p:cNvPr>
          <p:cNvSpPr txBox="1">
            <a:spLocks/>
          </p:cNvSpPr>
          <p:nvPr/>
        </p:nvSpPr>
        <p:spPr>
          <a:xfrm>
            <a:off x="10883900" y="6610350"/>
            <a:ext cx="682625" cy="247650"/>
          </a:xfrm>
          <a:prstGeom prst="rect">
            <a:avLst/>
          </a:prstGeom>
          <a:solidFill>
            <a:srgbClr val="F3F1F9">
              <a:alpha val="89804"/>
            </a:srgbClr>
          </a:solidFill>
        </p:spPr>
        <p:txBody>
          <a:bodyPr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8CD8CDE7-E2C6-4DFC-9859-BA19C2EE985E}" type="slidenum">
              <a:rPr lang="ru-RU" sz="1000" smtClean="0">
                <a:latin typeface="Nunito Sans" pitchFamily="2" charset="77"/>
              </a:rPr>
              <a:pPr algn="ctr"/>
              <a:t>80</a:t>
            </a:fld>
            <a:endParaRPr lang="ru-RU" sz="1000" dirty="0">
              <a:latin typeface="Nunito Sans" pitchFamily="2" charset="77"/>
            </a:endParaRPr>
          </a:p>
        </p:txBody>
      </p:sp>
      <p:cxnSp>
        <p:nvCxnSpPr>
          <p:cNvPr id="119" name="Straight Connector 81">
            <a:extLst>
              <a:ext uri="{FF2B5EF4-FFF2-40B4-BE49-F238E27FC236}">
                <a16:creationId xmlns:a16="http://schemas.microsoft.com/office/drawing/2014/main" id="{FB4331D3-6E92-F510-9CBB-B5AEA25C2B23}"/>
              </a:ext>
            </a:extLst>
          </p:cNvPr>
          <p:cNvCxnSpPr>
            <a:cxnSpLocks/>
          </p:cNvCxnSpPr>
          <p:nvPr/>
        </p:nvCxnSpPr>
        <p:spPr>
          <a:xfrm>
            <a:off x="608094" y="6381750"/>
            <a:ext cx="10960019" cy="0"/>
          </a:xfrm>
          <a:prstGeom prst="line">
            <a:avLst/>
          </a:prstGeom>
          <a:ln w="12700" cap="rnd">
            <a:solidFill>
              <a:srgbClr val="283272"/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CF0C995-B686-F7E0-851C-CFE0BB33E31D}"/>
              </a:ext>
            </a:extLst>
          </p:cNvPr>
          <p:cNvSpPr txBox="1"/>
          <p:nvPr/>
        </p:nvSpPr>
        <p:spPr>
          <a:xfrm>
            <a:off x="537071" y="396484"/>
            <a:ext cx="936055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R="0" lvl="0" indent="0" defTabSz="91417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u="none" strike="noStrike" cap="none" spc="0" normalizeH="0" baseline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 Light" pitchFamily="2" charset="77"/>
              </a:defRPr>
            </a:lvl1pPr>
          </a:lstStyle>
          <a:p>
            <a:r>
              <a:rPr lang="ru-RU" sz="1100" dirty="0">
                <a:solidFill>
                  <a:srgbClr val="283272"/>
                </a:solidFill>
                <a:latin typeface="Nunito Sans Light" pitchFamily="2" charset="77"/>
              </a:rPr>
              <a:t>Основы программирования на языке Assembler под архитектуру RISC-V</a:t>
            </a:r>
            <a:endParaRPr lang="ru-RU" sz="11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F45C107-0974-9033-38A0-AE7F67E9B8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729276" y="484607"/>
            <a:ext cx="1837249" cy="50106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42CEA1D-09FC-848D-6E67-3B919F678E69}"/>
              </a:ext>
            </a:extLst>
          </p:cNvPr>
          <p:cNvSpPr txBox="1"/>
          <p:nvPr/>
        </p:nvSpPr>
        <p:spPr>
          <a:xfrm>
            <a:off x="548065" y="605732"/>
            <a:ext cx="60628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ru-RU"/>
            </a:defPPr>
            <a:lvl1pPr marR="0" lvl="0" indent="0" defTabSz="91417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u="none" strike="noStrike" cap="none" spc="0" normalizeH="0" baseline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" pitchFamily="2" charset="77"/>
              </a:defRPr>
            </a:lvl1pPr>
          </a:lstStyle>
          <a:p>
            <a:pPr marL="0" marR="0" lvl="0" indent="0" algn="l" defTabSz="9141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1" u="none" strike="noStrike" kern="1200" cap="none" spc="0" normalizeH="0" baseline="0" noProof="0" dirty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" pitchFamily="2" charset="77"/>
              </a:rPr>
              <a:t>Пример: обновление значения переменной (</a:t>
            </a:r>
            <a:r>
              <a:rPr kumimoji="0" lang="en-US" sz="2000" b="1" u="none" strike="noStrike" kern="1200" cap="none" spc="0" normalizeH="0" baseline="0" noProof="0" dirty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" pitchFamily="2" charset="77"/>
              </a:rPr>
              <a:t>4</a:t>
            </a:r>
            <a:r>
              <a:rPr kumimoji="0" lang="ru-RU" sz="2000" b="1" u="none" strike="noStrike" kern="1200" cap="none" spc="0" normalizeH="0" baseline="0" noProof="0" dirty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" pitchFamily="2" charset="77"/>
              </a:rPr>
              <a:t>)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0E3D1D54-3BBA-CAC3-AC7F-8987B1B1A08A}"/>
              </a:ext>
            </a:extLst>
          </p:cNvPr>
          <p:cNvSpPr/>
          <p:nvPr/>
        </p:nvSpPr>
        <p:spPr>
          <a:xfrm>
            <a:off x="802668" y="1503217"/>
            <a:ext cx="2574056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.section .text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globl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latin typeface="Consolas" panose="020B0609020204030204" pitchFamily="49" charset="0"/>
              </a:rPr>
              <a:t>_start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_start: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la   </a:t>
            </a:r>
            <a:r>
              <a:rPr lang="en-US" sz="1400" dirty="0">
                <a:latin typeface="Consolas" panose="020B0609020204030204" pitchFamily="49" charset="0"/>
              </a:rPr>
              <a:t>x2, var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lw</a:t>
            </a:r>
            <a:r>
              <a:rPr lang="en-US" sz="1400" dirty="0">
                <a:latin typeface="Consolas" panose="020B0609020204030204" pitchFamily="49" charset="0"/>
              </a:rPr>
              <a:t>   x1, 0(x2)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addi</a:t>
            </a:r>
            <a:r>
              <a:rPr lang="en-US" sz="1400" dirty="0">
                <a:latin typeface="Consolas" panose="020B0609020204030204" pitchFamily="49" charset="0"/>
              </a:rPr>
              <a:t> x1, x1, 2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addi</a:t>
            </a:r>
            <a:r>
              <a:rPr lang="en-US" sz="1400" dirty="0">
                <a:latin typeface="Consolas" panose="020B0609020204030204" pitchFamily="49" charset="0"/>
              </a:rPr>
              <a:t> x2, x2, 4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sw</a:t>
            </a:r>
            <a:r>
              <a:rPr lang="en-US" sz="1400" dirty="0">
                <a:latin typeface="Consolas" panose="020B0609020204030204" pitchFamily="49" charset="0"/>
              </a:rPr>
              <a:t>   x1, 0(x2)</a:t>
            </a:r>
          </a:p>
          <a:p>
            <a:endParaRPr lang="en-US" sz="14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addi</a:t>
            </a:r>
            <a:r>
              <a:rPr lang="en-US" sz="1400" dirty="0">
                <a:latin typeface="Consolas" panose="020B0609020204030204" pitchFamily="49" charset="0"/>
              </a:rPr>
              <a:t>  a0, x0, 0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addi</a:t>
            </a:r>
            <a:r>
              <a:rPr lang="en-US" sz="1400" dirty="0">
                <a:latin typeface="Consolas" panose="020B0609020204030204" pitchFamily="49" charset="0"/>
              </a:rPr>
              <a:t>  a7, x0, 93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ecall</a:t>
            </a:r>
            <a:endParaRPr lang="en-US" sz="14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.section .data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var: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.word </a:t>
            </a:r>
            <a:r>
              <a:rPr lang="en-US" sz="1400" dirty="0">
                <a:latin typeface="Consolas" panose="020B0609020204030204" pitchFamily="49" charset="0"/>
              </a:rPr>
              <a:t>4,0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CFC03EA-C1F3-577A-6016-2276D73C6D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5175" y="1248734"/>
            <a:ext cx="4762500" cy="4752975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96D623E-8249-40B6-37CB-FE3FBBDBC6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66776" y="4437532"/>
            <a:ext cx="4762500" cy="1924050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E54F6954-142E-BB0A-606E-D486818961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80520" y="1248734"/>
            <a:ext cx="4762500" cy="3571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449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Номер слайда 5">
            <a:extLst>
              <a:ext uri="{FF2B5EF4-FFF2-40B4-BE49-F238E27FC236}">
                <a16:creationId xmlns:a16="http://schemas.microsoft.com/office/drawing/2014/main" id="{246FE44D-8ACA-4BFD-ADB0-B05A93FDA3CF}"/>
              </a:ext>
            </a:extLst>
          </p:cNvPr>
          <p:cNvSpPr txBox="1">
            <a:spLocks/>
          </p:cNvSpPr>
          <p:nvPr/>
        </p:nvSpPr>
        <p:spPr>
          <a:xfrm>
            <a:off x="10883900" y="6610350"/>
            <a:ext cx="682625" cy="247650"/>
          </a:xfrm>
          <a:prstGeom prst="rect">
            <a:avLst/>
          </a:prstGeom>
          <a:solidFill>
            <a:srgbClr val="F3F1F9">
              <a:alpha val="89804"/>
            </a:srgbClr>
          </a:solidFill>
        </p:spPr>
        <p:txBody>
          <a:bodyPr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8CD8CDE7-E2C6-4DFC-9859-BA19C2EE985E}" type="slidenum">
              <a:rPr lang="ru-RU" sz="1000" smtClean="0">
                <a:latin typeface="Nunito Sans" pitchFamily="2" charset="77"/>
              </a:rPr>
              <a:pPr algn="ctr"/>
              <a:t>81</a:t>
            </a:fld>
            <a:endParaRPr lang="ru-RU" sz="1000" dirty="0">
              <a:latin typeface="Nunito Sans" pitchFamily="2" charset="77"/>
            </a:endParaRPr>
          </a:p>
        </p:txBody>
      </p:sp>
      <p:cxnSp>
        <p:nvCxnSpPr>
          <p:cNvPr id="119" name="Straight Connector 81">
            <a:extLst>
              <a:ext uri="{FF2B5EF4-FFF2-40B4-BE49-F238E27FC236}">
                <a16:creationId xmlns:a16="http://schemas.microsoft.com/office/drawing/2014/main" id="{FB4331D3-6E92-F510-9CBB-B5AEA25C2B23}"/>
              </a:ext>
            </a:extLst>
          </p:cNvPr>
          <p:cNvCxnSpPr>
            <a:cxnSpLocks/>
          </p:cNvCxnSpPr>
          <p:nvPr/>
        </p:nvCxnSpPr>
        <p:spPr>
          <a:xfrm>
            <a:off x="608094" y="6381750"/>
            <a:ext cx="10960019" cy="0"/>
          </a:xfrm>
          <a:prstGeom prst="line">
            <a:avLst/>
          </a:prstGeom>
          <a:ln w="12700" cap="rnd">
            <a:solidFill>
              <a:srgbClr val="283272"/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CF0C995-B686-F7E0-851C-CFE0BB33E31D}"/>
              </a:ext>
            </a:extLst>
          </p:cNvPr>
          <p:cNvSpPr txBox="1"/>
          <p:nvPr/>
        </p:nvSpPr>
        <p:spPr>
          <a:xfrm>
            <a:off x="537071" y="396484"/>
            <a:ext cx="936055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R="0" lvl="0" indent="0" defTabSz="91417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u="none" strike="noStrike" cap="none" spc="0" normalizeH="0" baseline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 Light" pitchFamily="2" charset="77"/>
              </a:defRPr>
            </a:lvl1pPr>
          </a:lstStyle>
          <a:p>
            <a:r>
              <a:rPr lang="ru-RU" sz="1100" dirty="0">
                <a:solidFill>
                  <a:srgbClr val="283272"/>
                </a:solidFill>
                <a:latin typeface="Nunito Sans Light" pitchFamily="2" charset="77"/>
              </a:rPr>
              <a:t>Основы программирования на языке Assembler под архитектуру RISC-V</a:t>
            </a:r>
            <a:endParaRPr lang="ru-RU" sz="11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F45C107-0974-9033-38A0-AE7F67E9B8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9729276" y="484607"/>
            <a:ext cx="1837249" cy="50106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42CEA1D-09FC-848D-6E67-3B919F678E69}"/>
              </a:ext>
            </a:extLst>
          </p:cNvPr>
          <p:cNvSpPr txBox="1"/>
          <p:nvPr/>
        </p:nvSpPr>
        <p:spPr>
          <a:xfrm>
            <a:off x="548065" y="605732"/>
            <a:ext cx="63434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ru-RU"/>
            </a:defPPr>
            <a:lvl1pPr marR="0" lvl="0" indent="0" defTabSz="91417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u="none" strike="noStrike" cap="none" spc="0" normalizeH="0" baseline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" pitchFamily="2" charset="77"/>
              </a:defRPr>
            </a:lvl1pPr>
          </a:lstStyle>
          <a:p>
            <a:pPr marL="0" marR="0" lvl="0" indent="0" algn="l" defTabSz="9141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Подпрограммы: простой вариант реализации</a:t>
            </a:r>
            <a:r>
              <a:rPr lang="en-US" dirty="0"/>
              <a:t> (1)</a:t>
            </a:r>
            <a:endParaRPr kumimoji="0" lang="ru-RU" sz="2000" b="1" u="none" strike="noStrike" kern="1200" cap="none" spc="0" normalizeH="0" baseline="0" noProof="0" dirty="0">
              <a:ln>
                <a:noFill/>
              </a:ln>
              <a:solidFill>
                <a:srgbClr val="283272"/>
              </a:solidFill>
              <a:effectLst/>
              <a:uLnTx/>
              <a:uFillTx/>
              <a:latin typeface="Nunito Sans" pitchFamily="2" charset="77"/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0E3D1D54-3BBA-CAC3-AC7F-8987B1B1A08A}"/>
              </a:ext>
            </a:extLst>
          </p:cNvPr>
          <p:cNvSpPr/>
          <p:nvPr/>
        </p:nvSpPr>
        <p:spPr>
          <a:xfrm>
            <a:off x="802667" y="1503217"/>
            <a:ext cx="3681783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.section .text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globl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latin typeface="Consolas" panose="020B0609020204030204" pitchFamily="49" charset="0"/>
              </a:rPr>
              <a:t>_start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_start: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jal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>
                <a:latin typeface="Consolas" panose="020B0609020204030204" pitchFamily="49" charset="0"/>
              </a:rPr>
              <a:t>x1, proc</a:t>
            </a:r>
          </a:p>
          <a:p>
            <a:endParaRPr lang="en-US" sz="14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addi</a:t>
            </a:r>
            <a:r>
              <a:rPr lang="en-US" sz="1400" dirty="0">
                <a:latin typeface="Consolas" panose="020B0609020204030204" pitchFamily="49" charset="0"/>
              </a:rPr>
              <a:t>  a0, x0, 0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addi</a:t>
            </a:r>
            <a:r>
              <a:rPr lang="en-US" sz="1400" dirty="0">
                <a:latin typeface="Consolas" panose="020B0609020204030204" pitchFamily="49" charset="0"/>
              </a:rPr>
              <a:t>  a7, x0, 93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ecall</a:t>
            </a:r>
            <a:endParaRPr lang="en-US" sz="14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endParaRPr lang="en-US" sz="14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latin typeface="Consolas" panose="020B0609020204030204" pitchFamily="49" charset="0"/>
              </a:rPr>
              <a:t>proc: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addi</a:t>
            </a:r>
            <a:r>
              <a:rPr lang="en-US" sz="1400" dirty="0">
                <a:latin typeface="Consolas" panose="020B0609020204030204" pitchFamily="49" charset="0"/>
              </a:rPr>
              <a:t>  a0, x0, 1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  la</a:t>
            </a:r>
            <a:r>
              <a:rPr lang="en-US" sz="1400" dirty="0">
                <a:latin typeface="Consolas" panose="020B0609020204030204" pitchFamily="49" charset="0"/>
              </a:rPr>
              <a:t>    a1, str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addi</a:t>
            </a:r>
            <a:r>
              <a:rPr lang="en-US" sz="1400" dirty="0">
                <a:latin typeface="Consolas" panose="020B0609020204030204" pitchFamily="49" charset="0"/>
              </a:rPr>
              <a:t>  a2, x0, </a:t>
            </a:r>
            <a:r>
              <a:rPr lang="ru-RU" sz="1400" dirty="0">
                <a:latin typeface="Consolas" panose="020B0609020204030204" pitchFamily="49" charset="0"/>
              </a:rPr>
              <a:t>17</a:t>
            </a:r>
            <a:endParaRPr lang="en-US" sz="1400" dirty="0"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addi</a:t>
            </a:r>
            <a:r>
              <a:rPr lang="en-US" sz="1400" dirty="0">
                <a:latin typeface="Consolas" panose="020B0609020204030204" pitchFamily="49" charset="0"/>
              </a:rPr>
              <a:t>  a7, x0, 64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ecall</a:t>
            </a:r>
            <a:endParaRPr lang="ru-RU" sz="1400" dirty="0"/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jr</a:t>
            </a:r>
            <a:r>
              <a:rPr lang="en-US" sz="1400" dirty="0">
                <a:latin typeface="Consolas" panose="020B0609020204030204" pitchFamily="49" charset="0"/>
              </a:rPr>
              <a:t>    x1</a:t>
            </a:r>
          </a:p>
          <a:p>
            <a:endParaRPr lang="en-US" sz="14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.section .data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str: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.ascii 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"Hello from proc!\n"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753793F-9330-B6A2-1015-E911D4C990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44334" y="1135422"/>
            <a:ext cx="6739566" cy="489857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34B76D4-EBDA-0A3D-3E2C-76A5DF790E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44334" y="1135422"/>
            <a:ext cx="6746005" cy="4898578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72A5F927-6121-C878-5278-C8CC568D54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37895" y="1135421"/>
            <a:ext cx="6739569" cy="4898579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08D77376-1AA6-8BC1-1D7A-B65DE8DC3FD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41184" y="1145862"/>
            <a:ext cx="6746006" cy="4898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35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Номер слайда 5">
            <a:extLst>
              <a:ext uri="{FF2B5EF4-FFF2-40B4-BE49-F238E27FC236}">
                <a16:creationId xmlns:a16="http://schemas.microsoft.com/office/drawing/2014/main" id="{246FE44D-8ACA-4BFD-ADB0-B05A93FDA3CF}"/>
              </a:ext>
            </a:extLst>
          </p:cNvPr>
          <p:cNvSpPr txBox="1">
            <a:spLocks/>
          </p:cNvSpPr>
          <p:nvPr/>
        </p:nvSpPr>
        <p:spPr>
          <a:xfrm>
            <a:off x="10883900" y="6610350"/>
            <a:ext cx="682625" cy="247650"/>
          </a:xfrm>
          <a:prstGeom prst="rect">
            <a:avLst/>
          </a:prstGeom>
          <a:solidFill>
            <a:srgbClr val="F3F1F9">
              <a:alpha val="89804"/>
            </a:srgbClr>
          </a:solidFill>
        </p:spPr>
        <p:txBody>
          <a:bodyPr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8CD8CDE7-E2C6-4DFC-9859-BA19C2EE985E}" type="slidenum">
              <a:rPr lang="ru-RU" sz="1000" smtClean="0">
                <a:latin typeface="Nunito Sans" pitchFamily="2" charset="77"/>
              </a:rPr>
              <a:pPr algn="ctr"/>
              <a:t>82</a:t>
            </a:fld>
            <a:endParaRPr lang="ru-RU" sz="1000" dirty="0">
              <a:latin typeface="Nunito Sans" pitchFamily="2" charset="77"/>
            </a:endParaRPr>
          </a:p>
        </p:txBody>
      </p:sp>
      <p:cxnSp>
        <p:nvCxnSpPr>
          <p:cNvPr id="119" name="Straight Connector 81">
            <a:extLst>
              <a:ext uri="{FF2B5EF4-FFF2-40B4-BE49-F238E27FC236}">
                <a16:creationId xmlns:a16="http://schemas.microsoft.com/office/drawing/2014/main" id="{FB4331D3-6E92-F510-9CBB-B5AEA25C2B23}"/>
              </a:ext>
            </a:extLst>
          </p:cNvPr>
          <p:cNvCxnSpPr>
            <a:cxnSpLocks/>
          </p:cNvCxnSpPr>
          <p:nvPr/>
        </p:nvCxnSpPr>
        <p:spPr>
          <a:xfrm>
            <a:off x="608094" y="6381750"/>
            <a:ext cx="10960019" cy="0"/>
          </a:xfrm>
          <a:prstGeom prst="line">
            <a:avLst/>
          </a:prstGeom>
          <a:ln w="12700" cap="rnd">
            <a:solidFill>
              <a:srgbClr val="283272"/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CF0C995-B686-F7E0-851C-CFE0BB33E31D}"/>
              </a:ext>
            </a:extLst>
          </p:cNvPr>
          <p:cNvSpPr txBox="1"/>
          <p:nvPr/>
        </p:nvSpPr>
        <p:spPr>
          <a:xfrm>
            <a:off x="537071" y="396484"/>
            <a:ext cx="936055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R="0" lvl="0" indent="0" defTabSz="91417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u="none" strike="noStrike" cap="none" spc="0" normalizeH="0" baseline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 Light" pitchFamily="2" charset="77"/>
              </a:defRPr>
            </a:lvl1pPr>
          </a:lstStyle>
          <a:p>
            <a:r>
              <a:rPr lang="ru-RU" sz="1100" dirty="0">
                <a:solidFill>
                  <a:srgbClr val="283272"/>
                </a:solidFill>
                <a:latin typeface="Nunito Sans Light" pitchFamily="2" charset="77"/>
              </a:rPr>
              <a:t>Основы программирования на языке Assembler под архитектуру RISC-V</a:t>
            </a:r>
            <a:endParaRPr lang="ru-RU" sz="11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F45C107-0974-9033-38A0-AE7F67E9B8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9729276" y="484607"/>
            <a:ext cx="1837249" cy="50106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42CEA1D-09FC-848D-6E67-3B919F678E69}"/>
              </a:ext>
            </a:extLst>
          </p:cNvPr>
          <p:cNvSpPr txBox="1"/>
          <p:nvPr/>
        </p:nvSpPr>
        <p:spPr>
          <a:xfrm>
            <a:off x="548065" y="605732"/>
            <a:ext cx="57102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ru-RU"/>
            </a:defPPr>
            <a:lvl1pPr marR="0" lvl="0" indent="0" defTabSz="91417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u="none" strike="noStrike" cap="none" spc="0" normalizeH="0" baseline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" pitchFamily="2" charset="77"/>
              </a:defRPr>
            </a:lvl1pPr>
          </a:lstStyle>
          <a:p>
            <a:pPr lvl="0">
              <a:defRPr/>
            </a:pPr>
            <a:r>
              <a:rPr lang="ru-RU" noProof="0" dirty="0" err="1"/>
              <a:t>Псевдоинструкции</a:t>
            </a:r>
            <a:r>
              <a:rPr lang="ru-RU" noProof="0" dirty="0"/>
              <a:t> </a:t>
            </a:r>
            <a:r>
              <a:rPr lang="ru-RU" dirty="0"/>
              <a:t>безусловного перехода</a:t>
            </a:r>
            <a:endParaRPr kumimoji="0" lang="ru-RU" sz="2000" b="1" u="none" strike="noStrike" kern="1200" cap="none" spc="0" normalizeH="0" baseline="0" noProof="0" dirty="0">
              <a:ln>
                <a:noFill/>
              </a:ln>
              <a:solidFill>
                <a:srgbClr val="283272"/>
              </a:solidFill>
              <a:effectLst/>
              <a:uLnTx/>
              <a:uFillTx/>
              <a:latin typeface="Nunito Sans" pitchFamily="2" charset="77"/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0E3D1D54-3BBA-CAC3-AC7F-8987B1B1A08A}"/>
              </a:ext>
            </a:extLst>
          </p:cNvPr>
          <p:cNvSpPr/>
          <p:nvPr/>
        </p:nvSpPr>
        <p:spPr>
          <a:xfrm>
            <a:off x="802667" y="1503217"/>
            <a:ext cx="3253767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.section .text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globl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latin typeface="Consolas" panose="020B0609020204030204" pitchFamily="49" charset="0"/>
              </a:rPr>
              <a:t>_start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_start: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jal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>
                <a:latin typeface="Consolas" panose="020B0609020204030204" pitchFamily="49" charset="0"/>
              </a:rPr>
              <a:t>x1, proc</a:t>
            </a:r>
          </a:p>
          <a:p>
            <a:endParaRPr lang="en-US" sz="14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addi</a:t>
            </a:r>
            <a:r>
              <a:rPr lang="en-US" sz="1400" dirty="0">
                <a:latin typeface="Consolas" panose="020B0609020204030204" pitchFamily="49" charset="0"/>
              </a:rPr>
              <a:t>  a0, x0, 0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addi</a:t>
            </a:r>
            <a:r>
              <a:rPr lang="en-US" sz="1400" dirty="0">
                <a:latin typeface="Consolas" panose="020B0609020204030204" pitchFamily="49" charset="0"/>
              </a:rPr>
              <a:t>  a7, x0, 93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ecall</a:t>
            </a:r>
            <a:endParaRPr lang="en-US" sz="14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endParaRPr lang="en-US" sz="14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latin typeface="Consolas" panose="020B0609020204030204" pitchFamily="49" charset="0"/>
              </a:rPr>
              <a:t>proc: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addi</a:t>
            </a:r>
            <a:r>
              <a:rPr lang="en-US" sz="1400" dirty="0">
                <a:latin typeface="Consolas" panose="020B0609020204030204" pitchFamily="49" charset="0"/>
              </a:rPr>
              <a:t>  a0, x0, 1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  la</a:t>
            </a:r>
            <a:r>
              <a:rPr lang="en-US" sz="1400" dirty="0">
                <a:latin typeface="Consolas" panose="020B0609020204030204" pitchFamily="49" charset="0"/>
              </a:rPr>
              <a:t>    a1, str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addi</a:t>
            </a:r>
            <a:r>
              <a:rPr lang="en-US" sz="1400" dirty="0">
                <a:latin typeface="Consolas" panose="020B0609020204030204" pitchFamily="49" charset="0"/>
              </a:rPr>
              <a:t>  a2, x0, </a:t>
            </a:r>
            <a:r>
              <a:rPr lang="ru-RU" sz="1400" dirty="0">
                <a:latin typeface="Consolas" panose="020B0609020204030204" pitchFamily="49" charset="0"/>
              </a:rPr>
              <a:t>17</a:t>
            </a:r>
            <a:endParaRPr lang="en-US" sz="1400" dirty="0"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addi</a:t>
            </a:r>
            <a:r>
              <a:rPr lang="en-US" sz="1400" dirty="0">
                <a:latin typeface="Consolas" panose="020B0609020204030204" pitchFamily="49" charset="0"/>
              </a:rPr>
              <a:t>  a7, x0, 64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ecall</a:t>
            </a:r>
            <a:endParaRPr lang="ru-RU" sz="1400" dirty="0"/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jr</a:t>
            </a:r>
            <a:r>
              <a:rPr lang="en-US" sz="1400" dirty="0">
                <a:latin typeface="Consolas" panose="020B0609020204030204" pitchFamily="49" charset="0"/>
              </a:rPr>
              <a:t>    x1</a:t>
            </a:r>
          </a:p>
          <a:p>
            <a:endParaRPr lang="en-US" sz="14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.section .data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str: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.ascii 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"Hello from proc!\n"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AF1BFF6B-C5D0-AC9D-5478-30420F3969F9}"/>
              </a:ext>
            </a:extLst>
          </p:cNvPr>
          <p:cNvSpPr/>
          <p:nvPr/>
        </p:nvSpPr>
        <p:spPr>
          <a:xfrm>
            <a:off x="4169389" y="1503217"/>
            <a:ext cx="3253767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.section .text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globl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latin typeface="Consolas" panose="020B0609020204030204" pitchFamily="49" charset="0"/>
              </a:rPr>
              <a:t>_start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_start: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jal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>
                <a:latin typeface="Consolas" panose="020B0609020204030204" pitchFamily="49" charset="0"/>
              </a:rPr>
              <a:t>x1, proc</a:t>
            </a:r>
          </a:p>
          <a:p>
            <a:endParaRPr lang="en-US" sz="14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addi</a:t>
            </a:r>
            <a:r>
              <a:rPr lang="en-US" sz="1400" dirty="0">
                <a:latin typeface="Consolas" panose="020B0609020204030204" pitchFamily="49" charset="0"/>
              </a:rPr>
              <a:t>  a0, x0, 0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addi</a:t>
            </a:r>
            <a:r>
              <a:rPr lang="en-US" sz="1400" dirty="0">
                <a:latin typeface="Consolas" panose="020B0609020204030204" pitchFamily="49" charset="0"/>
              </a:rPr>
              <a:t>  a7, x0, 93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ecall</a:t>
            </a:r>
            <a:endParaRPr lang="en-US" sz="14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endParaRPr lang="en-US" sz="14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latin typeface="Consolas" panose="020B0609020204030204" pitchFamily="49" charset="0"/>
              </a:rPr>
              <a:t>proc: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addi</a:t>
            </a:r>
            <a:r>
              <a:rPr lang="en-US" sz="1400" dirty="0">
                <a:latin typeface="Consolas" panose="020B0609020204030204" pitchFamily="49" charset="0"/>
              </a:rPr>
              <a:t>  a0, x0, 1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  la</a:t>
            </a:r>
            <a:r>
              <a:rPr lang="en-US" sz="1400" dirty="0">
                <a:latin typeface="Consolas" panose="020B0609020204030204" pitchFamily="49" charset="0"/>
              </a:rPr>
              <a:t>    a1, str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addi</a:t>
            </a:r>
            <a:r>
              <a:rPr lang="en-US" sz="1400" dirty="0">
                <a:latin typeface="Consolas" panose="020B0609020204030204" pitchFamily="49" charset="0"/>
              </a:rPr>
              <a:t>  a2, x0, </a:t>
            </a:r>
            <a:r>
              <a:rPr lang="ru-RU" sz="1400" dirty="0">
                <a:latin typeface="Consolas" panose="020B0609020204030204" pitchFamily="49" charset="0"/>
              </a:rPr>
              <a:t>17</a:t>
            </a:r>
            <a:endParaRPr lang="en-US" sz="1400" dirty="0"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addi</a:t>
            </a:r>
            <a:r>
              <a:rPr lang="en-US" sz="1400" dirty="0">
                <a:latin typeface="Consolas" panose="020B0609020204030204" pitchFamily="49" charset="0"/>
              </a:rPr>
              <a:t>  a7, x0, 64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ecall</a:t>
            </a:r>
            <a:endParaRPr lang="ru-RU" sz="1400" dirty="0"/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  ret</a:t>
            </a:r>
            <a:endParaRPr lang="en-US" sz="1400" dirty="0">
              <a:latin typeface="Consolas" panose="020B0609020204030204" pitchFamily="49" charset="0"/>
            </a:endParaRPr>
          </a:p>
          <a:p>
            <a:endParaRPr lang="en-US" sz="14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.section .data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str: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.ascii 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"Hello from proc!\n"</a:t>
            </a:r>
          </a:p>
        </p:txBody>
      </p:sp>
      <p:graphicFrame>
        <p:nvGraphicFramePr>
          <p:cNvPr id="12" name="Таблица 11">
            <a:extLst>
              <a:ext uri="{FF2B5EF4-FFF2-40B4-BE49-F238E27FC236}">
                <a16:creationId xmlns:a16="http://schemas.microsoft.com/office/drawing/2014/main" id="{6032BE58-48AC-3880-17DC-E0887CCB32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2647307"/>
              </p:ext>
            </p:extLst>
          </p:nvPr>
        </p:nvGraphicFramePr>
        <p:xfrm>
          <a:off x="7770080" y="1503217"/>
          <a:ext cx="4311673" cy="483819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75064">
                  <a:extLst>
                    <a:ext uri="{9D8B030D-6E8A-4147-A177-3AD203B41FA5}">
                      <a16:colId xmlns:a16="http://schemas.microsoft.com/office/drawing/2014/main" val="557872940"/>
                    </a:ext>
                  </a:extLst>
                </a:gridCol>
                <a:gridCol w="1543996">
                  <a:extLst>
                    <a:ext uri="{9D8B030D-6E8A-4147-A177-3AD203B41FA5}">
                      <a16:colId xmlns:a16="http://schemas.microsoft.com/office/drawing/2014/main" val="1711112739"/>
                    </a:ext>
                  </a:extLst>
                </a:gridCol>
                <a:gridCol w="1692613">
                  <a:extLst>
                    <a:ext uri="{9D8B030D-6E8A-4147-A177-3AD203B41FA5}">
                      <a16:colId xmlns:a16="http://schemas.microsoft.com/office/drawing/2014/main" val="2956924920"/>
                    </a:ext>
                  </a:extLst>
                </a:gridCol>
              </a:tblGrid>
              <a:tr h="60350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050" kern="100" dirty="0">
                          <a:effectLst/>
                          <a:latin typeface="Nunito Sans" pitchFamily="2" charset="-52"/>
                        </a:rPr>
                        <a:t>Псевдо-инструкция</a:t>
                      </a:r>
                      <a:endParaRPr lang="ru-RU" sz="1050" kern="100" dirty="0">
                        <a:effectLst/>
                        <a:latin typeface="Nunito Sans" pitchFamily="2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050" kern="100" dirty="0">
                          <a:effectLst/>
                          <a:latin typeface="Nunito Sans" pitchFamily="2" charset="-52"/>
                        </a:rPr>
                        <a:t>Набор базовых инструкций</a:t>
                      </a:r>
                      <a:endParaRPr lang="ru-RU" sz="1050" kern="100" dirty="0">
                        <a:effectLst/>
                        <a:latin typeface="Nunito Sans" pitchFamily="2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050" kern="100" dirty="0">
                          <a:effectLst/>
                          <a:latin typeface="Nunito Sans" pitchFamily="2" charset="-52"/>
                        </a:rPr>
                        <a:t>Описание</a:t>
                      </a:r>
                      <a:br>
                        <a:rPr lang="ru-RU" sz="1050" kern="100" dirty="0">
                          <a:effectLst/>
                          <a:latin typeface="Nunito Sans" pitchFamily="2" charset="-52"/>
                        </a:rPr>
                      </a:br>
                      <a:endParaRPr lang="ru-RU" sz="1050" kern="100" dirty="0">
                        <a:effectLst/>
                        <a:latin typeface="Nunito Sans" pitchFamily="2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0" marR="95250" marT="95250" marB="95250"/>
                </a:tc>
                <a:extLst>
                  <a:ext uri="{0D108BD9-81ED-4DB2-BD59-A6C34878D82A}">
                    <a16:rowId xmlns:a16="http://schemas.microsoft.com/office/drawing/2014/main" val="1282608862"/>
                  </a:ext>
                </a:extLst>
              </a:tr>
              <a:tr h="603504">
                <a:tc>
                  <a:txBody>
                    <a:bodyPr/>
                    <a:lstStyle/>
                    <a:p>
                      <a:pPr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>
                          <a:effectLst/>
                          <a:latin typeface="Consolas" panose="020B0609020204030204" pitchFamily="49" charset="0"/>
                        </a:rPr>
                        <a:t>j </a:t>
                      </a:r>
                      <a:r>
                        <a:rPr lang="ru-RU" sz="1200" kern="100" dirty="0" err="1">
                          <a:effectLst/>
                          <a:latin typeface="Consolas" panose="020B0609020204030204" pitchFamily="49" charset="0"/>
                        </a:rPr>
                        <a:t>imm</a:t>
                      </a:r>
                      <a:endParaRPr lang="ru-RU" sz="1400" kern="100" dirty="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 err="1">
                          <a:effectLst/>
                        </a:rPr>
                        <a:t>jal</a:t>
                      </a:r>
                      <a:r>
                        <a:rPr lang="ru-RU" sz="1200" kern="100" dirty="0">
                          <a:effectLst/>
                        </a:rPr>
                        <a:t> x0, </a:t>
                      </a:r>
                      <a:r>
                        <a:rPr lang="ru-RU" sz="1200" kern="100" dirty="0" err="1">
                          <a:effectLst/>
                        </a:rPr>
                        <a:t>imm</a:t>
                      </a:r>
                      <a:endParaRPr lang="ru-RU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>
                          <a:effectLst/>
                        </a:rPr>
                        <a:t>PC += imm</a:t>
                      </a:r>
                      <a:endParaRPr lang="ru-RU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0" marR="95250" marT="95250" marB="95250"/>
                </a:tc>
                <a:extLst>
                  <a:ext uri="{0D108BD9-81ED-4DB2-BD59-A6C34878D82A}">
                    <a16:rowId xmlns:a16="http://schemas.microsoft.com/office/drawing/2014/main" val="3068805947"/>
                  </a:ext>
                </a:extLst>
              </a:tr>
              <a:tr h="603504">
                <a:tc>
                  <a:txBody>
                    <a:bodyPr/>
                    <a:lstStyle/>
                    <a:p>
                      <a:pPr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 err="1">
                          <a:effectLst/>
                          <a:latin typeface="Consolas" panose="020B0609020204030204" pitchFamily="49" charset="0"/>
                        </a:rPr>
                        <a:t>jal</a:t>
                      </a:r>
                      <a:r>
                        <a:rPr lang="ru-RU" sz="1200" kern="100" dirty="0"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ru-RU" sz="1200" kern="100" dirty="0" err="1">
                          <a:effectLst/>
                          <a:latin typeface="Consolas" panose="020B0609020204030204" pitchFamily="49" charset="0"/>
                        </a:rPr>
                        <a:t>imm</a:t>
                      </a:r>
                      <a:endParaRPr lang="ru-RU" sz="1400" kern="100" dirty="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 err="1">
                          <a:effectLst/>
                        </a:rPr>
                        <a:t>jal</a:t>
                      </a:r>
                      <a:r>
                        <a:rPr lang="ru-RU" sz="1200" kern="100" dirty="0">
                          <a:effectLst/>
                        </a:rPr>
                        <a:t> x1, </a:t>
                      </a:r>
                      <a:r>
                        <a:rPr lang="ru-RU" sz="1200" kern="100" dirty="0" err="1">
                          <a:effectLst/>
                        </a:rPr>
                        <a:t>imm</a:t>
                      </a:r>
                      <a:endParaRPr lang="ru-RU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>
                          <a:effectLst/>
                        </a:rPr>
                        <a:t>x1 = PC+4; PC += imm</a:t>
                      </a:r>
                      <a:endParaRPr lang="ru-RU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0" marR="95250" marT="95250" marB="95250"/>
                </a:tc>
                <a:extLst>
                  <a:ext uri="{0D108BD9-81ED-4DB2-BD59-A6C34878D82A}">
                    <a16:rowId xmlns:a16="http://schemas.microsoft.com/office/drawing/2014/main" val="3281255638"/>
                  </a:ext>
                </a:extLst>
              </a:tr>
              <a:tr h="603504">
                <a:tc>
                  <a:txBody>
                    <a:bodyPr/>
                    <a:lstStyle/>
                    <a:p>
                      <a:pPr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 err="1">
                          <a:effectLst/>
                          <a:latin typeface="Consolas" panose="020B0609020204030204" pitchFamily="49" charset="0"/>
                        </a:rPr>
                        <a:t>jr</a:t>
                      </a:r>
                      <a:r>
                        <a:rPr lang="ru-RU" sz="1200" kern="100" dirty="0"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ru-RU" sz="1200" kern="100" dirty="0" err="1">
                          <a:effectLst/>
                          <a:latin typeface="Consolas" panose="020B0609020204030204" pitchFamily="49" charset="0"/>
                        </a:rPr>
                        <a:t>rs</a:t>
                      </a:r>
                      <a:endParaRPr lang="ru-RU" sz="1400" kern="100" dirty="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>
                          <a:effectLst/>
                        </a:rPr>
                        <a:t>jalr x0, rs, 0</a:t>
                      </a:r>
                      <a:endParaRPr lang="ru-RU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>
                          <a:effectLst/>
                        </a:rPr>
                        <a:t>PC = </a:t>
                      </a:r>
                      <a:r>
                        <a:rPr lang="ru-RU" sz="1200" kern="100" dirty="0" err="1">
                          <a:effectLst/>
                        </a:rPr>
                        <a:t>rs</a:t>
                      </a:r>
                      <a:endParaRPr lang="ru-RU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0" marR="95250" marT="95250" marB="95250"/>
                </a:tc>
                <a:extLst>
                  <a:ext uri="{0D108BD9-81ED-4DB2-BD59-A6C34878D82A}">
                    <a16:rowId xmlns:a16="http://schemas.microsoft.com/office/drawing/2014/main" val="1353857180"/>
                  </a:ext>
                </a:extLst>
              </a:tr>
              <a:tr h="603504">
                <a:tc>
                  <a:txBody>
                    <a:bodyPr/>
                    <a:lstStyle/>
                    <a:p>
                      <a:pPr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 err="1">
                          <a:effectLst/>
                          <a:latin typeface="Consolas" panose="020B0609020204030204" pitchFamily="49" charset="0"/>
                        </a:rPr>
                        <a:t>jalr</a:t>
                      </a:r>
                      <a:r>
                        <a:rPr lang="ru-RU" sz="1200" kern="100" dirty="0"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ru-RU" sz="1200" kern="100" dirty="0" err="1">
                          <a:effectLst/>
                          <a:latin typeface="Consolas" panose="020B0609020204030204" pitchFamily="49" charset="0"/>
                        </a:rPr>
                        <a:t>rs</a:t>
                      </a:r>
                      <a:endParaRPr lang="ru-RU" sz="1400" kern="100" dirty="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>
                          <a:effectLst/>
                        </a:rPr>
                        <a:t>jalr x1, rs, 0</a:t>
                      </a:r>
                      <a:endParaRPr lang="ru-RU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>
                          <a:effectLst/>
                        </a:rPr>
                        <a:t>x1 = PC+4; PC = </a:t>
                      </a:r>
                      <a:r>
                        <a:rPr lang="ru-RU" sz="1200" kern="100" dirty="0" err="1">
                          <a:effectLst/>
                        </a:rPr>
                        <a:t>rs</a:t>
                      </a:r>
                      <a:endParaRPr lang="ru-RU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0" marR="95250" marT="95250" marB="95250"/>
                </a:tc>
                <a:extLst>
                  <a:ext uri="{0D108BD9-81ED-4DB2-BD59-A6C34878D82A}">
                    <a16:rowId xmlns:a16="http://schemas.microsoft.com/office/drawing/2014/main" val="4025257585"/>
                  </a:ext>
                </a:extLst>
              </a:tr>
              <a:tr h="603504">
                <a:tc>
                  <a:txBody>
                    <a:bodyPr/>
                    <a:lstStyle/>
                    <a:p>
                      <a:pPr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 err="1">
                          <a:effectLst/>
                          <a:latin typeface="Consolas" panose="020B0609020204030204" pitchFamily="49" charset="0"/>
                        </a:rPr>
                        <a:t>ret</a:t>
                      </a:r>
                      <a:endParaRPr lang="ru-RU" sz="1400" kern="100" dirty="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>
                          <a:effectLst/>
                        </a:rPr>
                        <a:t>jalr x0, x1, 0</a:t>
                      </a:r>
                      <a:endParaRPr lang="ru-RU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>
                          <a:effectLst/>
                        </a:rPr>
                        <a:t>PC = x1</a:t>
                      </a:r>
                      <a:endParaRPr lang="ru-RU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0" marR="95250" marT="95250" marB="95250"/>
                </a:tc>
                <a:extLst>
                  <a:ext uri="{0D108BD9-81ED-4DB2-BD59-A6C34878D82A}">
                    <a16:rowId xmlns:a16="http://schemas.microsoft.com/office/drawing/2014/main" val="2099088480"/>
                  </a:ext>
                </a:extLst>
              </a:tr>
              <a:tr h="603504">
                <a:tc>
                  <a:txBody>
                    <a:bodyPr/>
                    <a:lstStyle/>
                    <a:p>
                      <a:pPr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 err="1">
                          <a:effectLst/>
                          <a:latin typeface="Consolas" panose="020B0609020204030204" pitchFamily="49" charset="0"/>
                        </a:rPr>
                        <a:t>call</a:t>
                      </a:r>
                      <a:r>
                        <a:rPr lang="ru-RU" sz="1200" kern="100" dirty="0"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ru-RU" sz="1200" kern="100" dirty="0" err="1">
                          <a:effectLst/>
                          <a:latin typeface="Consolas" panose="020B0609020204030204" pitchFamily="49" charset="0"/>
                        </a:rPr>
                        <a:t>imm</a:t>
                      </a:r>
                      <a:endParaRPr lang="ru-RU" sz="1400" kern="100" dirty="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auipc x6, imm[31:12]</a:t>
                      </a:r>
                      <a:br>
                        <a:rPr lang="en-US" sz="1200" kern="100">
                          <a:effectLst/>
                        </a:rPr>
                      </a:br>
                      <a:r>
                        <a:rPr lang="en-US" sz="1200" kern="100">
                          <a:effectLst/>
                        </a:rPr>
                        <a:t>jalr x1, x6, imm[11:0]</a:t>
                      </a:r>
                      <a:endParaRPr lang="ru-RU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>
                          <a:effectLst/>
                        </a:rPr>
                        <a:t>x1 = PC+4; PC = </a:t>
                      </a:r>
                      <a:r>
                        <a:rPr lang="ru-RU" sz="1200" kern="100" dirty="0" err="1">
                          <a:effectLst/>
                        </a:rPr>
                        <a:t>imm</a:t>
                      </a:r>
                      <a:endParaRPr lang="ru-RU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0" marR="95250" marT="95250" marB="95250"/>
                </a:tc>
                <a:extLst>
                  <a:ext uri="{0D108BD9-81ED-4DB2-BD59-A6C34878D82A}">
                    <a16:rowId xmlns:a16="http://schemas.microsoft.com/office/drawing/2014/main" val="3088063541"/>
                  </a:ext>
                </a:extLst>
              </a:tr>
              <a:tr h="603504">
                <a:tc>
                  <a:txBody>
                    <a:bodyPr/>
                    <a:lstStyle/>
                    <a:p>
                      <a:pPr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 err="1">
                          <a:effectLst/>
                          <a:latin typeface="Consolas" panose="020B0609020204030204" pitchFamily="49" charset="0"/>
                        </a:rPr>
                        <a:t>tail</a:t>
                      </a:r>
                      <a:r>
                        <a:rPr lang="ru-RU" sz="1200" kern="100" dirty="0"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ru-RU" sz="1200" kern="100" dirty="0" err="1">
                          <a:effectLst/>
                          <a:latin typeface="Consolas" panose="020B0609020204030204" pitchFamily="49" charset="0"/>
                        </a:rPr>
                        <a:t>imm</a:t>
                      </a:r>
                      <a:endParaRPr lang="ru-RU" sz="1400" kern="100" dirty="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auipc x6, imm[31:12]</a:t>
                      </a:r>
                      <a:br>
                        <a:rPr lang="en-US" sz="1200" kern="100">
                          <a:effectLst/>
                        </a:rPr>
                      </a:br>
                      <a:r>
                        <a:rPr lang="en-US" sz="1200" kern="100">
                          <a:effectLst/>
                        </a:rPr>
                        <a:t>jalr x0, x6, imm[11:0]</a:t>
                      </a:r>
                      <a:endParaRPr lang="ru-RU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>
                          <a:effectLst/>
                        </a:rPr>
                        <a:t>PC = </a:t>
                      </a:r>
                      <a:r>
                        <a:rPr lang="ru-RU" sz="1200" kern="100" dirty="0" err="1">
                          <a:effectLst/>
                        </a:rPr>
                        <a:t>imm</a:t>
                      </a:r>
                      <a:endParaRPr lang="ru-RU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0" marR="95250" marT="95250" marB="95250"/>
                </a:tc>
                <a:extLst>
                  <a:ext uri="{0D108BD9-81ED-4DB2-BD59-A6C34878D82A}">
                    <a16:rowId xmlns:a16="http://schemas.microsoft.com/office/drawing/2014/main" val="30558471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75244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Номер слайда 5">
            <a:extLst>
              <a:ext uri="{FF2B5EF4-FFF2-40B4-BE49-F238E27FC236}">
                <a16:creationId xmlns:a16="http://schemas.microsoft.com/office/drawing/2014/main" id="{246FE44D-8ACA-4BFD-ADB0-B05A93FDA3CF}"/>
              </a:ext>
            </a:extLst>
          </p:cNvPr>
          <p:cNvSpPr txBox="1">
            <a:spLocks/>
          </p:cNvSpPr>
          <p:nvPr/>
        </p:nvSpPr>
        <p:spPr>
          <a:xfrm>
            <a:off x="10883900" y="6610350"/>
            <a:ext cx="682625" cy="247650"/>
          </a:xfrm>
          <a:prstGeom prst="rect">
            <a:avLst/>
          </a:prstGeom>
          <a:solidFill>
            <a:srgbClr val="F3F1F9">
              <a:alpha val="89804"/>
            </a:srgbClr>
          </a:solidFill>
        </p:spPr>
        <p:txBody>
          <a:bodyPr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8CD8CDE7-E2C6-4DFC-9859-BA19C2EE985E}" type="slidenum">
              <a:rPr lang="ru-RU" sz="1000" smtClean="0">
                <a:latin typeface="Nunito Sans" pitchFamily="2" charset="77"/>
              </a:rPr>
              <a:pPr algn="ctr"/>
              <a:t>83</a:t>
            </a:fld>
            <a:endParaRPr lang="ru-RU" sz="1000" dirty="0">
              <a:latin typeface="Nunito Sans" pitchFamily="2" charset="77"/>
            </a:endParaRPr>
          </a:p>
        </p:txBody>
      </p:sp>
      <p:cxnSp>
        <p:nvCxnSpPr>
          <p:cNvPr id="119" name="Straight Connector 81">
            <a:extLst>
              <a:ext uri="{FF2B5EF4-FFF2-40B4-BE49-F238E27FC236}">
                <a16:creationId xmlns:a16="http://schemas.microsoft.com/office/drawing/2014/main" id="{FB4331D3-6E92-F510-9CBB-B5AEA25C2B23}"/>
              </a:ext>
            </a:extLst>
          </p:cNvPr>
          <p:cNvCxnSpPr>
            <a:cxnSpLocks/>
          </p:cNvCxnSpPr>
          <p:nvPr/>
        </p:nvCxnSpPr>
        <p:spPr>
          <a:xfrm>
            <a:off x="608094" y="6381750"/>
            <a:ext cx="10960019" cy="0"/>
          </a:xfrm>
          <a:prstGeom prst="line">
            <a:avLst/>
          </a:prstGeom>
          <a:ln w="12700" cap="rnd">
            <a:solidFill>
              <a:srgbClr val="283272"/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CF0C995-B686-F7E0-851C-CFE0BB33E31D}"/>
              </a:ext>
            </a:extLst>
          </p:cNvPr>
          <p:cNvSpPr txBox="1"/>
          <p:nvPr/>
        </p:nvSpPr>
        <p:spPr>
          <a:xfrm>
            <a:off x="537071" y="396484"/>
            <a:ext cx="936055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R="0" lvl="0" indent="0" defTabSz="91417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u="none" strike="noStrike" cap="none" spc="0" normalizeH="0" baseline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 Light" pitchFamily="2" charset="77"/>
              </a:defRPr>
            </a:lvl1pPr>
          </a:lstStyle>
          <a:p>
            <a:r>
              <a:rPr lang="ru-RU" sz="1100" dirty="0">
                <a:solidFill>
                  <a:srgbClr val="283272"/>
                </a:solidFill>
                <a:latin typeface="Nunito Sans Light" pitchFamily="2" charset="77"/>
              </a:rPr>
              <a:t>Основы программирования на языке Assembler под архитектуру RISC-V</a:t>
            </a:r>
            <a:endParaRPr lang="ru-RU" sz="11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F45C107-0974-9033-38A0-AE7F67E9B8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9729276" y="484607"/>
            <a:ext cx="1837249" cy="50106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42CEA1D-09FC-848D-6E67-3B919F678E69}"/>
              </a:ext>
            </a:extLst>
          </p:cNvPr>
          <p:cNvSpPr txBox="1"/>
          <p:nvPr/>
        </p:nvSpPr>
        <p:spPr>
          <a:xfrm>
            <a:off x="548065" y="605732"/>
            <a:ext cx="60724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ru-RU"/>
            </a:defPPr>
            <a:lvl1pPr marR="0" lvl="0" indent="0" defTabSz="91417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u="none" strike="noStrike" cap="none" spc="0" normalizeH="0" baseline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" pitchFamily="2" charset="77"/>
              </a:defRPr>
            </a:lvl1pPr>
          </a:lstStyle>
          <a:p>
            <a:pPr marL="0" marR="0" lvl="0" indent="0" algn="l" defTabSz="9141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Подпрограммы: сложный вариант реализации</a:t>
            </a:r>
            <a:endParaRPr kumimoji="0" lang="ru-RU" sz="2000" b="1" u="none" strike="noStrike" kern="1200" cap="none" spc="0" normalizeH="0" baseline="0" noProof="0" dirty="0">
              <a:ln>
                <a:noFill/>
              </a:ln>
              <a:solidFill>
                <a:srgbClr val="283272"/>
              </a:solidFill>
              <a:effectLst/>
              <a:uLnTx/>
              <a:uFillTx/>
              <a:latin typeface="Nunito Sans" pitchFamily="2" charset="77"/>
            </a:endParaRPr>
          </a:p>
        </p:txBody>
      </p:sp>
      <p:graphicFrame>
        <p:nvGraphicFramePr>
          <p:cNvPr id="6" name="Таблица 5">
            <a:extLst>
              <a:ext uri="{FF2B5EF4-FFF2-40B4-BE49-F238E27FC236}">
                <a16:creationId xmlns:a16="http://schemas.microsoft.com/office/drawing/2014/main" id="{FAEFD183-3ECF-EE39-F956-E1DC113ACD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9997112"/>
              </p:ext>
            </p:extLst>
          </p:nvPr>
        </p:nvGraphicFramePr>
        <p:xfrm>
          <a:off x="619088" y="1315288"/>
          <a:ext cx="10572846" cy="2468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4185">
                  <a:extLst>
                    <a:ext uri="{9D8B030D-6E8A-4147-A177-3AD203B41FA5}">
                      <a16:colId xmlns:a16="http://schemas.microsoft.com/office/drawing/2014/main" val="4196276911"/>
                    </a:ext>
                  </a:extLst>
                </a:gridCol>
                <a:gridCol w="2202421">
                  <a:extLst>
                    <a:ext uri="{9D8B030D-6E8A-4147-A177-3AD203B41FA5}">
                      <a16:colId xmlns:a16="http://schemas.microsoft.com/office/drawing/2014/main" val="1332086564"/>
                    </a:ext>
                  </a:extLst>
                </a:gridCol>
                <a:gridCol w="4243353">
                  <a:extLst>
                    <a:ext uri="{9D8B030D-6E8A-4147-A177-3AD203B41FA5}">
                      <a16:colId xmlns:a16="http://schemas.microsoft.com/office/drawing/2014/main" val="3663706056"/>
                    </a:ext>
                  </a:extLst>
                </a:gridCol>
                <a:gridCol w="3222887">
                  <a:extLst>
                    <a:ext uri="{9D8B030D-6E8A-4147-A177-3AD203B41FA5}">
                      <a16:colId xmlns:a16="http://schemas.microsoft.com/office/drawing/2014/main" val="1491599778"/>
                    </a:ext>
                  </a:extLst>
                </a:gridCol>
              </a:tblGrid>
              <a:tr h="154531">
                <a:tc>
                  <a:txBody>
                    <a:bodyPr/>
                    <a:lstStyle/>
                    <a:p>
                      <a:pPr marL="0" marR="0" lvl="0" indent="0" algn="ctr" defTabSz="9143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ru-RU" sz="1200" b="0" i="0" kern="1200" dirty="0">
                          <a:solidFill>
                            <a:schemeClr val="bg1"/>
                          </a:solidFill>
                          <a:latin typeface="Nunito Sans" pitchFamily="2" charset="77"/>
                          <a:ea typeface="Verdana" panose="020B0604030504040204" pitchFamily="34" charset="0"/>
                          <a:cs typeface="+mn-cs"/>
                        </a:rPr>
                        <a:t>Регистр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8327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b="0" i="0" kern="1200" dirty="0">
                          <a:solidFill>
                            <a:schemeClr val="bg2"/>
                          </a:solidFill>
                          <a:latin typeface="Nunito Sans" pitchFamily="2" charset="77"/>
                          <a:ea typeface="Verdana" panose="020B0604030504040204" pitchFamily="34" charset="0"/>
                          <a:cs typeface="+mn-cs"/>
                        </a:rPr>
                        <a:t>Имя </a:t>
                      </a:r>
                      <a:r>
                        <a:rPr lang="en-US" sz="1200" b="0" i="0" kern="1200" dirty="0">
                          <a:solidFill>
                            <a:schemeClr val="bg2"/>
                          </a:solidFill>
                          <a:latin typeface="Nunito Sans" pitchFamily="2" charset="77"/>
                          <a:ea typeface="Verdana" panose="020B0604030504040204" pitchFamily="34" charset="0"/>
                          <a:cs typeface="+mn-cs"/>
                        </a:rPr>
                        <a:t>ABI</a:t>
                      </a:r>
                      <a:endParaRPr lang="ru-RU" sz="1200" b="0" i="0" dirty="0">
                        <a:solidFill>
                          <a:schemeClr val="bg2"/>
                        </a:solidFill>
                        <a:latin typeface="Nunito Sans" pitchFamily="2" charset="7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8327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b="0" i="0" dirty="0">
                          <a:solidFill>
                            <a:schemeClr val="bg2"/>
                          </a:solidFill>
                          <a:latin typeface="Nunito Sans" pitchFamily="2" charset="77"/>
                        </a:rPr>
                        <a:t>Применение (что хранит)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8327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b="0" i="0" dirty="0">
                          <a:solidFill>
                            <a:schemeClr val="bg2"/>
                          </a:solidFill>
                          <a:latin typeface="Nunito Sans" pitchFamily="2" charset="77"/>
                        </a:rPr>
                        <a:t>Кто сохраняет состояние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8327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428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3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sz="1200" b="0" i="0" kern="1200" dirty="0">
                          <a:solidFill>
                            <a:schemeClr val="tx1"/>
                          </a:solidFill>
                          <a:latin typeface="Nunito Sans" pitchFamily="2" charset="77"/>
                          <a:ea typeface="Verdana" panose="020B0604030504040204" pitchFamily="34" charset="0"/>
                          <a:cs typeface="+mn-cs"/>
                        </a:rPr>
                        <a:t>x0</a:t>
                      </a:r>
                      <a:endParaRPr lang="ru-RU" sz="1200" b="0" i="0" kern="1200" dirty="0">
                        <a:solidFill>
                          <a:schemeClr val="tx1"/>
                        </a:solidFill>
                        <a:latin typeface="Nunito Sans" pitchFamily="2" charset="77"/>
                        <a:ea typeface="Verdana" panose="020B0604030504040204" pitchFamily="34" charset="0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kern="1200" dirty="0">
                          <a:solidFill>
                            <a:schemeClr val="tx1"/>
                          </a:solidFill>
                          <a:latin typeface="Nunito Sans" pitchFamily="2" charset="77"/>
                          <a:ea typeface="Verdana" panose="020B0604030504040204" pitchFamily="34" charset="0"/>
                          <a:cs typeface="+mn-cs"/>
                        </a:rPr>
                        <a:t>zero</a:t>
                      </a:r>
                      <a:endParaRPr lang="ru-RU" sz="1200" b="0" i="0" dirty="0">
                        <a:latin typeface="Nunito Sans" pitchFamily="2" charset="7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200" b="0" i="0" dirty="0">
                          <a:latin typeface="Nunito Sans" pitchFamily="2" charset="77"/>
                        </a:rPr>
                        <a:t>Всегда 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dirty="0"/>
                        <a:t>—</a:t>
                      </a:r>
                      <a:endParaRPr lang="ru-RU" sz="1200" b="0" i="0" dirty="0">
                        <a:latin typeface="Nunito Sans" pitchFamily="2" charset="7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11126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kern="1200" dirty="0">
                          <a:solidFill>
                            <a:schemeClr val="tx1"/>
                          </a:solidFill>
                          <a:latin typeface="Nunito Sans" pitchFamily="2" charset="77"/>
                          <a:ea typeface="Verdana" panose="020B0604030504040204" pitchFamily="34" charset="0"/>
                          <a:cs typeface="+mn-cs"/>
                        </a:rPr>
                        <a:t>x1</a:t>
                      </a:r>
                      <a:endParaRPr lang="ru-RU" sz="1200" b="0" i="0" dirty="0">
                        <a:latin typeface="Nunito Sans" pitchFamily="2" charset="7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kern="1200" dirty="0" err="1">
                          <a:solidFill>
                            <a:schemeClr val="tx1"/>
                          </a:solidFill>
                          <a:latin typeface="Nunito Sans" pitchFamily="2" charset="77"/>
                          <a:ea typeface="Verdana" panose="020B0604030504040204" pitchFamily="34" charset="0"/>
                          <a:cs typeface="+mn-cs"/>
                        </a:rPr>
                        <a:t>ra</a:t>
                      </a:r>
                      <a:endParaRPr lang="ru-RU" sz="1200" b="0" i="0" dirty="0">
                        <a:latin typeface="Nunito Sans" pitchFamily="2" charset="7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200" b="0" i="0" dirty="0">
                          <a:latin typeface="Nunito Sans" pitchFamily="2" charset="77"/>
                        </a:rPr>
                        <a:t>Адрес возврата 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b="0" i="0" dirty="0">
                          <a:latin typeface="Nunito Sans" pitchFamily="2" charset="77"/>
                        </a:rPr>
                        <a:t>Вызывающая подпрограмма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6517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Nunito Sans" pitchFamily="2" charset="77"/>
                        </a:rPr>
                        <a:t>x2</a:t>
                      </a:r>
                      <a:endParaRPr lang="ru-RU" sz="1200" b="0" i="0" dirty="0">
                        <a:latin typeface="Nunito Sans" pitchFamily="2" charset="7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 err="1">
                          <a:latin typeface="Nunito Sans" pitchFamily="2" charset="77"/>
                        </a:rPr>
                        <a:t>sp</a:t>
                      </a:r>
                      <a:endParaRPr lang="ru-RU" sz="1200" b="0" i="0" dirty="0">
                        <a:latin typeface="Nunito Sans" pitchFamily="2" charset="7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200" b="0" i="0" dirty="0">
                          <a:latin typeface="Nunito Sans" pitchFamily="2" charset="77"/>
                        </a:rPr>
                        <a:t>Указатель на вершину стека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200" b="0" i="0" dirty="0">
                          <a:latin typeface="Nunito Sans" pitchFamily="2" charset="77"/>
                        </a:rPr>
                        <a:t>Вызываемая подпрограмма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62997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Nunito Sans" pitchFamily="2" charset="77"/>
                        </a:rPr>
                        <a:t>x</a:t>
                      </a:r>
                      <a:r>
                        <a:rPr lang="ru-RU" sz="1200" b="0" i="0" dirty="0">
                          <a:latin typeface="Nunito Sans" pitchFamily="2" charset="77"/>
                        </a:rPr>
                        <a:t>5-</a:t>
                      </a:r>
                      <a:r>
                        <a:rPr lang="en-US" sz="1200" b="0" i="0" dirty="0">
                          <a:latin typeface="Nunito Sans" pitchFamily="2" charset="77"/>
                        </a:rPr>
                        <a:t>x</a:t>
                      </a:r>
                      <a:r>
                        <a:rPr lang="ru-RU" sz="1200" b="0" i="0" dirty="0">
                          <a:latin typeface="Nunito Sans" pitchFamily="2" charset="77"/>
                        </a:rPr>
                        <a:t>7</a:t>
                      </a:r>
                      <a:endParaRPr lang="en-US" sz="1200" b="0" i="0" dirty="0">
                        <a:latin typeface="Nunito Sans" pitchFamily="2" charset="77"/>
                      </a:endParaRPr>
                    </a:p>
                    <a:p>
                      <a:pPr marL="0" marR="0" lvl="0" indent="0" algn="ctr" defTabSz="9143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dirty="0">
                          <a:latin typeface="Nunito Sans" pitchFamily="2" charset="77"/>
                        </a:rPr>
                        <a:t>x28-x31</a:t>
                      </a:r>
                      <a:endParaRPr lang="ru-RU" sz="1200" b="0" i="0" dirty="0">
                        <a:latin typeface="Nunito Sans" pitchFamily="2" charset="7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Nunito Sans" pitchFamily="2" charset="77"/>
                        </a:rPr>
                        <a:t>t0-t2</a:t>
                      </a:r>
                    </a:p>
                    <a:p>
                      <a:pPr marL="0" marR="0" lvl="0" indent="0" algn="ctr" defTabSz="9143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dirty="0">
                          <a:latin typeface="Nunito Sans" pitchFamily="2" charset="77"/>
                        </a:rPr>
                        <a:t>t3-t6</a:t>
                      </a:r>
                      <a:endParaRPr lang="ru-RU" sz="1200" b="0" i="0" dirty="0">
                        <a:latin typeface="Nunito Sans" pitchFamily="2" charset="7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200" b="0" i="0" dirty="0">
                          <a:latin typeface="Nunito Sans" pitchFamily="2" charset="77"/>
                        </a:rPr>
                        <a:t>Временные значения</a:t>
                      </a:r>
                      <a:r>
                        <a:rPr lang="en-US" sz="1200" b="0" i="0" dirty="0">
                          <a:latin typeface="Nunito Sans" pitchFamily="2" charset="77"/>
                        </a:rPr>
                        <a:t>, </a:t>
                      </a:r>
                      <a:r>
                        <a:rPr lang="ru-RU" sz="1200" b="0" i="0" dirty="0">
                          <a:latin typeface="Nunito Sans" pitchFamily="2" charset="77"/>
                        </a:rPr>
                        <a:t>не используемые после выхода из подпрограммы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b="0" i="0" dirty="0">
                          <a:latin typeface="Nunito Sans" pitchFamily="2" charset="77"/>
                        </a:rPr>
                        <a:t>Вызывающая подпрограмма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1748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3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sz="1200" b="0" i="0" kern="1200" dirty="0">
                          <a:solidFill>
                            <a:schemeClr val="tx1"/>
                          </a:solidFill>
                          <a:latin typeface="Nunito Sans" pitchFamily="2" charset="77"/>
                          <a:ea typeface="Verdana" panose="020B0604030504040204" pitchFamily="34" charset="0"/>
                          <a:cs typeface="+mn-cs"/>
                        </a:rPr>
                        <a:t>x8, x9</a:t>
                      </a:r>
                    </a:p>
                    <a:p>
                      <a:pPr marL="0" marR="0" lvl="0" indent="0" algn="ctr" defTabSz="9143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sz="1200" b="0" i="0" kern="1200" dirty="0">
                          <a:solidFill>
                            <a:schemeClr val="tx1"/>
                          </a:solidFill>
                          <a:latin typeface="Nunito Sans" pitchFamily="2" charset="77"/>
                          <a:ea typeface="Verdana" panose="020B0604030504040204" pitchFamily="34" charset="0"/>
                          <a:cs typeface="+mn-cs"/>
                        </a:rPr>
                        <a:t>x18-x27</a:t>
                      </a:r>
                      <a:endParaRPr lang="ru-RU" sz="1200" b="0" i="0" dirty="0">
                        <a:latin typeface="Nunito Sans" pitchFamily="2" charset="7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kern="1200" dirty="0">
                          <a:solidFill>
                            <a:schemeClr val="tx1"/>
                          </a:solidFill>
                          <a:latin typeface="Nunito Sans" pitchFamily="2" charset="77"/>
                          <a:ea typeface="Verdana" panose="020B0604030504040204" pitchFamily="34" charset="0"/>
                          <a:cs typeface="+mn-cs"/>
                        </a:rPr>
                        <a:t>s0, s1</a:t>
                      </a:r>
                    </a:p>
                    <a:p>
                      <a:pPr marL="0" marR="0" lvl="0" indent="0" algn="ctr" defTabSz="9143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kern="1200" dirty="0">
                          <a:solidFill>
                            <a:schemeClr val="tx1"/>
                          </a:solidFill>
                          <a:latin typeface="Nunito Sans" pitchFamily="2" charset="77"/>
                          <a:ea typeface="Verdana" panose="020B0604030504040204" pitchFamily="34" charset="0"/>
                          <a:cs typeface="+mn-cs"/>
                        </a:rPr>
                        <a:t>s2-s11</a:t>
                      </a:r>
                      <a:endParaRPr lang="ru-RU" sz="1200" b="0" i="0" dirty="0">
                        <a:latin typeface="Nunito Sans" pitchFamily="2" charset="7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200" b="0" i="0" dirty="0">
                          <a:latin typeface="Nunito Sans" pitchFamily="2" charset="77"/>
                        </a:rPr>
                        <a:t>Сохраняемые регистры, используемые после выхода из подпрограммы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b="0" i="0" dirty="0">
                          <a:latin typeface="Nunito Sans" pitchFamily="2" charset="77"/>
                        </a:rPr>
                        <a:t>Вызываемая подпрограмма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84003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3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sz="1200" b="0" i="0" dirty="0">
                          <a:latin typeface="Nunito Sans" pitchFamily="2" charset="77"/>
                        </a:rPr>
                        <a:t>x10, x11</a:t>
                      </a:r>
                      <a:endParaRPr lang="en-US" sz="1200" b="0" i="0" kern="1200" dirty="0">
                        <a:solidFill>
                          <a:schemeClr val="tx1"/>
                        </a:solidFill>
                        <a:latin typeface="Nunito Sans" pitchFamily="2" charset="77"/>
                        <a:ea typeface="Verdana" panose="020B0604030504040204" pitchFamily="34" charset="0"/>
                        <a:cs typeface="+mn-cs"/>
                      </a:endParaRPr>
                    </a:p>
                    <a:p>
                      <a:pPr marL="0" marR="0" lvl="0" indent="0" algn="ctr" defTabSz="9143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sz="1200" b="0" i="0" kern="1200" dirty="0">
                          <a:solidFill>
                            <a:schemeClr val="tx1"/>
                          </a:solidFill>
                          <a:latin typeface="Nunito Sans" pitchFamily="2" charset="77"/>
                          <a:ea typeface="Verdana" panose="020B0604030504040204" pitchFamily="34" charset="0"/>
                          <a:cs typeface="+mn-cs"/>
                        </a:rPr>
                        <a:t>x12-x17</a:t>
                      </a:r>
                      <a:endParaRPr lang="ru-RU" sz="1200" b="0" i="0" kern="1200" dirty="0">
                        <a:solidFill>
                          <a:schemeClr val="tx1"/>
                        </a:solidFill>
                        <a:latin typeface="Nunito Sans" pitchFamily="2" charset="77"/>
                        <a:ea typeface="Verdana" panose="020B0604030504040204" pitchFamily="34" charset="0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dirty="0">
                          <a:latin typeface="Nunito Sans" pitchFamily="2" charset="77"/>
                        </a:rPr>
                        <a:t>a0, a1</a:t>
                      </a:r>
                      <a:endParaRPr lang="ru-RU" sz="1200" b="0" i="0" dirty="0">
                        <a:latin typeface="Nunito Sans" pitchFamily="2" charset="77"/>
                      </a:endParaRPr>
                    </a:p>
                    <a:p>
                      <a:pPr algn="ctr"/>
                      <a:r>
                        <a:rPr lang="en-US" sz="1200" b="0" i="0" kern="1200" dirty="0">
                          <a:solidFill>
                            <a:schemeClr val="tx1"/>
                          </a:solidFill>
                          <a:latin typeface="Nunito Sans" pitchFamily="2" charset="77"/>
                          <a:ea typeface="Verdana" panose="020B0604030504040204" pitchFamily="34" charset="0"/>
                          <a:cs typeface="+mn-cs"/>
                        </a:rPr>
                        <a:t>a2-a7</a:t>
                      </a:r>
                      <a:endParaRPr lang="ru-RU" sz="1200" b="0" i="0" dirty="0">
                        <a:latin typeface="Nunito Sans" pitchFamily="2" charset="7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200" b="0" i="0" dirty="0">
                          <a:latin typeface="Nunito Sans" pitchFamily="2" charset="77"/>
                        </a:rPr>
                        <a:t>Аргументы функций/возвращаемые значения</a:t>
                      </a:r>
                    </a:p>
                    <a:p>
                      <a:pPr algn="l"/>
                      <a:r>
                        <a:rPr lang="ru-RU" sz="1200" b="0" i="0" dirty="0">
                          <a:latin typeface="Nunito Sans" pitchFamily="2" charset="77"/>
                        </a:rPr>
                        <a:t>Аргументы функций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b="0" i="0" dirty="0">
                          <a:latin typeface="Nunito Sans" pitchFamily="2" charset="77"/>
                        </a:rPr>
                        <a:t>Вызывающая подпрограмма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79223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7093259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D60E4A7-6A61-639C-714C-B2DE9C80358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D2AEA95F-8031-A2A5-B069-224312B3C8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100" y="642119"/>
            <a:ext cx="4127500" cy="330200"/>
          </a:xfrm>
          <a:prstGeom prst="rect">
            <a:avLst/>
          </a:prstGeom>
        </p:spPr>
      </p:pic>
      <p:sp>
        <p:nvSpPr>
          <p:cNvPr id="12" name="TextBox 10">
            <a:extLst>
              <a:ext uri="{FF2B5EF4-FFF2-40B4-BE49-F238E27FC236}">
                <a16:creationId xmlns:a16="http://schemas.microsoft.com/office/drawing/2014/main" id="{36F48DD4-169D-90D3-07AC-9A27FEE2A9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67874" y="3105834"/>
            <a:ext cx="5656252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9pPr>
          </a:lstStyle>
          <a:p>
            <a:pPr algn="ctr"/>
            <a:r>
              <a:rPr lang="ru-RU" sz="3600" b="1" dirty="0">
                <a:solidFill>
                  <a:schemeClr val="bg1"/>
                </a:solidFill>
                <a:latin typeface="Nunito Sans" pitchFamily="2" charset="77"/>
                <a:ea typeface="Verdana" panose="020B0604030504040204" pitchFamily="34" charset="0"/>
              </a:rPr>
              <a:t>Приложения</a:t>
            </a:r>
            <a:endParaRPr lang="en-US" sz="3600" b="1" dirty="0">
              <a:solidFill>
                <a:schemeClr val="bg1"/>
              </a:solidFill>
              <a:latin typeface="Nunito Sans" pitchFamily="2" charset="77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627215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Номер слайда 5">
            <a:extLst>
              <a:ext uri="{FF2B5EF4-FFF2-40B4-BE49-F238E27FC236}">
                <a16:creationId xmlns:a16="http://schemas.microsoft.com/office/drawing/2014/main" id="{246FE44D-8ACA-4BFD-ADB0-B05A93FDA3CF}"/>
              </a:ext>
            </a:extLst>
          </p:cNvPr>
          <p:cNvSpPr txBox="1">
            <a:spLocks/>
          </p:cNvSpPr>
          <p:nvPr/>
        </p:nvSpPr>
        <p:spPr>
          <a:xfrm>
            <a:off x="10883900" y="6610350"/>
            <a:ext cx="682625" cy="247650"/>
          </a:xfrm>
          <a:prstGeom prst="rect">
            <a:avLst/>
          </a:prstGeom>
          <a:solidFill>
            <a:srgbClr val="F3F1F9">
              <a:alpha val="89804"/>
            </a:srgbClr>
          </a:solidFill>
        </p:spPr>
        <p:txBody>
          <a:bodyPr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8CD8CDE7-E2C6-4DFC-9859-BA19C2EE985E}" type="slidenum">
              <a:rPr lang="ru-RU" sz="1000" smtClean="0">
                <a:latin typeface="Nunito Sans" pitchFamily="2" charset="77"/>
              </a:rPr>
              <a:pPr algn="ctr"/>
              <a:t>85</a:t>
            </a:fld>
            <a:endParaRPr lang="ru-RU" sz="1000" dirty="0">
              <a:latin typeface="Nunito Sans" pitchFamily="2" charset="77"/>
            </a:endParaRPr>
          </a:p>
        </p:txBody>
      </p:sp>
      <p:cxnSp>
        <p:nvCxnSpPr>
          <p:cNvPr id="119" name="Straight Connector 81">
            <a:extLst>
              <a:ext uri="{FF2B5EF4-FFF2-40B4-BE49-F238E27FC236}">
                <a16:creationId xmlns:a16="http://schemas.microsoft.com/office/drawing/2014/main" id="{FB4331D3-6E92-F510-9CBB-B5AEA25C2B23}"/>
              </a:ext>
            </a:extLst>
          </p:cNvPr>
          <p:cNvCxnSpPr>
            <a:cxnSpLocks/>
          </p:cNvCxnSpPr>
          <p:nvPr/>
        </p:nvCxnSpPr>
        <p:spPr>
          <a:xfrm>
            <a:off x="608094" y="6381750"/>
            <a:ext cx="10960019" cy="0"/>
          </a:xfrm>
          <a:prstGeom prst="line">
            <a:avLst/>
          </a:prstGeom>
          <a:ln w="12700" cap="rnd">
            <a:solidFill>
              <a:srgbClr val="283272"/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CF0C995-B686-F7E0-851C-CFE0BB33E31D}"/>
              </a:ext>
            </a:extLst>
          </p:cNvPr>
          <p:cNvSpPr txBox="1"/>
          <p:nvPr/>
        </p:nvSpPr>
        <p:spPr>
          <a:xfrm>
            <a:off x="537071" y="396484"/>
            <a:ext cx="936055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R="0" lvl="0" indent="0" defTabSz="91417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u="none" strike="noStrike" cap="none" spc="0" normalizeH="0" baseline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 Light" pitchFamily="2" charset="77"/>
              </a:defRPr>
            </a:lvl1pPr>
          </a:lstStyle>
          <a:p>
            <a:r>
              <a:rPr lang="ru-RU" sz="1100" dirty="0">
                <a:solidFill>
                  <a:srgbClr val="283272"/>
                </a:solidFill>
                <a:latin typeface="Nunito Sans Light" pitchFamily="2" charset="77"/>
              </a:rPr>
              <a:t>Основы программирования на языке Assembler под архитектуру RISC-V</a:t>
            </a:r>
            <a:endParaRPr lang="ru-RU" sz="11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F45C107-0974-9033-38A0-AE7F67E9B8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9729276" y="484607"/>
            <a:ext cx="1837249" cy="50106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42CEA1D-09FC-848D-6E67-3B919F678E69}"/>
              </a:ext>
            </a:extLst>
          </p:cNvPr>
          <p:cNvSpPr txBox="1"/>
          <p:nvPr/>
        </p:nvSpPr>
        <p:spPr>
          <a:xfrm>
            <a:off x="548065" y="605732"/>
            <a:ext cx="43236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ru-RU"/>
            </a:defPPr>
            <a:lvl1pPr marR="0" lvl="0" indent="0" defTabSz="91417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u="none" strike="noStrike" cap="none" spc="0" normalizeH="0" baseline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" pitchFamily="2" charset="77"/>
              </a:defRPr>
            </a:lvl1pPr>
          </a:lstStyle>
          <a:p>
            <a:pPr marL="0" marR="0" lvl="0" indent="0" algn="l" defTabSz="9141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Установка </a:t>
            </a:r>
            <a:r>
              <a:rPr lang="en-US" dirty="0"/>
              <a:t>QEMU </a:t>
            </a:r>
            <a:r>
              <a:rPr lang="ru-RU" dirty="0"/>
              <a:t>на </a:t>
            </a:r>
            <a:r>
              <a:rPr lang="en-US" dirty="0"/>
              <a:t>Debian Linux</a:t>
            </a:r>
            <a:endParaRPr kumimoji="0" lang="ru-RU" sz="2000" b="1" u="none" strike="noStrike" kern="1200" cap="none" spc="0" normalizeH="0" baseline="0" noProof="0" dirty="0">
              <a:ln>
                <a:noFill/>
              </a:ln>
              <a:solidFill>
                <a:srgbClr val="283272"/>
              </a:solidFill>
              <a:effectLst/>
              <a:uLnTx/>
              <a:uFillTx/>
              <a:latin typeface="Nunito Sans" pitchFamily="2" charset="7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5A9C03-414C-85AA-0FD2-68DD6A45F963}"/>
              </a:ext>
            </a:extLst>
          </p:cNvPr>
          <p:cNvSpPr txBox="1"/>
          <p:nvPr/>
        </p:nvSpPr>
        <p:spPr>
          <a:xfrm>
            <a:off x="681135" y="1268963"/>
            <a:ext cx="90300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rgbClr val="0070C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sudo</a:t>
            </a:r>
            <a:r>
              <a:rPr lang="en-US" sz="1400" dirty="0">
                <a:solidFill>
                  <a:srgbClr val="0070C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apt-get install </a:t>
            </a:r>
            <a:r>
              <a:rPr lang="en-US" sz="1400" dirty="0" err="1">
                <a:solidFill>
                  <a:srgbClr val="0070C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qemu</a:t>
            </a:r>
            <a:r>
              <a:rPr lang="en-US" sz="1400" dirty="0">
                <a:solidFill>
                  <a:srgbClr val="0070C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-system-</a:t>
            </a:r>
            <a:r>
              <a:rPr lang="en-US" sz="1400" dirty="0" err="1">
                <a:solidFill>
                  <a:srgbClr val="0070C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misc</a:t>
            </a:r>
            <a:r>
              <a:rPr lang="en-US" sz="1400" dirty="0">
                <a:solidFill>
                  <a:srgbClr val="0070C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0070C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qemu</a:t>
            </a:r>
            <a:r>
              <a:rPr lang="en-US" sz="1400" dirty="0">
                <a:solidFill>
                  <a:srgbClr val="0070C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-user-static </a:t>
            </a:r>
            <a:r>
              <a:rPr lang="en-US" sz="1400" dirty="0" err="1">
                <a:solidFill>
                  <a:srgbClr val="0070C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binfmt</a:t>
            </a:r>
            <a:r>
              <a:rPr lang="en-US" sz="1400" dirty="0">
                <a:solidFill>
                  <a:srgbClr val="0070C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-support </a:t>
            </a:r>
            <a:r>
              <a:rPr lang="en-US" sz="1400" dirty="0" err="1">
                <a:solidFill>
                  <a:srgbClr val="0070C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opensbi</a:t>
            </a:r>
            <a:r>
              <a:rPr lang="en-US" sz="1400" dirty="0">
                <a:solidFill>
                  <a:srgbClr val="0070C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u-boot-</a:t>
            </a:r>
            <a:r>
              <a:rPr lang="en-US" sz="1400" dirty="0" err="1">
                <a:solidFill>
                  <a:srgbClr val="0070C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qemu</a:t>
            </a:r>
            <a:endParaRPr lang="ru-RU" sz="1400" dirty="0"/>
          </a:p>
        </p:txBody>
      </p:sp>
      <p:sp>
        <p:nvSpPr>
          <p:cNvPr id="6" name="Левая фигурная скобка 5">
            <a:extLst>
              <a:ext uri="{FF2B5EF4-FFF2-40B4-BE49-F238E27FC236}">
                <a16:creationId xmlns:a16="http://schemas.microsoft.com/office/drawing/2014/main" id="{D808FAFF-9F78-AA2A-CD10-9BDD60B10A7C}"/>
              </a:ext>
            </a:extLst>
          </p:cNvPr>
          <p:cNvSpPr/>
          <p:nvPr/>
        </p:nvSpPr>
        <p:spPr>
          <a:xfrm rot="16200000">
            <a:off x="2755091" y="1012767"/>
            <a:ext cx="101512" cy="110634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BC2391-85CF-F544-70D3-BCC5A22E2E2A}"/>
              </a:ext>
            </a:extLst>
          </p:cNvPr>
          <p:cNvSpPr txBox="1"/>
          <p:nvPr/>
        </p:nvSpPr>
        <p:spPr>
          <a:xfrm>
            <a:off x="457205" y="2081001"/>
            <a:ext cx="236457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fontAlgn="base"/>
            <a:r>
              <a:rPr lang="ru-RU" sz="900" b="0" i="0" dirty="0">
                <a:solidFill>
                  <a:srgbClr val="000000"/>
                </a:solidFill>
                <a:effectLst/>
                <a:latin typeface="Nunito Sans" pitchFamily="2" charset="-52"/>
              </a:rPr>
              <a:t>Исполняемые файлы эмулятора </a:t>
            </a:r>
            <a:r>
              <a:rPr lang="en-US" sz="900" b="0" i="0" dirty="0">
                <a:solidFill>
                  <a:srgbClr val="000000"/>
                </a:solidFill>
                <a:effectLst/>
                <a:latin typeface="Nunito Sans" pitchFamily="2" charset="-52"/>
              </a:rPr>
              <a:t>QEMU</a:t>
            </a:r>
          </a:p>
        </p:txBody>
      </p: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F428767B-7FFC-656E-3580-0C9ED9687BB8}"/>
              </a:ext>
            </a:extLst>
          </p:cNvPr>
          <p:cNvCxnSpPr>
            <a:stCxn id="6" idx="1"/>
          </p:cNvCxnSpPr>
          <p:nvPr/>
        </p:nvCxnSpPr>
        <p:spPr>
          <a:xfrm flipH="1">
            <a:off x="2805847" y="1616696"/>
            <a:ext cx="1" cy="6599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A6369C6C-23C5-DB23-C184-2BB784751566}"/>
              </a:ext>
            </a:extLst>
          </p:cNvPr>
          <p:cNvCxnSpPr>
            <a:cxnSpLocks/>
          </p:cNvCxnSpPr>
          <p:nvPr/>
        </p:nvCxnSpPr>
        <p:spPr>
          <a:xfrm flipH="1">
            <a:off x="608094" y="2276669"/>
            <a:ext cx="219775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Левая фигурная скобка 14">
            <a:extLst>
              <a:ext uri="{FF2B5EF4-FFF2-40B4-BE49-F238E27FC236}">
                <a16:creationId xmlns:a16="http://schemas.microsoft.com/office/drawing/2014/main" id="{B7CE7738-A451-8DEC-529D-45EEACBAC0CE}"/>
              </a:ext>
            </a:extLst>
          </p:cNvPr>
          <p:cNvSpPr/>
          <p:nvPr/>
        </p:nvSpPr>
        <p:spPr>
          <a:xfrm rot="16200000">
            <a:off x="3933017" y="1012766"/>
            <a:ext cx="101512" cy="110634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510489EC-742A-9FA7-5A2C-6BA967685AED}"/>
              </a:ext>
            </a:extLst>
          </p:cNvPr>
          <p:cNvCxnSpPr>
            <a:cxnSpLocks/>
            <a:stCxn id="15" idx="1"/>
          </p:cNvCxnSpPr>
          <p:nvPr/>
        </p:nvCxnSpPr>
        <p:spPr>
          <a:xfrm>
            <a:off x="3983774" y="1616695"/>
            <a:ext cx="0" cy="15053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id="{FBC5958E-FB2B-F522-65A3-8F2E2F17617C}"/>
              </a:ext>
            </a:extLst>
          </p:cNvPr>
          <p:cNvCxnSpPr>
            <a:cxnSpLocks/>
          </p:cNvCxnSpPr>
          <p:nvPr/>
        </p:nvCxnSpPr>
        <p:spPr>
          <a:xfrm flipH="1">
            <a:off x="762000" y="3122055"/>
            <a:ext cx="322177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40E2969-AF1B-461B-6FD9-51CBCE3E4C60}"/>
              </a:ext>
            </a:extLst>
          </p:cNvPr>
          <p:cNvSpPr txBox="1"/>
          <p:nvPr/>
        </p:nvSpPr>
        <p:spPr>
          <a:xfrm>
            <a:off x="815340" y="2477236"/>
            <a:ext cx="315837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ru-RU" sz="900" dirty="0">
                <a:solidFill>
                  <a:srgbClr val="000000"/>
                </a:solidFill>
                <a:latin typeface="Nunito Sans" pitchFamily="2" charset="-52"/>
              </a:rPr>
              <a:t>Регистрирует форматы</a:t>
            </a:r>
            <a:r>
              <a:rPr lang="en-US" sz="900" dirty="0">
                <a:solidFill>
                  <a:srgbClr val="000000"/>
                </a:solidFill>
                <a:latin typeface="Nunito Sans" pitchFamily="2" charset="-52"/>
              </a:rPr>
              <a:t> </a:t>
            </a:r>
            <a:r>
              <a:rPr lang="ru-RU" sz="900" dirty="0">
                <a:solidFill>
                  <a:srgbClr val="000000"/>
                </a:solidFill>
                <a:latin typeface="Nunito Sans" pitchFamily="2" charset="-52"/>
              </a:rPr>
              <a:t>бинарных файлов, которые может обрабатывать эмулятор. После установки пакета станет возможным запуск напрямую двоичных файлов для других архитектур процессоров.</a:t>
            </a:r>
          </a:p>
        </p:txBody>
      </p:sp>
      <p:sp>
        <p:nvSpPr>
          <p:cNvPr id="23" name="Левая фигурная скобка 22">
            <a:extLst>
              <a:ext uri="{FF2B5EF4-FFF2-40B4-BE49-F238E27FC236}">
                <a16:creationId xmlns:a16="http://schemas.microsoft.com/office/drawing/2014/main" id="{4BC6E1FF-7906-CC09-F6B1-B9946E362DFF}"/>
              </a:ext>
            </a:extLst>
          </p:cNvPr>
          <p:cNvSpPr/>
          <p:nvPr/>
        </p:nvSpPr>
        <p:spPr>
          <a:xfrm rot="16200000">
            <a:off x="5043068" y="1084569"/>
            <a:ext cx="101493" cy="96272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4" name="Прямая соединительная линия 23">
            <a:extLst>
              <a:ext uri="{FF2B5EF4-FFF2-40B4-BE49-F238E27FC236}">
                <a16:creationId xmlns:a16="http://schemas.microsoft.com/office/drawing/2014/main" id="{6C290685-7615-0FAC-CC94-79E1CF0B7607}"/>
              </a:ext>
            </a:extLst>
          </p:cNvPr>
          <p:cNvCxnSpPr>
            <a:cxnSpLocks/>
            <a:stCxn id="23" idx="1"/>
          </p:cNvCxnSpPr>
          <p:nvPr/>
        </p:nvCxnSpPr>
        <p:spPr>
          <a:xfrm>
            <a:off x="5093815" y="1616676"/>
            <a:ext cx="0" cy="21374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единительная линия 24">
            <a:extLst>
              <a:ext uri="{FF2B5EF4-FFF2-40B4-BE49-F238E27FC236}">
                <a16:creationId xmlns:a16="http://schemas.microsoft.com/office/drawing/2014/main" id="{36332E9F-71F2-9169-07D8-FF4503589A78}"/>
              </a:ext>
            </a:extLst>
          </p:cNvPr>
          <p:cNvCxnSpPr>
            <a:cxnSpLocks/>
          </p:cNvCxnSpPr>
          <p:nvPr/>
        </p:nvCxnSpPr>
        <p:spPr>
          <a:xfrm flipH="1">
            <a:off x="3208020" y="3754111"/>
            <a:ext cx="188579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F34C5A96-A4F1-E4F1-C09F-3E561C6E63C7}"/>
              </a:ext>
            </a:extLst>
          </p:cNvPr>
          <p:cNvSpPr txBox="1"/>
          <p:nvPr/>
        </p:nvSpPr>
        <p:spPr>
          <a:xfrm>
            <a:off x="3093720" y="3384779"/>
            <a:ext cx="19453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ru-RU" sz="900" dirty="0">
                <a:solidFill>
                  <a:srgbClr val="000000"/>
                </a:solidFill>
                <a:latin typeface="Nunito Sans" pitchFamily="2" charset="-52"/>
              </a:rPr>
              <a:t>Регистрирует </a:t>
            </a:r>
            <a:r>
              <a:rPr lang="ru-RU" sz="9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интерпретаторы различных бинарных форматов</a:t>
            </a:r>
            <a:r>
              <a:rPr lang="ru-RU" sz="900" dirty="0">
                <a:solidFill>
                  <a:srgbClr val="000000"/>
                </a:solidFill>
                <a:latin typeface="Nunito Sans" pitchFamily="2" charset="-52"/>
              </a:rPr>
              <a:t>.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F76D728-96B3-D028-33EF-8204F58450FB}"/>
              </a:ext>
            </a:extLst>
          </p:cNvPr>
          <p:cNvSpPr txBox="1"/>
          <p:nvPr/>
        </p:nvSpPr>
        <p:spPr>
          <a:xfrm>
            <a:off x="1584000" y="3932277"/>
            <a:ext cx="43073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ru-RU" sz="900" dirty="0">
                <a:solidFill>
                  <a:srgbClr val="000000"/>
                </a:solidFill>
                <a:latin typeface="Nunito Sans" pitchFamily="2" charset="-52"/>
              </a:rPr>
              <a:t>Микропрограмма, работающая с более высоким уровнем привилегий, которая инициализирует аппаратное обеспечение и позволяет более низким уровням привилегий вызывать ее для выполнения таких действий, как отключение и выключение устройства или управление ядрами ЦП.</a:t>
            </a:r>
          </a:p>
        </p:txBody>
      </p:sp>
      <p:sp>
        <p:nvSpPr>
          <p:cNvPr id="38" name="Левая фигурная скобка 37">
            <a:extLst>
              <a:ext uri="{FF2B5EF4-FFF2-40B4-BE49-F238E27FC236}">
                <a16:creationId xmlns:a16="http://schemas.microsoft.com/office/drawing/2014/main" id="{1DE02E02-C1A3-DCFC-0F42-AA879928BAC4}"/>
              </a:ext>
            </a:extLst>
          </p:cNvPr>
          <p:cNvSpPr/>
          <p:nvPr/>
        </p:nvSpPr>
        <p:spPr>
          <a:xfrm rot="16200000">
            <a:off x="5840618" y="1321576"/>
            <a:ext cx="101494" cy="48136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39" name="Прямая соединительная линия 38">
            <a:extLst>
              <a:ext uri="{FF2B5EF4-FFF2-40B4-BE49-F238E27FC236}">
                <a16:creationId xmlns:a16="http://schemas.microsoft.com/office/drawing/2014/main" id="{A5FDB912-0907-C9E7-5FFA-D642A8349718}"/>
              </a:ext>
            </a:extLst>
          </p:cNvPr>
          <p:cNvCxnSpPr>
            <a:cxnSpLocks/>
            <a:stCxn id="38" idx="1"/>
          </p:cNvCxnSpPr>
          <p:nvPr/>
        </p:nvCxnSpPr>
        <p:spPr>
          <a:xfrm>
            <a:off x="5891366" y="1613005"/>
            <a:ext cx="0" cy="29437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Прямая соединительная линия 42">
            <a:extLst>
              <a:ext uri="{FF2B5EF4-FFF2-40B4-BE49-F238E27FC236}">
                <a16:creationId xmlns:a16="http://schemas.microsoft.com/office/drawing/2014/main" id="{F561396F-5495-6F8D-FB61-E9A10E9DC064}"/>
              </a:ext>
            </a:extLst>
          </p:cNvPr>
          <p:cNvCxnSpPr>
            <a:cxnSpLocks/>
          </p:cNvCxnSpPr>
          <p:nvPr/>
        </p:nvCxnSpPr>
        <p:spPr>
          <a:xfrm flipH="1">
            <a:off x="1866900" y="4556760"/>
            <a:ext cx="40244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0EE970D6-E90B-3C26-028E-58408586C219}"/>
              </a:ext>
            </a:extLst>
          </p:cNvPr>
          <p:cNvSpPr txBox="1"/>
          <p:nvPr/>
        </p:nvSpPr>
        <p:spPr>
          <a:xfrm>
            <a:off x="3156967" y="4693748"/>
            <a:ext cx="3467720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ru-RU" sz="900" dirty="0">
                <a:solidFill>
                  <a:srgbClr val="3C4043"/>
                </a:solidFill>
                <a:latin typeface="Roboto" panose="02000000000000000000" pitchFamily="2" charset="0"/>
              </a:rPr>
              <a:t>К</a:t>
            </a:r>
            <a:r>
              <a:rPr lang="ru-RU" sz="900" b="0" i="0" dirty="0">
                <a:solidFill>
                  <a:srgbClr val="3C4043"/>
                </a:solidFill>
                <a:effectLst/>
                <a:latin typeface="Roboto" panose="02000000000000000000" pitchFamily="2" charset="0"/>
              </a:rPr>
              <a:t>россплатформенный загрузчик для встраиваемых систем, используемый для простого переноса и отладки ПО и работает на многих архитектурах, включая ARM.</a:t>
            </a:r>
            <a:endParaRPr lang="ru-RU" sz="900" dirty="0">
              <a:solidFill>
                <a:srgbClr val="000000"/>
              </a:solidFill>
              <a:latin typeface="Nunito Sans" pitchFamily="2" charset="-52"/>
            </a:endParaRPr>
          </a:p>
        </p:txBody>
      </p:sp>
      <p:sp>
        <p:nvSpPr>
          <p:cNvPr id="46" name="Левая фигурная скобка 45">
            <a:extLst>
              <a:ext uri="{FF2B5EF4-FFF2-40B4-BE49-F238E27FC236}">
                <a16:creationId xmlns:a16="http://schemas.microsoft.com/office/drawing/2014/main" id="{DFDC4093-4199-BC5E-5B85-197725CFECA2}"/>
              </a:ext>
            </a:extLst>
          </p:cNvPr>
          <p:cNvSpPr/>
          <p:nvPr/>
        </p:nvSpPr>
        <p:spPr>
          <a:xfrm rot="16200000">
            <a:off x="6567383" y="1174638"/>
            <a:ext cx="101494" cy="77523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47" name="Прямая соединительная линия 46">
            <a:extLst>
              <a:ext uri="{FF2B5EF4-FFF2-40B4-BE49-F238E27FC236}">
                <a16:creationId xmlns:a16="http://schemas.microsoft.com/office/drawing/2014/main" id="{A65AF504-008F-4A6F-CC19-640E3A8499E9}"/>
              </a:ext>
            </a:extLst>
          </p:cNvPr>
          <p:cNvCxnSpPr>
            <a:cxnSpLocks/>
            <a:stCxn id="46" idx="1"/>
          </p:cNvCxnSpPr>
          <p:nvPr/>
        </p:nvCxnSpPr>
        <p:spPr>
          <a:xfrm>
            <a:off x="6618131" y="1613005"/>
            <a:ext cx="0" cy="35885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Прямая соединительная линия 48">
            <a:extLst>
              <a:ext uri="{FF2B5EF4-FFF2-40B4-BE49-F238E27FC236}">
                <a16:creationId xmlns:a16="http://schemas.microsoft.com/office/drawing/2014/main" id="{702884D6-D25D-667D-F60C-8C0BD7417AF2}"/>
              </a:ext>
            </a:extLst>
          </p:cNvPr>
          <p:cNvCxnSpPr>
            <a:cxnSpLocks/>
          </p:cNvCxnSpPr>
          <p:nvPr/>
        </p:nvCxnSpPr>
        <p:spPr>
          <a:xfrm flipH="1">
            <a:off x="3741420" y="5201579"/>
            <a:ext cx="288326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Рисунок 52">
            <a:extLst>
              <a:ext uri="{FF2B5EF4-FFF2-40B4-BE49-F238E27FC236}">
                <a16:creationId xmlns:a16="http://schemas.microsoft.com/office/drawing/2014/main" id="{77998B18-F63A-3B00-FF08-3D3DD82A60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5288" y="1511510"/>
            <a:ext cx="7089127" cy="4267680"/>
          </a:xfrm>
          <a:prstGeom prst="rect">
            <a:avLst/>
          </a:prstGeom>
        </p:spPr>
      </p:pic>
      <p:pic>
        <p:nvPicPr>
          <p:cNvPr id="54" name="Рисунок 53">
            <a:extLst>
              <a:ext uri="{FF2B5EF4-FFF2-40B4-BE49-F238E27FC236}">
                <a16:creationId xmlns:a16="http://schemas.microsoft.com/office/drawing/2014/main" id="{352EEE13-46AE-CC93-9B8E-45A4B38255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68871" y="1894570"/>
            <a:ext cx="7089127" cy="4267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934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/>
      <p:bldP spid="15" grpId="0" animBg="1"/>
      <p:bldP spid="20" grpId="0"/>
      <p:bldP spid="23" grpId="0" animBg="1"/>
      <p:bldP spid="34" grpId="0"/>
      <p:bldP spid="37" grpId="0"/>
      <p:bldP spid="38" grpId="0" animBg="1"/>
      <p:bldP spid="45" grpId="0"/>
      <p:bldP spid="46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Номер слайда 5">
            <a:extLst>
              <a:ext uri="{FF2B5EF4-FFF2-40B4-BE49-F238E27FC236}">
                <a16:creationId xmlns:a16="http://schemas.microsoft.com/office/drawing/2014/main" id="{246FE44D-8ACA-4BFD-ADB0-B05A93FDA3CF}"/>
              </a:ext>
            </a:extLst>
          </p:cNvPr>
          <p:cNvSpPr txBox="1">
            <a:spLocks/>
          </p:cNvSpPr>
          <p:nvPr/>
        </p:nvSpPr>
        <p:spPr>
          <a:xfrm>
            <a:off x="10883900" y="6610350"/>
            <a:ext cx="682625" cy="247650"/>
          </a:xfrm>
          <a:prstGeom prst="rect">
            <a:avLst/>
          </a:prstGeom>
          <a:solidFill>
            <a:srgbClr val="F3F1F9">
              <a:alpha val="89804"/>
            </a:srgbClr>
          </a:solidFill>
        </p:spPr>
        <p:txBody>
          <a:bodyPr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8CD8CDE7-E2C6-4DFC-9859-BA19C2EE985E}" type="slidenum">
              <a:rPr lang="ru-RU" sz="1000" smtClean="0">
                <a:latin typeface="Nunito Sans" pitchFamily="2" charset="77"/>
              </a:rPr>
              <a:pPr algn="ctr"/>
              <a:t>86</a:t>
            </a:fld>
            <a:endParaRPr lang="ru-RU" sz="1000" dirty="0">
              <a:latin typeface="Nunito Sans" pitchFamily="2" charset="77"/>
            </a:endParaRPr>
          </a:p>
        </p:txBody>
      </p:sp>
      <p:cxnSp>
        <p:nvCxnSpPr>
          <p:cNvPr id="119" name="Straight Connector 81">
            <a:extLst>
              <a:ext uri="{FF2B5EF4-FFF2-40B4-BE49-F238E27FC236}">
                <a16:creationId xmlns:a16="http://schemas.microsoft.com/office/drawing/2014/main" id="{FB4331D3-6E92-F510-9CBB-B5AEA25C2B23}"/>
              </a:ext>
            </a:extLst>
          </p:cNvPr>
          <p:cNvCxnSpPr>
            <a:cxnSpLocks/>
          </p:cNvCxnSpPr>
          <p:nvPr/>
        </p:nvCxnSpPr>
        <p:spPr>
          <a:xfrm>
            <a:off x="608094" y="6381750"/>
            <a:ext cx="10960019" cy="0"/>
          </a:xfrm>
          <a:prstGeom prst="line">
            <a:avLst/>
          </a:prstGeom>
          <a:ln w="12700" cap="rnd">
            <a:solidFill>
              <a:srgbClr val="283272"/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CF0C995-B686-F7E0-851C-CFE0BB33E31D}"/>
              </a:ext>
            </a:extLst>
          </p:cNvPr>
          <p:cNvSpPr txBox="1"/>
          <p:nvPr/>
        </p:nvSpPr>
        <p:spPr>
          <a:xfrm>
            <a:off x="537071" y="396484"/>
            <a:ext cx="936055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R="0" lvl="0" indent="0" defTabSz="91417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u="none" strike="noStrike" cap="none" spc="0" normalizeH="0" baseline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 Light" pitchFamily="2" charset="77"/>
              </a:defRPr>
            </a:lvl1pPr>
          </a:lstStyle>
          <a:p>
            <a:r>
              <a:rPr lang="ru-RU" sz="1100" dirty="0">
                <a:solidFill>
                  <a:srgbClr val="283272"/>
                </a:solidFill>
                <a:latin typeface="Nunito Sans Light" pitchFamily="2" charset="77"/>
              </a:rPr>
              <a:t>Основы программирования на языке Assembler под архитектуру RISC-V</a:t>
            </a:r>
            <a:endParaRPr lang="ru-RU" sz="11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F45C107-0974-9033-38A0-AE7F67E9B8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9729276" y="484607"/>
            <a:ext cx="1837249" cy="50106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42CEA1D-09FC-848D-6E67-3B919F678E69}"/>
              </a:ext>
            </a:extLst>
          </p:cNvPr>
          <p:cNvSpPr txBox="1"/>
          <p:nvPr/>
        </p:nvSpPr>
        <p:spPr>
          <a:xfrm>
            <a:off x="548065" y="605732"/>
            <a:ext cx="49648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ru-RU"/>
            </a:defPPr>
            <a:lvl1pPr marR="0" lvl="0" indent="0" defTabSz="91417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u="none" strike="noStrike" cap="none" spc="0" normalizeH="0" baseline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" pitchFamily="2" charset="77"/>
              </a:defRPr>
            </a:lvl1pPr>
          </a:lstStyle>
          <a:p>
            <a:pPr marL="0" marR="0" lvl="0" indent="0" algn="l" defTabSz="9141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Установка кросс-компилятора </a:t>
            </a:r>
            <a:r>
              <a:rPr lang="en-US" dirty="0"/>
              <a:t>RISC-V</a:t>
            </a:r>
            <a:endParaRPr kumimoji="0" lang="ru-RU" sz="2000" b="1" u="none" strike="noStrike" kern="1200" cap="none" spc="0" normalizeH="0" baseline="0" noProof="0" dirty="0">
              <a:ln>
                <a:noFill/>
              </a:ln>
              <a:solidFill>
                <a:srgbClr val="283272"/>
              </a:solidFill>
              <a:effectLst/>
              <a:uLnTx/>
              <a:uFillTx/>
              <a:latin typeface="Nunito Sans" pitchFamily="2" charset="7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5A9C03-414C-85AA-0FD2-68DD6A45F963}"/>
              </a:ext>
            </a:extLst>
          </p:cNvPr>
          <p:cNvSpPr txBox="1"/>
          <p:nvPr/>
        </p:nvSpPr>
        <p:spPr>
          <a:xfrm>
            <a:off x="681135" y="1268963"/>
            <a:ext cx="43588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rgbClr val="0070C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sudo</a:t>
            </a:r>
            <a:r>
              <a:rPr lang="en-US" sz="1400" dirty="0">
                <a:solidFill>
                  <a:srgbClr val="0070C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apt-get install gcc-riscv64-linux-gnu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A71893A-5734-0DA9-ECAC-05A13DEF8F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135" y="1589037"/>
            <a:ext cx="7089127" cy="426768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D01DA470-88B7-6E60-1C7D-C39AC30BF6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14595" y="1999771"/>
            <a:ext cx="7089127" cy="4267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782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Номер слайда 5">
            <a:extLst>
              <a:ext uri="{FF2B5EF4-FFF2-40B4-BE49-F238E27FC236}">
                <a16:creationId xmlns:a16="http://schemas.microsoft.com/office/drawing/2014/main" id="{246FE44D-8ACA-4BFD-ADB0-B05A93FDA3CF}"/>
              </a:ext>
            </a:extLst>
          </p:cNvPr>
          <p:cNvSpPr txBox="1">
            <a:spLocks/>
          </p:cNvSpPr>
          <p:nvPr/>
        </p:nvSpPr>
        <p:spPr>
          <a:xfrm>
            <a:off x="10883900" y="6610350"/>
            <a:ext cx="682625" cy="247650"/>
          </a:xfrm>
          <a:prstGeom prst="rect">
            <a:avLst/>
          </a:prstGeom>
          <a:solidFill>
            <a:srgbClr val="F3F1F9">
              <a:alpha val="89804"/>
            </a:srgbClr>
          </a:solidFill>
        </p:spPr>
        <p:txBody>
          <a:bodyPr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8CD8CDE7-E2C6-4DFC-9859-BA19C2EE985E}" type="slidenum">
              <a:rPr lang="ru-RU" sz="1000" smtClean="0">
                <a:latin typeface="Nunito Sans" pitchFamily="2" charset="77"/>
              </a:rPr>
              <a:pPr algn="ctr"/>
              <a:t>87</a:t>
            </a:fld>
            <a:endParaRPr lang="ru-RU" sz="1000" dirty="0">
              <a:latin typeface="Nunito Sans" pitchFamily="2" charset="77"/>
            </a:endParaRPr>
          </a:p>
        </p:txBody>
      </p:sp>
      <p:cxnSp>
        <p:nvCxnSpPr>
          <p:cNvPr id="119" name="Straight Connector 81">
            <a:extLst>
              <a:ext uri="{FF2B5EF4-FFF2-40B4-BE49-F238E27FC236}">
                <a16:creationId xmlns:a16="http://schemas.microsoft.com/office/drawing/2014/main" id="{FB4331D3-6E92-F510-9CBB-B5AEA25C2B23}"/>
              </a:ext>
            </a:extLst>
          </p:cNvPr>
          <p:cNvCxnSpPr>
            <a:cxnSpLocks/>
          </p:cNvCxnSpPr>
          <p:nvPr/>
        </p:nvCxnSpPr>
        <p:spPr>
          <a:xfrm>
            <a:off x="608094" y="6381750"/>
            <a:ext cx="10960019" cy="0"/>
          </a:xfrm>
          <a:prstGeom prst="line">
            <a:avLst/>
          </a:prstGeom>
          <a:ln w="12700" cap="rnd">
            <a:solidFill>
              <a:srgbClr val="283272"/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CF0C995-B686-F7E0-851C-CFE0BB33E31D}"/>
              </a:ext>
            </a:extLst>
          </p:cNvPr>
          <p:cNvSpPr txBox="1"/>
          <p:nvPr/>
        </p:nvSpPr>
        <p:spPr>
          <a:xfrm>
            <a:off x="537071" y="396484"/>
            <a:ext cx="936055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R="0" lvl="0" indent="0" defTabSz="91417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u="none" strike="noStrike" cap="none" spc="0" normalizeH="0" baseline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 Light" pitchFamily="2" charset="77"/>
              </a:defRPr>
            </a:lvl1pPr>
          </a:lstStyle>
          <a:p>
            <a:r>
              <a:rPr lang="ru-RU" sz="1100" dirty="0">
                <a:solidFill>
                  <a:srgbClr val="283272"/>
                </a:solidFill>
                <a:latin typeface="Nunito Sans Light" pitchFamily="2" charset="77"/>
              </a:rPr>
              <a:t>Основы программирования на языке Assembler под архитектуру RISC-V</a:t>
            </a:r>
            <a:endParaRPr lang="ru-RU" sz="11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F45C107-0974-9033-38A0-AE7F67E9B8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9729276" y="484607"/>
            <a:ext cx="1837249" cy="50106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42CEA1D-09FC-848D-6E67-3B919F678E69}"/>
              </a:ext>
            </a:extLst>
          </p:cNvPr>
          <p:cNvSpPr txBox="1"/>
          <p:nvPr/>
        </p:nvSpPr>
        <p:spPr>
          <a:xfrm>
            <a:off x="548065" y="605732"/>
            <a:ext cx="77251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ru-RU"/>
            </a:defPPr>
            <a:lvl1pPr marR="0" lvl="0" indent="0" defTabSz="91417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u="none" strike="noStrike" cap="none" spc="0" normalizeH="0" baseline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" pitchFamily="2" charset="77"/>
              </a:defRPr>
            </a:lvl1pPr>
          </a:lstStyle>
          <a:p>
            <a:pPr marL="0" marR="0" lvl="0" indent="0" algn="l" defTabSz="9141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Установка отладчика с поддержкой нескольких архитектур</a:t>
            </a:r>
            <a:endParaRPr kumimoji="0" lang="ru-RU" sz="2000" b="1" u="none" strike="noStrike" kern="1200" cap="none" spc="0" normalizeH="0" baseline="0" noProof="0" dirty="0">
              <a:ln>
                <a:noFill/>
              </a:ln>
              <a:solidFill>
                <a:srgbClr val="283272"/>
              </a:solidFill>
              <a:effectLst/>
              <a:uLnTx/>
              <a:uFillTx/>
              <a:latin typeface="Nunito Sans" pitchFamily="2" charset="7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5A9C03-414C-85AA-0FD2-68DD6A45F963}"/>
              </a:ext>
            </a:extLst>
          </p:cNvPr>
          <p:cNvSpPr txBox="1"/>
          <p:nvPr/>
        </p:nvSpPr>
        <p:spPr>
          <a:xfrm>
            <a:off x="681135" y="1268963"/>
            <a:ext cx="31662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rgbClr val="0070C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sudo</a:t>
            </a:r>
            <a:r>
              <a:rPr lang="en-US" sz="1400" dirty="0">
                <a:solidFill>
                  <a:srgbClr val="0070C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apt install </a:t>
            </a:r>
            <a:r>
              <a:rPr lang="en-US" sz="1400" dirty="0" err="1">
                <a:solidFill>
                  <a:srgbClr val="0070C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gdb-multiarch</a:t>
            </a:r>
            <a:endParaRPr lang="en-US" sz="1400" dirty="0">
              <a:solidFill>
                <a:srgbClr val="0070C0"/>
              </a:solidFill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E796BB05-211D-1D44-8B7F-6005A053A3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135" y="1589036"/>
            <a:ext cx="7089128" cy="4267681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C2F87B71-C555-B65B-6BBF-D6C16002A9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44005" y="1984587"/>
            <a:ext cx="7089129" cy="4267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785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D60E4A7-6A61-639C-714C-B2DE9C80358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C0BDDC8-5D5A-2114-B44F-ED00B44321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4157" y="682555"/>
            <a:ext cx="4983686" cy="5492889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D2AEA95F-8031-A2A5-B069-224312B3C8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100" y="642119"/>
            <a:ext cx="4127500" cy="33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667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Номер слайда 5">
            <a:extLst>
              <a:ext uri="{FF2B5EF4-FFF2-40B4-BE49-F238E27FC236}">
                <a16:creationId xmlns:a16="http://schemas.microsoft.com/office/drawing/2014/main" id="{246FE44D-8ACA-4BFD-ADB0-B05A93FDA3CF}"/>
              </a:ext>
            </a:extLst>
          </p:cNvPr>
          <p:cNvSpPr txBox="1">
            <a:spLocks/>
          </p:cNvSpPr>
          <p:nvPr/>
        </p:nvSpPr>
        <p:spPr>
          <a:xfrm>
            <a:off x="10883900" y="6610350"/>
            <a:ext cx="682625" cy="247650"/>
          </a:xfrm>
          <a:prstGeom prst="rect">
            <a:avLst/>
          </a:prstGeom>
          <a:solidFill>
            <a:srgbClr val="F3F1F9">
              <a:alpha val="89804"/>
            </a:srgbClr>
          </a:solidFill>
        </p:spPr>
        <p:txBody>
          <a:bodyPr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8CD8CDE7-E2C6-4DFC-9859-BA19C2EE985E}" type="slidenum">
              <a:rPr lang="ru-RU" sz="1000" smtClean="0">
                <a:latin typeface="Nunito Sans" pitchFamily="2" charset="77"/>
              </a:rPr>
              <a:pPr algn="ctr"/>
              <a:t>9</a:t>
            </a:fld>
            <a:endParaRPr lang="ru-RU" sz="1000" dirty="0">
              <a:latin typeface="Nunito Sans" pitchFamily="2" charset="77"/>
            </a:endParaRPr>
          </a:p>
        </p:txBody>
      </p:sp>
      <p:cxnSp>
        <p:nvCxnSpPr>
          <p:cNvPr id="119" name="Straight Connector 81">
            <a:extLst>
              <a:ext uri="{FF2B5EF4-FFF2-40B4-BE49-F238E27FC236}">
                <a16:creationId xmlns:a16="http://schemas.microsoft.com/office/drawing/2014/main" id="{FB4331D3-6E92-F510-9CBB-B5AEA25C2B23}"/>
              </a:ext>
            </a:extLst>
          </p:cNvPr>
          <p:cNvCxnSpPr>
            <a:cxnSpLocks/>
          </p:cNvCxnSpPr>
          <p:nvPr/>
        </p:nvCxnSpPr>
        <p:spPr>
          <a:xfrm>
            <a:off x="608094" y="6381750"/>
            <a:ext cx="10960019" cy="0"/>
          </a:xfrm>
          <a:prstGeom prst="line">
            <a:avLst/>
          </a:prstGeom>
          <a:ln w="12700" cap="rnd">
            <a:solidFill>
              <a:srgbClr val="283272"/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CF0C995-B686-F7E0-851C-CFE0BB33E31D}"/>
              </a:ext>
            </a:extLst>
          </p:cNvPr>
          <p:cNvSpPr txBox="1"/>
          <p:nvPr/>
        </p:nvSpPr>
        <p:spPr>
          <a:xfrm>
            <a:off x="537071" y="396484"/>
            <a:ext cx="936055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R="0" lvl="0" indent="0" defTabSz="91417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u="none" strike="noStrike" cap="none" spc="0" normalizeH="0" baseline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 Light" pitchFamily="2" charset="77"/>
              </a:defRPr>
            </a:lvl1pPr>
          </a:lstStyle>
          <a:p>
            <a:r>
              <a:rPr lang="ru-RU" sz="1100" dirty="0">
                <a:solidFill>
                  <a:srgbClr val="283272"/>
                </a:solidFill>
                <a:latin typeface="Nunito Sans Light" pitchFamily="2" charset="77"/>
              </a:rPr>
              <a:t>Основы программирования на языке Assembler под архитектуру RISC-V</a:t>
            </a:r>
            <a:endParaRPr lang="ru-RU" sz="11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F45C107-0974-9033-38A0-AE7F67E9B8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9729276" y="484607"/>
            <a:ext cx="1837249" cy="50106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42CEA1D-09FC-848D-6E67-3B919F678E69}"/>
              </a:ext>
            </a:extLst>
          </p:cNvPr>
          <p:cNvSpPr txBox="1"/>
          <p:nvPr/>
        </p:nvSpPr>
        <p:spPr>
          <a:xfrm>
            <a:off x="548065" y="605732"/>
            <a:ext cx="30572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ru-RU"/>
            </a:defPPr>
            <a:lvl1pPr marR="0" lvl="0" indent="0" defTabSz="91417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u="none" strike="noStrike" cap="none" spc="0" normalizeH="0" baseline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" pitchFamily="2" charset="77"/>
              </a:defRPr>
            </a:lvl1pPr>
          </a:lstStyle>
          <a:p>
            <a:pPr marL="0" marR="0" lvl="0" indent="0" algn="l" defTabSz="9141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1" u="none" strike="noStrike" kern="1200" cap="none" spc="0" normalizeH="0" baseline="0" noProof="0" dirty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" pitchFamily="2" charset="77"/>
              </a:rPr>
              <a:t>Конфликты конвейера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0963D79-A3A7-560B-55BA-310847955EAD}"/>
              </a:ext>
            </a:extLst>
          </p:cNvPr>
          <p:cNvSpPr txBox="1"/>
          <p:nvPr/>
        </p:nvSpPr>
        <p:spPr>
          <a:xfrm>
            <a:off x="608095" y="1186774"/>
            <a:ext cx="106370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latin typeface="Nunito Sans" pitchFamily="2" charset="-52"/>
              </a:rPr>
              <a:t>Текущий шаг конвейера не может быть выполнен,</a:t>
            </a:r>
            <a:r>
              <a:rPr lang="en-US" sz="1400" dirty="0">
                <a:latin typeface="Nunito Sans" pitchFamily="2" charset="-52"/>
              </a:rPr>
              <a:t> </a:t>
            </a:r>
            <a:r>
              <a:rPr lang="ru-RU" sz="1400" dirty="0">
                <a:latin typeface="Nunito Sans" pitchFamily="2" charset="-52"/>
              </a:rPr>
              <a:t>так как зависит от результатов выполнения предыдущего шага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9D47EAE-90DE-4077-856F-B061E8D4E428}"/>
              </a:ext>
            </a:extLst>
          </p:cNvPr>
          <p:cNvSpPr txBox="1"/>
          <p:nvPr/>
        </p:nvSpPr>
        <p:spPr>
          <a:xfrm>
            <a:off x="184585" y="1785303"/>
            <a:ext cx="17556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nsolas" panose="020B0609020204030204" pitchFamily="49" charset="0"/>
              </a:rPr>
              <a:t>add 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x1</a:t>
            </a:r>
            <a:r>
              <a:rPr lang="en-US" sz="1600" dirty="0">
                <a:latin typeface="Consolas" panose="020B0609020204030204" pitchFamily="49" charset="0"/>
              </a:rPr>
              <a:t>, x2, x3</a:t>
            </a:r>
            <a:endParaRPr lang="ru-RU" sz="1600" dirty="0"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8A07A3-9ED8-6F3B-0E11-2621DA175FCB}"/>
              </a:ext>
            </a:extLst>
          </p:cNvPr>
          <p:cNvSpPr txBox="1"/>
          <p:nvPr/>
        </p:nvSpPr>
        <p:spPr>
          <a:xfrm>
            <a:off x="184585" y="2347416"/>
            <a:ext cx="17556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nsolas" panose="020B0609020204030204" pitchFamily="49" charset="0"/>
              </a:rPr>
              <a:t>add x4, 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x1</a:t>
            </a:r>
            <a:r>
              <a:rPr lang="en-US" sz="1600" dirty="0">
                <a:latin typeface="Consolas" panose="020B0609020204030204" pitchFamily="49" charset="0"/>
              </a:rPr>
              <a:t>, x5</a:t>
            </a:r>
            <a:endParaRPr lang="ru-RU" sz="1600" dirty="0">
              <a:latin typeface="Consolas" panose="020B0609020204030204" pitchFamily="49" charset="0"/>
            </a:endParaRP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2078F8D0-8AE5-F0FD-53F8-B50EF3C376DE}"/>
              </a:ext>
            </a:extLst>
          </p:cNvPr>
          <p:cNvSpPr/>
          <p:nvPr/>
        </p:nvSpPr>
        <p:spPr>
          <a:xfrm>
            <a:off x="2597207" y="1757713"/>
            <a:ext cx="778291" cy="39214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IF</a:t>
            </a:r>
            <a:endParaRPr lang="ru-RU" dirty="0"/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628C4A84-9DE6-551D-617A-13E5DF64EB0E}"/>
              </a:ext>
            </a:extLst>
          </p:cNvPr>
          <p:cNvSpPr/>
          <p:nvPr/>
        </p:nvSpPr>
        <p:spPr>
          <a:xfrm>
            <a:off x="3806597" y="1758509"/>
            <a:ext cx="778292" cy="39214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ID</a:t>
            </a:r>
            <a:endParaRPr lang="ru-RU" dirty="0"/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79ED6375-D9B9-6849-6D8B-525A0F56F6A3}"/>
              </a:ext>
            </a:extLst>
          </p:cNvPr>
          <p:cNvSpPr/>
          <p:nvPr/>
        </p:nvSpPr>
        <p:spPr>
          <a:xfrm>
            <a:off x="5015989" y="1758509"/>
            <a:ext cx="778292" cy="39214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</a:t>
            </a:r>
            <a:endParaRPr lang="ru-RU" dirty="0"/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92A609E4-4D70-9F6C-C725-9CF2F5819AF2}"/>
              </a:ext>
            </a:extLst>
          </p:cNvPr>
          <p:cNvSpPr/>
          <p:nvPr/>
        </p:nvSpPr>
        <p:spPr>
          <a:xfrm>
            <a:off x="6225380" y="1758509"/>
            <a:ext cx="778293" cy="39214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MEM</a:t>
            </a:r>
            <a:endParaRPr lang="ru-RU" dirty="0"/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117B9D81-C04D-5E91-5C9C-836B554CFD95}"/>
              </a:ext>
            </a:extLst>
          </p:cNvPr>
          <p:cNvSpPr/>
          <p:nvPr/>
        </p:nvSpPr>
        <p:spPr>
          <a:xfrm>
            <a:off x="7434772" y="1758509"/>
            <a:ext cx="778293" cy="39214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WB</a:t>
            </a:r>
            <a:endParaRPr lang="ru-RU" dirty="0"/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80C7EB44-4C83-75CF-BD5F-D710032B69F5}"/>
              </a:ext>
            </a:extLst>
          </p:cNvPr>
          <p:cNvSpPr/>
          <p:nvPr/>
        </p:nvSpPr>
        <p:spPr>
          <a:xfrm>
            <a:off x="3806598" y="2312720"/>
            <a:ext cx="778291" cy="39214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IF</a:t>
            </a:r>
            <a:endParaRPr lang="ru-RU" dirty="0"/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E01267A2-18C9-AFD9-51C2-02DD4A2B9B62}"/>
              </a:ext>
            </a:extLst>
          </p:cNvPr>
          <p:cNvSpPr/>
          <p:nvPr/>
        </p:nvSpPr>
        <p:spPr>
          <a:xfrm>
            <a:off x="5016150" y="2312720"/>
            <a:ext cx="778292" cy="392143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ID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49CC6A80-EE0A-EFAB-F802-1D0CD992BF8A}"/>
              </a:ext>
            </a:extLst>
          </p:cNvPr>
          <p:cNvSpPr/>
          <p:nvPr/>
        </p:nvSpPr>
        <p:spPr>
          <a:xfrm>
            <a:off x="6225542" y="2312720"/>
            <a:ext cx="778292" cy="39214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</a:t>
            </a:r>
            <a:endParaRPr lang="ru-RU" dirty="0"/>
          </a:p>
        </p:txBody>
      </p: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AE56A730-5C4C-6565-4499-7EE1A5A45A9F}"/>
              </a:ext>
            </a:extLst>
          </p:cNvPr>
          <p:cNvSpPr/>
          <p:nvPr/>
        </p:nvSpPr>
        <p:spPr>
          <a:xfrm>
            <a:off x="7434933" y="2312720"/>
            <a:ext cx="778293" cy="39214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MEM</a:t>
            </a:r>
            <a:endParaRPr lang="ru-RU" dirty="0"/>
          </a:p>
        </p:txBody>
      </p:sp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CBB936C8-57E8-5C29-A224-60BF5AC7AB7D}"/>
              </a:ext>
            </a:extLst>
          </p:cNvPr>
          <p:cNvSpPr/>
          <p:nvPr/>
        </p:nvSpPr>
        <p:spPr>
          <a:xfrm>
            <a:off x="8644325" y="2312720"/>
            <a:ext cx="778293" cy="39214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WB</a:t>
            </a:r>
            <a:endParaRPr lang="ru-RU" dirty="0"/>
          </a:p>
        </p:txBody>
      </p:sp>
      <p:cxnSp>
        <p:nvCxnSpPr>
          <p:cNvPr id="31" name="Прямая со стрелкой 30">
            <a:extLst>
              <a:ext uri="{FF2B5EF4-FFF2-40B4-BE49-F238E27FC236}">
                <a16:creationId xmlns:a16="http://schemas.microsoft.com/office/drawing/2014/main" id="{E74247F7-D798-2C0A-A7D3-63621E798597}"/>
              </a:ext>
            </a:extLst>
          </p:cNvPr>
          <p:cNvCxnSpPr>
            <a:stCxn id="16" idx="3"/>
            <a:endCxn id="20" idx="1"/>
          </p:cNvCxnSpPr>
          <p:nvPr/>
        </p:nvCxnSpPr>
        <p:spPr>
          <a:xfrm>
            <a:off x="3375498" y="1953785"/>
            <a:ext cx="431099" cy="7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Прямая со стрелкой 32">
            <a:extLst>
              <a:ext uri="{FF2B5EF4-FFF2-40B4-BE49-F238E27FC236}">
                <a16:creationId xmlns:a16="http://schemas.microsoft.com/office/drawing/2014/main" id="{340BE4F1-05CE-89D6-668F-A423788264A5}"/>
              </a:ext>
            </a:extLst>
          </p:cNvPr>
          <p:cNvCxnSpPr>
            <a:stCxn id="20" idx="3"/>
            <a:endCxn id="21" idx="1"/>
          </p:cNvCxnSpPr>
          <p:nvPr/>
        </p:nvCxnSpPr>
        <p:spPr>
          <a:xfrm>
            <a:off x="4584889" y="1954581"/>
            <a:ext cx="4311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Прямая со стрелкой 35">
            <a:extLst>
              <a:ext uri="{FF2B5EF4-FFF2-40B4-BE49-F238E27FC236}">
                <a16:creationId xmlns:a16="http://schemas.microsoft.com/office/drawing/2014/main" id="{3A8C225F-D410-3FBE-4B57-EE63E646184A}"/>
              </a:ext>
            </a:extLst>
          </p:cNvPr>
          <p:cNvCxnSpPr>
            <a:stCxn id="21" idx="3"/>
            <a:endCxn id="22" idx="1"/>
          </p:cNvCxnSpPr>
          <p:nvPr/>
        </p:nvCxnSpPr>
        <p:spPr>
          <a:xfrm>
            <a:off x="5794281" y="1954581"/>
            <a:ext cx="43109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Прямая со стрелкой 37">
            <a:extLst>
              <a:ext uri="{FF2B5EF4-FFF2-40B4-BE49-F238E27FC236}">
                <a16:creationId xmlns:a16="http://schemas.microsoft.com/office/drawing/2014/main" id="{F762DB3A-963A-B017-0702-4E16FB6A26E9}"/>
              </a:ext>
            </a:extLst>
          </p:cNvPr>
          <p:cNvCxnSpPr>
            <a:stCxn id="22" idx="3"/>
            <a:endCxn id="23" idx="1"/>
          </p:cNvCxnSpPr>
          <p:nvPr/>
        </p:nvCxnSpPr>
        <p:spPr>
          <a:xfrm>
            <a:off x="7003673" y="1954581"/>
            <a:ext cx="43109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Прямая со стрелкой 39">
            <a:extLst>
              <a:ext uri="{FF2B5EF4-FFF2-40B4-BE49-F238E27FC236}">
                <a16:creationId xmlns:a16="http://schemas.microsoft.com/office/drawing/2014/main" id="{72C7BE41-E504-4638-2AA4-4C3D6B942259}"/>
              </a:ext>
            </a:extLst>
          </p:cNvPr>
          <p:cNvCxnSpPr>
            <a:stCxn id="24" idx="3"/>
            <a:endCxn id="25" idx="1"/>
          </p:cNvCxnSpPr>
          <p:nvPr/>
        </p:nvCxnSpPr>
        <p:spPr>
          <a:xfrm>
            <a:off x="4584889" y="2508792"/>
            <a:ext cx="43126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Прямая со стрелкой 43">
            <a:extLst>
              <a:ext uri="{FF2B5EF4-FFF2-40B4-BE49-F238E27FC236}">
                <a16:creationId xmlns:a16="http://schemas.microsoft.com/office/drawing/2014/main" id="{74E75042-579B-50ED-E78B-B02BDB51C81E}"/>
              </a:ext>
            </a:extLst>
          </p:cNvPr>
          <p:cNvCxnSpPr>
            <a:stCxn id="25" idx="3"/>
            <a:endCxn id="26" idx="1"/>
          </p:cNvCxnSpPr>
          <p:nvPr/>
        </p:nvCxnSpPr>
        <p:spPr>
          <a:xfrm>
            <a:off x="5794442" y="2508792"/>
            <a:ext cx="4311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Прямая со стрелкой 45">
            <a:extLst>
              <a:ext uri="{FF2B5EF4-FFF2-40B4-BE49-F238E27FC236}">
                <a16:creationId xmlns:a16="http://schemas.microsoft.com/office/drawing/2014/main" id="{530B8A7D-51D6-24C4-52A3-76AA3495B49C}"/>
              </a:ext>
            </a:extLst>
          </p:cNvPr>
          <p:cNvCxnSpPr>
            <a:stCxn id="26" idx="3"/>
            <a:endCxn id="27" idx="1"/>
          </p:cNvCxnSpPr>
          <p:nvPr/>
        </p:nvCxnSpPr>
        <p:spPr>
          <a:xfrm>
            <a:off x="7003834" y="2508792"/>
            <a:ext cx="43109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Прямая со стрелкой 47">
            <a:extLst>
              <a:ext uri="{FF2B5EF4-FFF2-40B4-BE49-F238E27FC236}">
                <a16:creationId xmlns:a16="http://schemas.microsoft.com/office/drawing/2014/main" id="{7668AF0D-0D59-5DA6-E409-92202B180928}"/>
              </a:ext>
            </a:extLst>
          </p:cNvPr>
          <p:cNvCxnSpPr>
            <a:stCxn id="27" idx="3"/>
            <a:endCxn id="28" idx="1"/>
          </p:cNvCxnSpPr>
          <p:nvPr/>
        </p:nvCxnSpPr>
        <p:spPr>
          <a:xfrm>
            <a:off x="8213226" y="2508792"/>
            <a:ext cx="43109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Прямая со стрелкой 49">
            <a:extLst>
              <a:ext uri="{FF2B5EF4-FFF2-40B4-BE49-F238E27FC236}">
                <a16:creationId xmlns:a16="http://schemas.microsoft.com/office/drawing/2014/main" id="{829B0EEC-DA02-03FC-9F7B-7C1ED869DA84}"/>
              </a:ext>
            </a:extLst>
          </p:cNvPr>
          <p:cNvCxnSpPr>
            <a:cxnSpLocks/>
          </p:cNvCxnSpPr>
          <p:nvPr/>
        </p:nvCxnSpPr>
        <p:spPr>
          <a:xfrm flipH="1">
            <a:off x="5794281" y="1975944"/>
            <a:ext cx="215469" cy="33677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D32E45C7-EB6F-9502-A095-AF1CF8DB92A2}"/>
              </a:ext>
            </a:extLst>
          </p:cNvPr>
          <p:cNvSpPr txBox="1"/>
          <p:nvPr/>
        </p:nvSpPr>
        <p:spPr>
          <a:xfrm>
            <a:off x="184585" y="3550622"/>
            <a:ext cx="17556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nsolas" panose="020B0609020204030204" pitchFamily="49" charset="0"/>
              </a:rPr>
              <a:t>add 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x1</a:t>
            </a:r>
            <a:r>
              <a:rPr lang="en-US" sz="1600" dirty="0">
                <a:latin typeface="Consolas" panose="020B0609020204030204" pitchFamily="49" charset="0"/>
              </a:rPr>
              <a:t>, x2, x3</a:t>
            </a:r>
            <a:endParaRPr lang="ru-RU" sz="1600" dirty="0">
              <a:latin typeface="Consolas" panose="020B0609020204030204" pitchFamily="49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C09EE13F-33ED-DC2E-02BB-AE7E7A3FF5A1}"/>
              </a:ext>
            </a:extLst>
          </p:cNvPr>
          <p:cNvSpPr txBox="1"/>
          <p:nvPr/>
        </p:nvSpPr>
        <p:spPr>
          <a:xfrm>
            <a:off x="184585" y="4112735"/>
            <a:ext cx="17556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nsolas" panose="020B0609020204030204" pitchFamily="49" charset="0"/>
              </a:rPr>
              <a:t>add x4, 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x1</a:t>
            </a:r>
            <a:r>
              <a:rPr lang="en-US" sz="1600" dirty="0">
                <a:latin typeface="Consolas" panose="020B0609020204030204" pitchFamily="49" charset="0"/>
              </a:rPr>
              <a:t>, x5</a:t>
            </a:r>
            <a:endParaRPr lang="ru-RU" sz="1600" dirty="0">
              <a:latin typeface="Consolas" panose="020B0609020204030204" pitchFamily="49" charset="0"/>
            </a:endParaRPr>
          </a:p>
        </p:txBody>
      </p:sp>
      <p:sp>
        <p:nvSpPr>
          <p:cNvPr id="79" name="Прямоугольник 78">
            <a:extLst>
              <a:ext uri="{FF2B5EF4-FFF2-40B4-BE49-F238E27FC236}">
                <a16:creationId xmlns:a16="http://schemas.microsoft.com/office/drawing/2014/main" id="{8552FDF9-86DF-DFB9-04C3-D13DDE3C1FF9}"/>
              </a:ext>
            </a:extLst>
          </p:cNvPr>
          <p:cNvSpPr/>
          <p:nvPr/>
        </p:nvSpPr>
        <p:spPr>
          <a:xfrm>
            <a:off x="2597207" y="3523032"/>
            <a:ext cx="778291" cy="39214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IF</a:t>
            </a:r>
            <a:endParaRPr lang="ru-RU" dirty="0"/>
          </a:p>
        </p:txBody>
      </p:sp>
      <p:sp>
        <p:nvSpPr>
          <p:cNvPr id="80" name="Прямоугольник 79">
            <a:extLst>
              <a:ext uri="{FF2B5EF4-FFF2-40B4-BE49-F238E27FC236}">
                <a16:creationId xmlns:a16="http://schemas.microsoft.com/office/drawing/2014/main" id="{3B0907DE-4C9E-04BF-6A21-DB4C26A10097}"/>
              </a:ext>
            </a:extLst>
          </p:cNvPr>
          <p:cNvSpPr/>
          <p:nvPr/>
        </p:nvSpPr>
        <p:spPr>
          <a:xfrm>
            <a:off x="3806597" y="3523828"/>
            <a:ext cx="778292" cy="39214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ID</a:t>
            </a:r>
            <a:endParaRPr lang="ru-RU" dirty="0"/>
          </a:p>
        </p:txBody>
      </p:sp>
      <p:sp>
        <p:nvSpPr>
          <p:cNvPr id="81" name="Прямоугольник 80">
            <a:extLst>
              <a:ext uri="{FF2B5EF4-FFF2-40B4-BE49-F238E27FC236}">
                <a16:creationId xmlns:a16="http://schemas.microsoft.com/office/drawing/2014/main" id="{486DEC6A-99E1-2C2B-D122-BCA3C474FC86}"/>
              </a:ext>
            </a:extLst>
          </p:cNvPr>
          <p:cNvSpPr/>
          <p:nvPr/>
        </p:nvSpPr>
        <p:spPr>
          <a:xfrm>
            <a:off x="5015989" y="3523828"/>
            <a:ext cx="778292" cy="39214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</a:t>
            </a:r>
            <a:endParaRPr lang="ru-RU" dirty="0"/>
          </a:p>
        </p:txBody>
      </p:sp>
      <p:sp>
        <p:nvSpPr>
          <p:cNvPr id="82" name="Прямоугольник 81">
            <a:extLst>
              <a:ext uri="{FF2B5EF4-FFF2-40B4-BE49-F238E27FC236}">
                <a16:creationId xmlns:a16="http://schemas.microsoft.com/office/drawing/2014/main" id="{6CB79AD4-683E-2699-92E2-D393934C210D}"/>
              </a:ext>
            </a:extLst>
          </p:cNvPr>
          <p:cNvSpPr/>
          <p:nvPr/>
        </p:nvSpPr>
        <p:spPr>
          <a:xfrm>
            <a:off x="6225380" y="3523828"/>
            <a:ext cx="778293" cy="39214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MEM</a:t>
            </a:r>
            <a:endParaRPr lang="ru-RU" dirty="0"/>
          </a:p>
        </p:txBody>
      </p:sp>
      <p:sp>
        <p:nvSpPr>
          <p:cNvPr id="83" name="Прямоугольник 82">
            <a:extLst>
              <a:ext uri="{FF2B5EF4-FFF2-40B4-BE49-F238E27FC236}">
                <a16:creationId xmlns:a16="http://schemas.microsoft.com/office/drawing/2014/main" id="{C7E6A68F-FE2D-4A52-FD3D-597B392CA559}"/>
              </a:ext>
            </a:extLst>
          </p:cNvPr>
          <p:cNvSpPr/>
          <p:nvPr/>
        </p:nvSpPr>
        <p:spPr>
          <a:xfrm>
            <a:off x="7434772" y="3523828"/>
            <a:ext cx="778293" cy="39214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WB</a:t>
            </a:r>
            <a:endParaRPr lang="ru-RU" dirty="0"/>
          </a:p>
        </p:txBody>
      </p:sp>
      <p:cxnSp>
        <p:nvCxnSpPr>
          <p:cNvPr id="89" name="Прямая со стрелкой 88">
            <a:extLst>
              <a:ext uri="{FF2B5EF4-FFF2-40B4-BE49-F238E27FC236}">
                <a16:creationId xmlns:a16="http://schemas.microsoft.com/office/drawing/2014/main" id="{D844FA5E-39E0-2F81-AE7F-999D36C9BFCB}"/>
              </a:ext>
            </a:extLst>
          </p:cNvPr>
          <p:cNvCxnSpPr>
            <a:stCxn id="79" idx="3"/>
            <a:endCxn id="80" idx="1"/>
          </p:cNvCxnSpPr>
          <p:nvPr/>
        </p:nvCxnSpPr>
        <p:spPr>
          <a:xfrm>
            <a:off x="3375498" y="3719104"/>
            <a:ext cx="431099" cy="7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Прямая со стрелкой 89">
            <a:extLst>
              <a:ext uri="{FF2B5EF4-FFF2-40B4-BE49-F238E27FC236}">
                <a16:creationId xmlns:a16="http://schemas.microsoft.com/office/drawing/2014/main" id="{20438A10-E880-E266-FC6A-8FFE7F47B8D5}"/>
              </a:ext>
            </a:extLst>
          </p:cNvPr>
          <p:cNvCxnSpPr>
            <a:stCxn id="80" idx="3"/>
            <a:endCxn id="81" idx="1"/>
          </p:cNvCxnSpPr>
          <p:nvPr/>
        </p:nvCxnSpPr>
        <p:spPr>
          <a:xfrm>
            <a:off x="4584889" y="3719900"/>
            <a:ext cx="4311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Прямая со стрелкой 90">
            <a:extLst>
              <a:ext uri="{FF2B5EF4-FFF2-40B4-BE49-F238E27FC236}">
                <a16:creationId xmlns:a16="http://schemas.microsoft.com/office/drawing/2014/main" id="{1544D201-EE5E-C00D-9984-5F225DE227A1}"/>
              </a:ext>
            </a:extLst>
          </p:cNvPr>
          <p:cNvCxnSpPr>
            <a:stCxn id="81" idx="3"/>
            <a:endCxn id="82" idx="1"/>
          </p:cNvCxnSpPr>
          <p:nvPr/>
        </p:nvCxnSpPr>
        <p:spPr>
          <a:xfrm>
            <a:off x="5794281" y="3719900"/>
            <a:ext cx="43109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Прямая со стрелкой 91">
            <a:extLst>
              <a:ext uri="{FF2B5EF4-FFF2-40B4-BE49-F238E27FC236}">
                <a16:creationId xmlns:a16="http://schemas.microsoft.com/office/drawing/2014/main" id="{2354A0A8-BE03-E373-B01F-9D04849A694A}"/>
              </a:ext>
            </a:extLst>
          </p:cNvPr>
          <p:cNvCxnSpPr>
            <a:stCxn id="82" idx="3"/>
            <a:endCxn id="83" idx="1"/>
          </p:cNvCxnSpPr>
          <p:nvPr/>
        </p:nvCxnSpPr>
        <p:spPr>
          <a:xfrm>
            <a:off x="7003673" y="3719900"/>
            <a:ext cx="43109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Прямоугольник 102">
            <a:extLst>
              <a:ext uri="{FF2B5EF4-FFF2-40B4-BE49-F238E27FC236}">
                <a16:creationId xmlns:a16="http://schemas.microsoft.com/office/drawing/2014/main" id="{A267EB85-F7C9-83D9-BBC7-6AF41FAFA8E4}"/>
              </a:ext>
            </a:extLst>
          </p:cNvPr>
          <p:cNvSpPr/>
          <p:nvPr/>
        </p:nvSpPr>
        <p:spPr>
          <a:xfrm>
            <a:off x="6225381" y="5187256"/>
            <a:ext cx="778291" cy="39214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IF</a:t>
            </a:r>
            <a:endParaRPr lang="ru-RU" dirty="0"/>
          </a:p>
        </p:txBody>
      </p:sp>
      <p:sp>
        <p:nvSpPr>
          <p:cNvPr id="104" name="Прямоугольник 103">
            <a:extLst>
              <a:ext uri="{FF2B5EF4-FFF2-40B4-BE49-F238E27FC236}">
                <a16:creationId xmlns:a16="http://schemas.microsoft.com/office/drawing/2014/main" id="{F79840EA-4231-79EB-D847-58E60138BC9C}"/>
              </a:ext>
            </a:extLst>
          </p:cNvPr>
          <p:cNvSpPr/>
          <p:nvPr/>
        </p:nvSpPr>
        <p:spPr>
          <a:xfrm>
            <a:off x="7434933" y="5187256"/>
            <a:ext cx="778292" cy="392143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ID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05" name="Прямоугольник 104">
            <a:extLst>
              <a:ext uri="{FF2B5EF4-FFF2-40B4-BE49-F238E27FC236}">
                <a16:creationId xmlns:a16="http://schemas.microsoft.com/office/drawing/2014/main" id="{0639E98F-2814-C2FB-57F6-B14397F10ACA}"/>
              </a:ext>
            </a:extLst>
          </p:cNvPr>
          <p:cNvSpPr/>
          <p:nvPr/>
        </p:nvSpPr>
        <p:spPr>
          <a:xfrm>
            <a:off x="8644325" y="5187256"/>
            <a:ext cx="778292" cy="39214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</a:t>
            </a:r>
            <a:endParaRPr lang="ru-RU" dirty="0"/>
          </a:p>
        </p:txBody>
      </p:sp>
      <p:sp>
        <p:nvSpPr>
          <p:cNvPr id="106" name="Прямоугольник 105">
            <a:extLst>
              <a:ext uri="{FF2B5EF4-FFF2-40B4-BE49-F238E27FC236}">
                <a16:creationId xmlns:a16="http://schemas.microsoft.com/office/drawing/2014/main" id="{0E625AC7-7203-6705-4E9B-76A0539A89DF}"/>
              </a:ext>
            </a:extLst>
          </p:cNvPr>
          <p:cNvSpPr/>
          <p:nvPr/>
        </p:nvSpPr>
        <p:spPr>
          <a:xfrm>
            <a:off x="9853716" y="5187256"/>
            <a:ext cx="778293" cy="39214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MEM</a:t>
            </a:r>
            <a:endParaRPr lang="ru-RU" dirty="0"/>
          </a:p>
        </p:txBody>
      </p:sp>
      <p:sp>
        <p:nvSpPr>
          <p:cNvPr id="107" name="Прямоугольник 106">
            <a:extLst>
              <a:ext uri="{FF2B5EF4-FFF2-40B4-BE49-F238E27FC236}">
                <a16:creationId xmlns:a16="http://schemas.microsoft.com/office/drawing/2014/main" id="{B285EEA7-7C70-7A96-E194-32B63FD040F7}"/>
              </a:ext>
            </a:extLst>
          </p:cNvPr>
          <p:cNvSpPr/>
          <p:nvPr/>
        </p:nvSpPr>
        <p:spPr>
          <a:xfrm>
            <a:off x="11063108" y="5187256"/>
            <a:ext cx="778293" cy="39214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WB</a:t>
            </a:r>
            <a:endParaRPr lang="ru-RU" dirty="0"/>
          </a:p>
        </p:txBody>
      </p:sp>
      <p:cxnSp>
        <p:nvCxnSpPr>
          <p:cNvPr id="112" name="Прямая со стрелкой 111">
            <a:extLst>
              <a:ext uri="{FF2B5EF4-FFF2-40B4-BE49-F238E27FC236}">
                <a16:creationId xmlns:a16="http://schemas.microsoft.com/office/drawing/2014/main" id="{8318D161-4461-3BA7-BF71-D61076787A05}"/>
              </a:ext>
            </a:extLst>
          </p:cNvPr>
          <p:cNvCxnSpPr>
            <a:stCxn id="103" idx="3"/>
            <a:endCxn id="104" idx="1"/>
          </p:cNvCxnSpPr>
          <p:nvPr/>
        </p:nvCxnSpPr>
        <p:spPr>
          <a:xfrm>
            <a:off x="7003672" y="5383328"/>
            <a:ext cx="43126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Прямая со стрелкой 112">
            <a:extLst>
              <a:ext uri="{FF2B5EF4-FFF2-40B4-BE49-F238E27FC236}">
                <a16:creationId xmlns:a16="http://schemas.microsoft.com/office/drawing/2014/main" id="{A39A9D20-196B-4949-61DD-1A437B348BD5}"/>
              </a:ext>
            </a:extLst>
          </p:cNvPr>
          <p:cNvCxnSpPr>
            <a:stCxn id="104" idx="3"/>
            <a:endCxn id="105" idx="1"/>
          </p:cNvCxnSpPr>
          <p:nvPr/>
        </p:nvCxnSpPr>
        <p:spPr>
          <a:xfrm>
            <a:off x="8213225" y="5383328"/>
            <a:ext cx="4311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Прямая со стрелкой 113">
            <a:extLst>
              <a:ext uri="{FF2B5EF4-FFF2-40B4-BE49-F238E27FC236}">
                <a16:creationId xmlns:a16="http://schemas.microsoft.com/office/drawing/2014/main" id="{8532490D-978A-054E-56FA-DFC33C8039F3}"/>
              </a:ext>
            </a:extLst>
          </p:cNvPr>
          <p:cNvCxnSpPr>
            <a:stCxn id="105" idx="3"/>
            <a:endCxn id="106" idx="1"/>
          </p:cNvCxnSpPr>
          <p:nvPr/>
        </p:nvCxnSpPr>
        <p:spPr>
          <a:xfrm>
            <a:off x="9422617" y="5383328"/>
            <a:ext cx="43109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Прямая со стрелкой 114">
            <a:extLst>
              <a:ext uri="{FF2B5EF4-FFF2-40B4-BE49-F238E27FC236}">
                <a16:creationId xmlns:a16="http://schemas.microsoft.com/office/drawing/2014/main" id="{2B7AF876-8C03-672A-9777-B79EDFEE1FA1}"/>
              </a:ext>
            </a:extLst>
          </p:cNvPr>
          <p:cNvCxnSpPr>
            <a:stCxn id="106" idx="3"/>
            <a:endCxn id="107" idx="1"/>
          </p:cNvCxnSpPr>
          <p:nvPr/>
        </p:nvCxnSpPr>
        <p:spPr>
          <a:xfrm>
            <a:off x="10632009" y="5383328"/>
            <a:ext cx="43109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TextBox 116">
            <a:extLst>
              <a:ext uri="{FF2B5EF4-FFF2-40B4-BE49-F238E27FC236}">
                <a16:creationId xmlns:a16="http://schemas.microsoft.com/office/drawing/2014/main" id="{034E58C0-7200-10F9-7881-176C99B93881}"/>
              </a:ext>
            </a:extLst>
          </p:cNvPr>
          <p:cNvSpPr txBox="1"/>
          <p:nvPr/>
        </p:nvSpPr>
        <p:spPr>
          <a:xfrm>
            <a:off x="184585" y="4674848"/>
            <a:ext cx="17556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nsolas" panose="020B0609020204030204" pitchFamily="49" charset="0"/>
              </a:rPr>
              <a:t>add 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x1</a:t>
            </a:r>
            <a:r>
              <a:rPr lang="en-US" sz="1600" dirty="0">
                <a:latin typeface="Consolas" panose="020B0609020204030204" pitchFamily="49" charset="0"/>
              </a:rPr>
              <a:t>, x2, x3</a:t>
            </a:r>
            <a:endParaRPr lang="ru-RU" sz="1600" dirty="0">
              <a:latin typeface="Consolas" panose="020B0609020204030204" pitchFamily="49" charset="0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0ABE67BB-D24F-FDF7-6427-D6BEAA06D7A3}"/>
              </a:ext>
            </a:extLst>
          </p:cNvPr>
          <p:cNvSpPr txBox="1"/>
          <p:nvPr/>
        </p:nvSpPr>
        <p:spPr>
          <a:xfrm>
            <a:off x="184585" y="5240845"/>
            <a:ext cx="17556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nsolas" panose="020B0609020204030204" pitchFamily="49" charset="0"/>
              </a:rPr>
              <a:t>add 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x1</a:t>
            </a:r>
            <a:r>
              <a:rPr lang="en-US" sz="1600" dirty="0">
                <a:latin typeface="Consolas" panose="020B0609020204030204" pitchFamily="49" charset="0"/>
              </a:rPr>
              <a:t>, x2, x3</a:t>
            </a:r>
            <a:endParaRPr lang="ru-RU" sz="1600" dirty="0">
              <a:latin typeface="Consolas" panose="020B0609020204030204" pitchFamily="49" charset="0"/>
            </a:endParaRPr>
          </a:p>
        </p:txBody>
      </p:sp>
      <p:sp>
        <p:nvSpPr>
          <p:cNvPr id="120" name="Облако 119">
            <a:extLst>
              <a:ext uri="{FF2B5EF4-FFF2-40B4-BE49-F238E27FC236}">
                <a16:creationId xmlns:a16="http://schemas.microsoft.com/office/drawing/2014/main" id="{ADB5422C-5848-00E0-5F1F-60A01E20788D}"/>
              </a:ext>
            </a:extLst>
          </p:cNvPr>
          <p:cNvSpPr/>
          <p:nvPr/>
        </p:nvSpPr>
        <p:spPr>
          <a:xfrm>
            <a:off x="3764603" y="4015612"/>
            <a:ext cx="1018283" cy="516246"/>
          </a:xfrm>
          <a:prstGeom prst="clou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1" name="Облако 120">
            <a:extLst>
              <a:ext uri="{FF2B5EF4-FFF2-40B4-BE49-F238E27FC236}">
                <a16:creationId xmlns:a16="http://schemas.microsoft.com/office/drawing/2014/main" id="{0AAB8CD5-BA04-88B6-9864-28039C1E0F4E}"/>
              </a:ext>
            </a:extLst>
          </p:cNvPr>
          <p:cNvSpPr/>
          <p:nvPr/>
        </p:nvSpPr>
        <p:spPr>
          <a:xfrm>
            <a:off x="4908352" y="4015612"/>
            <a:ext cx="1018283" cy="516246"/>
          </a:xfrm>
          <a:prstGeom prst="clou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2" name="Облако 121">
            <a:extLst>
              <a:ext uri="{FF2B5EF4-FFF2-40B4-BE49-F238E27FC236}">
                <a16:creationId xmlns:a16="http://schemas.microsoft.com/office/drawing/2014/main" id="{B2586615-BCC5-1952-1B6A-EF6EFB4CF9BE}"/>
              </a:ext>
            </a:extLst>
          </p:cNvPr>
          <p:cNvSpPr/>
          <p:nvPr/>
        </p:nvSpPr>
        <p:spPr>
          <a:xfrm>
            <a:off x="6096000" y="4015612"/>
            <a:ext cx="1018283" cy="516246"/>
          </a:xfrm>
          <a:prstGeom prst="clou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3" name="Облако 122">
            <a:extLst>
              <a:ext uri="{FF2B5EF4-FFF2-40B4-BE49-F238E27FC236}">
                <a16:creationId xmlns:a16="http://schemas.microsoft.com/office/drawing/2014/main" id="{E9B57F3E-FE24-8211-2045-9DEEFF016BC6}"/>
              </a:ext>
            </a:extLst>
          </p:cNvPr>
          <p:cNvSpPr/>
          <p:nvPr/>
        </p:nvSpPr>
        <p:spPr>
          <a:xfrm>
            <a:off x="7283648" y="4015612"/>
            <a:ext cx="1018283" cy="516246"/>
          </a:xfrm>
          <a:prstGeom prst="clou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4" name="Облако 123">
            <a:extLst>
              <a:ext uri="{FF2B5EF4-FFF2-40B4-BE49-F238E27FC236}">
                <a16:creationId xmlns:a16="http://schemas.microsoft.com/office/drawing/2014/main" id="{EAD647A3-B091-35ED-506A-96B5820E84E0}"/>
              </a:ext>
            </a:extLst>
          </p:cNvPr>
          <p:cNvSpPr/>
          <p:nvPr/>
        </p:nvSpPr>
        <p:spPr>
          <a:xfrm>
            <a:off x="8471296" y="4015612"/>
            <a:ext cx="1018283" cy="516246"/>
          </a:xfrm>
          <a:prstGeom prst="clou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5" name="Облако 124">
            <a:extLst>
              <a:ext uri="{FF2B5EF4-FFF2-40B4-BE49-F238E27FC236}">
                <a16:creationId xmlns:a16="http://schemas.microsoft.com/office/drawing/2014/main" id="{4818659E-0DE8-338A-5CD0-31C56983A42B}"/>
              </a:ext>
            </a:extLst>
          </p:cNvPr>
          <p:cNvSpPr/>
          <p:nvPr/>
        </p:nvSpPr>
        <p:spPr>
          <a:xfrm>
            <a:off x="4908352" y="4571288"/>
            <a:ext cx="1018283" cy="516246"/>
          </a:xfrm>
          <a:prstGeom prst="clou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6" name="Облако 125">
            <a:extLst>
              <a:ext uri="{FF2B5EF4-FFF2-40B4-BE49-F238E27FC236}">
                <a16:creationId xmlns:a16="http://schemas.microsoft.com/office/drawing/2014/main" id="{A15F346D-6DA9-83B8-E8A2-996A5A54AEC7}"/>
              </a:ext>
            </a:extLst>
          </p:cNvPr>
          <p:cNvSpPr/>
          <p:nvPr/>
        </p:nvSpPr>
        <p:spPr>
          <a:xfrm>
            <a:off x="6052101" y="4571288"/>
            <a:ext cx="1018283" cy="516246"/>
          </a:xfrm>
          <a:prstGeom prst="clou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7" name="Облако 126">
            <a:extLst>
              <a:ext uri="{FF2B5EF4-FFF2-40B4-BE49-F238E27FC236}">
                <a16:creationId xmlns:a16="http://schemas.microsoft.com/office/drawing/2014/main" id="{016C315C-7240-7006-9988-F1410DD4A86D}"/>
              </a:ext>
            </a:extLst>
          </p:cNvPr>
          <p:cNvSpPr/>
          <p:nvPr/>
        </p:nvSpPr>
        <p:spPr>
          <a:xfrm>
            <a:off x="7239749" y="4571288"/>
            <a:ext cx="1018283" cy="516246"/>
          </a:xfrm>
          <a:prstGeom prst="clou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24" name="Облако 1023">
            <a:extLst>
              <a:ext uri="{FF2B5EF4-FFF2-40B4-BE49-F238E27FC236}">
                <a16:creationId xmlns:a16="http://schemas.microsoft.com/office/drawing/2014/main" id="{827DB159-0C24-DAB1-42D3-AC95C4B0AA1B}"/>
              </a:ext>
            </a:extLst>
          </p:cNvPr>
          <p:cNvSpPr/>
          <p:nvPr/>
        </p:nvSpPr>
        <p:spPr>
          <a:xfrm>
            <a:off x="8427397" y="4571288"/>
            <a:ext cx="1018283" cy="516246"/>
          </a:xfrm>
          <a:prstGeom prst="clou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25" name="Облако 1024">
            <a:extLst>
              <a:ext uri="{FF2B5EF4-FFF2-40B4-BE49-F238E27FC236}">
                <a16:creationId xmlns:a16="http://schemas.microsoft.com/office/drawing/2014/main" id="{A3382F45-AD6B-ADB6-5390-6E4AB1053D9C}"/>
              </a:ext>
            </a:extLst>
          </p:cNvPr>
          <p:cNvSpPr/>
          <p:nvPr/>
        </p:nvSpPr>
        <p:spPr>
          <a:xfrm>
            <a:off x="9615045" y="4571288"/>
            <a:ext cx="1018283" cy="516246"/>
          </a:xfrm>
          <a:prstGeom prst="clou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67237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/>
      <p:bldP spid="78" grpId="0"/>
      <p:bldP spid="79" grpId="0" animBg="1"/>
      <p:bldP spid="80" grpId="0" animBg="1"/>
      <p:bldP spid="81" grpId="0" animBg="1"/>
      <p:bldP spid="82" grpId="0" animBg="1"/>
      <p:bldP spid="83" grpId="0" animBg="1"/>
      <p:bldP spid="103" grpId="0" animBg="1"/>
      <p:bldP spid="104" grpId="0" animBg="1"/>
      <p:bldP spid="105" grpId="0" animBg="1"/>
      <p:bldP spid="106" grpId="0" animBg="1"/>
      <p:bldP spid="107" grpId="0" animBg="1"/>
      <p:bldP spid="117" grpId="0"/>
      <p:bldP spid="118" grpId="0"/>
      <p:bldP spid="120" grpId="0" animBg="1"/>
      <p:bldP spid="121" grpId="0" animBg="1"/>
      <p:bldP spid="122" grpId="0" animBg="1"/>
      <p:bldP spid="123" grpId="0" animBg="1"/>
      <p:bldP spid="124" grpId="0" animBg="1"/>
      <p:bldP spid="125" grpId="0" animBg="1"/>
      <p:bldP spid="126" grpId="0" animBg="1"/>
      <p:bldP spid="127" grpId="0" animBg="1"/>
      <p:bldP spid="1024" grpId="0" animBg="1"/>
      <p:bldP spid="1025" grpId="0" animBg="1"/>
    </p:bldLst>
  </p:timing>
</p:sld>
</file>

<file path=ppt/theme/theme1.xml><?xml version="1.0" encoding="utf-8"?>
<a:theme xmlns:a="http://schemas.openxmlformats.org/drawingml/2006/main" name="1_YADRO layout">
  <a:themeElements>
    <a:clrScheme name="YADRO.Colors">
      <a:dk1>
        <a:sysClr val="windowText" lastClr="000000"/>
      </a:dk1>
      <a:lt1>
        <a:sysClr val="window" lastClr="FFFFFF"/>
      </a:lt1>
      <a:dk2>
        <a:srgbClr val="1E22AA"/>
      </a:dk2>
      <a:lt2>
        <a:srgbClr val="FFFFFF"/>
      </a:lt2>
      <a:accent1>
        <a:srgbClr val="1E22AA"/>
      </a:accent1>
      <a:accent2>
        <a:srgbClr val="1449BB"/>
      </a:accent2>
      <a:accent3>
        <a:srgbClr val="0A71CD"/>
      </a:accent3>
      <a:accent4>
        <a:srgbClr val="0098DE"/>
      </a:accent4>
      <a:accent5>
        <a:srgbClr val="14A5E5"/>
      </a:accent5>
      <a:accent6>
        <a:srgbClr val="52CCF8"/>
      </a:accent6>
      <a:hlink>
        <a:srgbClr val="000000"/>
      </a:hlink>
      <a:folHlink>
        <a:srgbClr val="1E22AA"/>
      </a:folHlink>
    </a:clrScheme>
    <a:fontScheme name="Тема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9936</Words>
  <Application>Microsoft Office PowerPoint</Application>
  <PresentationFormat>Широкоэкранный</PresentationFormat>
  <Paragraphs>2424</Paragraphs>
  <Slides>88</Slides>
  <Notes>74</Notes>
  <HiddenSlides>1</HiddenSlides>
  <MMClips>0</MMClips>
  <ScaleCrop>false</ScaleCrop>
  <HeadingPairs>
    <vt:vector size="6" baseType="variant">
      <vt:variant>
        <vt:lpstr>Использованные шрифты</vt:lpstr>
      </vt:variant>
      <vt:variant>
        <vt:i4>10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88</vt:i4>
      </vt:variant>
    </vt:vector>
  </HeadingPairs>
  <TitlesOfParts>
    <vt:vector size="99" baseType="lpstr">
      <vt:lpstr>-apple-system</vt:lpstr>
      <vt:lpstr>Arial</vt:lpstr>
      <vt:lpstr>Calibri</vt:lpstr>
      <vt:lpstr>Cambria Math</vt:lpstr>
      <vt:lpstr>Consolas</vt:lpstr>
      <vt:lpstr>Futura PT Book</vt:lpstr>
      <vt:lpstr>Futura PT Light</vt:lpstr>
      <vt:lpstr>Nunito Sans</vt:lpstr>
      <vt:lpstr>Nunito Sans Light</vt:lpstr>
      <vt:lpstr>Roboto</vt:lpstr>
      <vt:lpstr>1_YADRO layout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2023-03-29T11:40:27Z</dcterms:created>
  <dcterms:modified xsi:type="dcterms:W3CDTF">2023-12-29T15:14:54Z</dcterms:modified>
</cp:coreProperties>
</file>